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Lst>
  <p:notesMasterIdLst>
    <p:notesMasterId r:id="rId40"/>
  </p:notesMasterIdLst>
  <p:handoutMasterIdLst>
    <p:handoutMasterId r:id="rId41"/>
  </p:handoutMasterIdLst>
  <p:sldIdLst>
    <p:sldId id="257" r:id="rId2"/>
    <p:sldId id="300" r:id="rId3"/>
    <p:sldId id="5097" r:id="rId4"/>
    <p:sldId id="5099" r:id="rId5"/>
    <p:sldId id="5139" r:id="rId6"/>
    <p:sldId id="5101" r:id="rId7"/>
    <p:sldId id="5105" r:id="rId8"/>
    <p:sldId id="5107" r:id="rId9"/>
    <p:sldId id="5104" r:id="rId10"/>
    <p:sldId id="5111" r:id="rId11"/>
    <p:sldId id="5118" r:id="rId12"/>
    <p:sldId id="5119" r:id="rId13"/>
    <p:sldId id="5120" r:id="rId14"/>
    <p:sldId id="5121" r:id="rId15"/>
    <p:sldId id="5122" r:id="rId16"/>
    <p:sldId id="5123" r:id="rId17"/>
    <p:sldId id="5124" r:id="rId18"/>
    <p:sldId id="5125" r:id="rId19"/>
    <p:sldId id="5126" r:id="rId20"/>
    <p:sldId id="5127" r:id="rId21"/>
    <p:sldId id="5128" r:id="rId22"/>
    <p:sldId id="5108" r:id="rId23"/>
    <p:sldId id="5112" r:id="rId24"/>
    <p:sldId id="5133" r:id="rId25"/>
    <p:sldId id="5134" r:id="rId26"/>
    <p:sldId id="5136" r:id="rId27"/>
    <p:sldId id="5135" r:id="rId28"/>
    <p:sldId id="5110" r:id="rId29"/>
    <p:sldId id="5113" r:id="rId30"/>
    <p:sldId id="5137" r:id="rId31"/>
    <p:sldId id="5129" r:id="rId32"/>
    <p:sldId id="5130" r:id="rId33"/>
    <p:sldId id="5132" r:id="rId34"/>
    <p:sldId id="5131" r:id="rId35"/>
    <p:sldId id="5109" r:id="rId36"/>
    <p:sldId id="5115" r:id="rId37"/>
    <p:sldId id="5116" r:id="rId38"/>
    <p:sldId id="5138" r:id="rId39"/>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Exo" panose="020B0604020202020204" charset="0"/>
      <p:regular r:id="rId46"/>
      <p:bold r:id="rId47"/>
      <p:italic r:id="rId48"/>
      <p:boldItalic r:id="rId49"/>
    </p:embeddedFont>
    <p:embeddedFont>
      <p:font typeface="Montserrat" panose="00000500000000000000" pitchFamily="2" charset="0"/>
      <p:regular r:id="rId50"/>
      <p:bold r:id="rId51"/>
      <p:italic r:id="rId52"/>
      <p:boldItalic r:id="rId53"/>
    </p:embeddedFont>
    <p:embeddedFont>
      <p:font typeface="Montserrat SemiBold" panose="00000700000000000000" pitchFamily="2"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Roboto Condensed Light" panose="02000000000000000000" pitchFamily="2" charset="0"/>
      <p:regular r:id="rId62"/>
      <p:italic r:id="rId63"/>
    </p:embeddedFont>
    <p:embeddedFont>
      <p:font typeface="Roboto Light" panose="02000000000000000000" pitchFamily="2" charset="0"/>
      <p:regular r:id="rId6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6FB7A98B-7C30-43EF-AFF4-59BA391398A1}">
          <p14:sldIdLst>
            <p14:sldId id="257"/>
          </p14:sldIdLst>
        </p14:section>
        <p14:section name="Executive Brief" id="{D253BDE6-8046-405A-8176-B51BC5525582}">
          <p14:sldIdLst>
            <p14:sldId id="300"/>
            <p14:sldId id="5097"/>
            <p14:sldId id="5099"/>
            <p14:sldId id="5139"/>
            <p14:sldId id="5101"/>
            <p14:sldId id="5105"/>
            <p14:sldId id="5107"/>
            <p14:sldId id="5104"/>
          </p14:sldIdLst>
        </p14:section>
        <p14:section name="Technology Acquisition" id="{7FAD44F1-6DB1-45AD-ACB8-88ED9B2584E8}">
          <p14:sldIdLst>
            <p14:sldId id="5111"/>
            <p14:sldId id="5118"/>
            <p14:sldId id="5119"/>
            <p14:sldId id="5120"/>
            <p14:sldId id="5121"/>
            <p14:sldId id="5122"/>
            <p14:sldId id="5123"/>
            <p14:sldId id="5124"/>
            <p14:sldId id="5125"/>
            <p14:sldId id="5126"/>
            <p14:sldId id="5127"/>
            <p14:sldId id="5128"/>
          </p14:sldIdLst>
        </p14:section>
        <p14:section name="Business Demands" id="{F68CE0D1-690A-42A7-9C76-F365FC58B613}">
          <p14:sldIdLst>
            <p14:sldId id="5108"/>
            <p14:sldId id="5112"/>
            <p14:sldId id="5133"/>
            <p14:sldId id="5134"/>
            <p14:sldId id="5136"/>
            <p14:sldId id="5135"/>
          </p14:sldIdLst>
        </p14:section>
        <p14:section name="Service Offerings" id="{1D10C7F4-8E53-43AB-959B-2C51D3CBB96A}">
          <p14:sldIdLst>
            <p14:sldId id="5110"/>
            <p14:sldId id="5113"/>
            <p14:sldId id="5137"/>
            <p14:sldId id="5129"/>
            <p14:sldId id="5130"/>
            <p14:sldId id="5132"/>
            <p14:sldId id="5131"/>
          </p14:sldIdLst>
        </p14:section>
        <p14:section name="Standards and Practices" id="{C5EDD724-3334-4F48-A561-1BCE7E17E744}">
          <p14:sldIdLst>
            <p14:sldId id="5109"/>
            <p14:sldId id="5115"/>
            <p14:sldId id="5116"/>
          </p14:sldIdLst>
        </p14:section>
        <p14:section name="Attributions" id="{F3C98BA8-06F8-4810-909B-6B80EB0D6B7E}">
          <p14:sldIdLst>
            <p14:sldId id="5138"/>
          </p14:sldIdLst>
        </p14:section>
      </p14:sectionLst>
    </p:ext>
    <p:ext uri="{EFAFB233-063F-42B5-8137-9DF3F51BA10A}">
      <p15:sldGuideLst xmlns:p15="http://schemas.microsoft.com/office/powerpoint/2012/main">
        <p15:guide id="1" orient="horz" pos="754" userDrawn="1">
          <p15:clr>
            <a:srgbClr val="A4A3A4"/>
          </p15:clr>
        </p15:guide>
        <p15:guide id="2" pos="52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0B1"/>
    <a:srgbClr val="AB607B"/>
    <a:srgbClr val="AA378D"/>
    <a:srgbClr val="1D972C"/>
    <a:srgbClr val="E3769D"/>
    <a:srgbClr val="248EEB"/>
    <a:srgbClr val="FF9117"/>
    <a:srgbClr val="993F8D"/>
    <a:srgbClr val="D56443"/>
    <a:srgbClr val="00F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CB56B-9F5E-4C9D-ABF8-747F49F073AC}" v="1" dt="2022-03-14T19:28:00.745"/>
    <p1510:client id="{0338F965-E872-1C6C-F386-E1C1CCD23582}" v="27" dt="2022-04-18T20:17:20.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650" autoAdjust="0"/>
    <p:restoredTop sz="96327" autoAdjust="0"/>
  </p:normalViewPr>
  <p:slideViewPr>
    <p:cSldViewPr snapToGrid="0">
      <p:cViewPr varScale="1">
        <p:scale>
          <a:sx n="77" d="100"/>
          <a:sy n="77" d="100"/>
        </p:scale>
        <p:origin x="1062" y="84"/>
      </p:cViewPr>
      <p:guideLst>
        <p:guide orient="horz" pos="754"/>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Exo" panose="02000503000000000000" pitchFamily="2" charset="77"/>
                <a:ea typeface="Roboto Light" panose="02000000000000000000" pitchFamily="2" charset="0"/>
                <a:cs typeface="+mn-cs"/>
              </a:defRPr>
            </a:pPr>
            <a:r>
              <a:rPr lang="en-CA" sz="1000" b="1" cap="all" spc="200" baseline="0" dirty="0">
                <a:latin typeface="Exo" panose="02000503000000000000" pitchFamily="2" charset="77"/>
              </a:rPr>
              <a:t>What best describes your current level of IT maturity?</a:t>
            </a:r>
            <a:endParaRPr lang="en-US" sz="1000" b="1" cap="all" spc="200" baseline="0" dirty="0">
              <a:latin typeface="Exo" panose="02000503000000000000" pitchFamily="2" charset="77"/>
            </a:endParaRPr>
          </a:p>
        </c:rich>
      </c:tx>
      <c:layout>
        <c:manualLayout>
          <c:xMode val="edge"/>
          <c:yMode val="edge"/>
          <c:x val="0.18906602354072788"/>
          <c:y val="1.710866362210635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Exo" panose="02000503000000000000" pitchFamily="2" charset="77"/>
              <a:ea typeface="Roboto Light" panose="02000000000000000000" pitchFamily="2" charset="0"/>
              <a:cs typeface="+mn-cs"/>
            </a:defRPr>
          </a:pPr>
          <a:endParaRPr lang="en-US"/>
        </a:p>
      </c:txPr>
    </c:title>
    <c:autoTitleDeleted val="0"/>
    <c:plotArea>
      <c:layout>
        <c:manualLayout>
          <c:layoutTarget val="inner"/>
          <c:xMode val="edge"/>
          <c:yMode val="edge"/>
          <c:x val="0.25008366428625806"/>
          <c:y val="0.15812187624808594"/>
          <c:w val="0.69214199477117366"/>
          <c:h val="0.73696533413534226"/>
        </c:manualLayout>
      </c:layout>
      <c:barChart>
        <c:barDir val="bar"/>
        <c:grouping val="stacked"/>
        <c:varyColors val="0"/>
        <c:ser>
          <c:idx val="0"/>
          <c:order val="0"/>
          <c:tx>
            <c:strRef>
              <c:f>Sheet1!$B$1</c:f>
              <c:strCache>
                <c:ptCount val="1"/>
                <c:pt idx="0">
                  <c:v>Series 1</c:v>
                </c:pt>
              </c:strCache>
            </c:strRef>
          </c:tx>
          <c:spPr>
            <a:solidFill>
              <a:schemeClr val="accent1"/>
            </a:solidFill>
            <a:ln>
              <a:noFill/>
            </a:ln>
            <a:effectLst>
              <a:outerShdw blurRad="127000" dist="25400" dir="2700000" algn="ctr" rotWithShape="0">
                <a:srgbClr val="000000">
                  <a:alpha val="40000"/>
                </a:srgbClr>
              </a:outerShdw>
            </a:effectLst>
          </c:spPr>
          <c:invertIfNegative val="0"/>
          <c:dPt>
            <c:idx val="0"/>
            <c:invertIfNegative val="0"/>
            <c:bubble3D val="0"/>
            <c:spPr>
              <a:solidFill>
                <a:srgbClr val="B31F23"/>
              </a:solidFill>
              <a:ln>
                <a:noFill/>
              </a:ln>
              <a:effectLst>
                <a:outerShdw blurRad="127000" dist="25400" dir="2700000" algn="ctr" rotWithShape="0">
                  <a:srgbClr val="000000">
                    <a:alpha val="40000"/>
                  </a:srgbClr>
                </a:outerShdw>
              </a:effectLst>
            </c:spPr>
            <c:extLst>
              <c:ext xmlns:c16="http://schemas.microsoft.com/office/drawing/2014/chart" uri="{C3380CC4-5D6E-409C-BE32-E72D297353CC}">
                <c16:uniqueId val="{00000001-5C0B-46D7-A4BF-0372F95B82C7}"/>
              </c:ext>
            </c:extLst>
          </c:dPt>
          <c:dPt>
            <c:idx val="1"/>
            <c:invertIfNegative val="0"/>
            <c:bubble3D val="0"/>
            <c:spPr>
              <a:solidFill>
                <a:srgbClr val="ED7413"/>
              </a:solidFill>
              <a:ln>
                <a:noFill/>
              </a:ln>
              <a:effectLst>
                <a:outerShdw blurRad="127000" dist="25400" dir="2700000" algn="ctr" rotWithShape="0">
                  <a:srgbClr val="000000">
                    <a:alpha val="40000"/>
                  </a:srgbClr>
                </a:outerShdw>
              </a:effectLst>
            </c:spPr>
            <c:extLst>
              <c:ext xmlns:c16="http://schemas.microsoft.com/office/drawing/2014/chart" uri="{C3380CC4-5D6E-409C-BE32-E72D297353CC}">
                <c16:uniqueId val="{00000003-5C0B-46D7-A4BF-0372F95B82C7}"/>
              </c:ext>
            </c:extLst>
          </c:dPt>
          <c:dPt>
            <c:idx val="2"/>
            <c:invertIfNegative val="0"/>
            <c:bubble3D val="0"/>
            <c:spPr>
              <a:solidFill>
                <a:srgbClr val="F9C61E"/>
              </a:solidFill>
              <a:ln>
                <a:noFill/>
              </a:ln>
              <a:effectLst>
                <a:outerShdw blurRad="127000" dist="25400" dir="2700000" algn="ctr" rotWithShape="0">
                  <a:srgbClr val="000000">
                    <a:alpha val="40000"/>
                  </a:srgbClr>
                </a:outerShdw>
              </a:effectLst>
            </c:spPr>
            <c:extLst>
              <c:ext xmlns:c16="http://schemas.microsoft.com/office/drawing/2014/chart" uri="{C3380CC4-5D6E-409C-BE32-E72D297353CC}">
                <c16:uniqueId val="{00000005-5C0B-46D7-A4BF-0372F95B82C7}"/>
              </c:ext>
            </c:extLst>
          </c:dPt>
          <c:dPt>
            <c:idx val="3"/>
            <c:invertIfNegative val="0"/>
            <c:bubble3D val="0"/>
            <c:spPr>
              <a:solidFill>
                <a:srgbClr val="2572B5"/>
              </a:solidFill>
              <a:ln>
                <a:noFill/>
              </a:ln>
              <a:effectLst>
                <a:outerShdw blurRad="127000" dist="25400" dir="2700000" algn="ctr" rotWithShape="0">
                  <a:srgbClr val="000000">
                    <a:alpha val="40000"/>
                  </a:srgbClr>
                </a:outerShdw>
              </a:effectLst>
            </c:spPr>
            <c:extLst>
              <c:ext xmlns:c16="http://schemas.microsoft.com/office/drawing/2014/chart" uri="{C3380CC4-5D6E-409C-BE32-E72D297353CC}">
                <c16:uniqueId val="{00000007-5C0B-46D7-A4BF-0372F95B82C7}"/>
              </c:ext>
            </c:extLst>
          </c:dPt>
          <c:dPt>
            <c:idx val="4"/>
            <c:invertIfNegative val="0"/>
            <c:bubble3D val="0"/>
            <c:spPr>
              <a:solidFill>
                <a:srgbClr val="279738"/>
              </a:solidFill>
              <a:ln>
                <a:noFill/>
              </a:ln>
              <a:effectLst>
                <a:outerShdw blurRad="127000" dist="25400" dir="2700000" algn="ctr" rotWithShape="0">
                  <a:srgbClr val="000000">
                    <a:alpha val="40000"/>
                  </a:srgbClr>
                </a:outerShdw>
              </a:effectLst>
            </c:spPr>
            <c:extLst>
              <c:ext xmlns:c16="http://schemas.microsoft.com/office/drawing/2014/chart" uri="{C3380CC4-5D6E-409C-BE32-E72D297353CC}">
                <c16:uniqueId val="{00000009-5C0B-46D7-A4BF-0372F95B82C7}"/>
              </c:ext>
            </c:extLst>
          </c:dPt>
          <c:dLbls>
            <c:dLbl>
              <c:idx val="4"/>
              <c:layout>
                <c:manualLayout>
                  <c:x val="6.5836363906849934E-3"/>
                  <c:y val="3.4245910445056616E-3"/>
                </c:manualLayout>
              </c:layout>
              <c:spPr>
                <a:solidFill>
                  <a:srgbClr val="279738">
                    <a:alpha val="0"/>
                  </a:srgb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Exo" panose="02000503000000000000" pitchFamily="2" charset="77"/>
                      <a:ea typeface="Roboto Light" panose="02000000000000000000" pitchFamily="2" charset="0"/>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C0B-46D7-A4BF-0372F95B82C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Exo" panose="02000503000000000000" pitchFamily="2" charset="77"/>
                    <a:ea typeface="Roboto Light" panose="02000000000000000000" pitchFamily="2"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Struggle</c:v>
                </c:pt>
                <c:pt idx="1">
                  <c:v>Support</c:v>
                </c:pt>
                <c:pt idx="2">
                  <c:v>Optimize</c:v>
                </c:pt>
                <c:pt idx="3">
                  <c:v>Expand</c:v>
                </c:pt>
                <c:pt idx="4">
                  <c:v>Transform</c:v>
                </c:pt>
              </c:strCache>
            </c:strRef>
          </c:cat>
          <c:val>
            <c:numRef>
              <c:f>Sheet1!$B$2:$B$6</c:f>
              <c:numCache>
                <c:formatCode>0%</c:formatCode>
                <c:ptCount val="5"/>
                <c:pt idx="0">
                  <c:v>0.13</c:v>
                </c:pt>
                <c:pt idx="1">
                  <c:v>0.35</c:v>
                </c:pt>
                <c:pt idx="2">
                  <c:v>0.37</c:v>
                </c:pt>
                <c:pt idx="3">
                  <c:v>0.12</c:v>
                </c:pt>
                <c:pt idx="4">
                  <c:v>0.03</c:v>
                </c:pt>
              </c:numCache>
            </c:numRef>
          </c:val>
          <c:extLst>
            <c:ext xmlns:c16="http://schemas.microsoft.com/office/drawing/2014/chart" uri="{C3380CC4-5D6E-409C-BE32-E72D297353CC}">
              <c16:uniqueId val="{0000000A-5C0B-46D7-A4BF-0372F95B82C7}"/>
            </c:ext>
          </c:extLst>
        </c:ser>
        <c:dLbls>
          <c:dLblPos val="ctr"/>
          <c:showLegendKey val="0"/>
          <c:showVal val="1"/>
          <c:showCatName val="0"/>
          <c:showSerName val="0"/>
          <c:showPercent val="0"/>
          <c:showBubbleSize val="0"/>
        </c:dLbls>
        <c:gapWidth val="150"/>
        <c:overlap val="100"/>
        <c:axId val="1123149407"/>
        <c:axId val="1229566111"/>
      </c:barChart>
      <c:catAx>
        <c:axId val="112314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crossAx val="1229566111"/>
        <c:crosses val="autoZero"/>
        <c:auto val="1"/>
        <c:lblAlgn val="ctr"/>
        <c:lblOffset val="0"/>
        <c:noMultiLvlLbl val="0"/>
      </c:catAx>
      <c:valAx>
        <c:axId val="1229566111"/>
        <c:scaling>
          <c:orientation val="minMax"/>
        </c:scaling>
        <c:delete val="1"/>
        <c:axPos val="b"/>
        <c:numFmt formatCode="0%" sourceLinked="1"/>
        <c:majorTickMark val="none"/>
        <c:minorTickMark val="none"/>
        <c:tickLblPos val="nextTo"/>
        <c:crossAx val="112314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Light" panose="02000000000000000000" pitchFamily="2" charset="0"/>
          <a:ea typeface="Roboto Light"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521BB4-12B0-460A-A3A8-A8F1DA97B764}" type="doc">
      <dgm:prSet loTypeId="urn:microsoft.com/office/officeart/2005/8/layout/hierarchy4" loCatId="relationship" qsTypeId="urn:microsoft.com/office/officeart/2005/8/quickstyle/simple1" qsCatId="simple" csTypeId="urn:microsoft.com/office/officeart/2005/8/colors/accent4_5" csCatId="accent4" phldr="1"/>
      <dgm:spPr/>
      <dgm:t>
        <a:bodyPr/>
        <a:lstStyle/>
        <a:p>
          <a:endParaRPr lang="en-CA"/>
        </a:p>
      </dgm:t>
    </dgm:pt>
    <dgm:pt modelId="{4FEAC32E-97F3-420E-85FC-C47A1190267D}">
      <dgm:prSet phldrT="[Text]"/>
      <dgm:spPr>
        <a:noFill/>
        <a:ln>
          <a:noFill/>
        </a:ln>
      </dgm:spPr>
      <dgm:t>
        <a:bodyPr/>
        <a:lstStyle/>
        <a:p>
          <a:r>
            <a:rPr lang="en-US" b="1" dirty="0">
              <a:solidFill>
                <a:schemeClr val="tx1"/>
              </a:solidFill>
              <a:latin typeface="Montserrat" panose="00000500000000000000" pitchFamily="2" charset="0"/>
              <a:ea typeface="Roboto" panose="02000000000000000000" pitchFamily="2" charset="0"/>
            </a:rPr>
            <a:t>I&amp;O Priorities 2022</a:t>
          </a:r>
          <a:endParaRPr lang="en-CA" b="1" dirty="0">
            <a:solidFill>
              <a:schemeClr val="tx1"/>
            </a:solidFill>
            <a:latin typeface="Montserrat" panose="00000500000000000000" pitchFamily="2" charset="0"/>
            <a:ea typeface="Roboto" panose="02000000000000000000" pitchFamily="2" charset="0"/>
          </a:endParaRPr>
        </a:p>
      </dgm:t>
    </dgm:pt>
    <dgm:pt modelId="{7EB32018-225B-4E69-8395-3B24DF3EC259}" type="parTrans" cxnId="{4E031571-00AF-4070-AAE6-71A76A6F3CCC}">
      <dgm:prSet/>
      <dgm:spPr/>
      <dgm:t>
        <a:bodyPr/>
        <a:lstStyle/>
        <a:p>
          <a:endParaRPr lang="en-CA">
            <a:latin typeface="Roboto" panose="02000000000000000000" pitchFamily="2" charset="0"/>
            <a:ea typeface="Roboto" panose="02000000000000000000" pitchFamily="2" charset="0"/>
          </a:endParaRPr>
        </a:p>
      </dgm:t>
    </dgm:pt>
    <dgm:pt modelId="{9F3CAC91-B0FA-4656-BEB8-5BE596754008}" type="sibTrans" cxnId="{4E031571-00AF-4070-AAE6-71A76A6F3CCC}">
      <dgm:prSet/>
      <dgm:spPr/>
      <dgm:t>
        <a:bodyPr/>
        <a:lstStyle/>
        <a:p>
          <a:endParaRPr lang="en-CA">
            <a:latin typeface="Roboto" panose="02000000000000000000" pitchFamily="2" charset="0"/>
            <a:ea typeface="Roboto" panose="02000000000000000000" pitchFamily="2" charset="0"/>
          </a:endParaRPr>
        </a:p>
      </dgm:t>
    </dgm:pt>
    <dgm:pt modelId="{C97BC507-A28E-49EE-B3F5-AC3B921F6384}">
      <dgm:prSet phldrT="[Text]"/>
      <dgm:spPr>
        <a:solidFill>
          <a:srgbClr val="E3769D">
            <a:alpha val="70000"/>
          </a:srgbClr>
        </a:solidFill>
        <a:ln>
          <a:noFill/>
        </a:ln>
      </dgm:spPr>
      <dgm:t>
        <a:bodyPr/>
        <a:lstStyle/>
        <a:p>
          <a:r>
            <a:rPr lang="en-US" dirty="0">
              <a:solidFill>
                <a:schemeClr val="tx1"/>
              </a:solidFill>
              <a:latin typeface="Montserrat" panose="00000500000000000000" pitchFamily="2" charset="0"/>
              <a:ea typeface="Roboto" panose="02000000000000000000" pitchFamily="2" charset="0"/>
            </a:rPr>
            <a:t>Internal</a:t>
          </a:r>
          <a:endParaRPr lang="en-CA" dirty="0">
            <a:solidFill>
              <a:schemeClr val="tx1"/>
            </a:solidFill>
            <a:latin typeface="Montserrat" panose="00000500000000000000" pitchFamily="2" charset="0"/>
            <a:ea typeface="Roboto" panose="02000000000000000000" pitchFamily="2" charset="0"/>
          </a:endParaRPr>
        </a:p>
      </dgm:t>
    </dgm:pt>
    <dgm:pt modelId="{C497B141-A888-4B45-90AD-3BE8297017B4}" type="parTrans" cxnId="{2662DF1D-7783-4A3A-8A51-24ED6A1FF619}">
      <dgm:prSet/>
      <dgm:spPr/>
      <dgm:t>
        <a:bodyPr/>
        <a:lstStyle/>
        <a:p>
          <a:endParaRPr lang="en-CA">
            <a:latin typeface="Roboto" panose="02000000000000000000" pitchFamily="2" charset="0"/>
            <a:ea typeface="Roboto" panose="02000000000000000000" pitchFamily="2" charset="0"/>
          </a:endParaRPr>
        </a:p>
      </dgm:t>
    </dgm:pt>
    <dgm:pt modelId="{5043CD6C-5B2E-4BD7-8A10-7AEC5017626A}" type="sibTrans" cxnId="{2662DF1D-7783-4A3A-8A51-24ED6A1FF619}">
      <dgm:prSet/>
      <dgm:spPr/>
      <dgm:t>
        <a:bodyPr/>
        <a:lstStyle/>
        <a:p>
          <a:endParaRPr lang="en-CA">
            <a:latin typeface="Roboto" panose="02000000000000000000" pitchFamily="2" charset="0"/>
            <a:ea typeface="Roboto" panose="02000000000000000000" pitchFamily="2" charset="0"/>
          </a:endParaRPr>
        </a:p>
      </dgm:t>
    </dgm:pt>
    <dgm:pt modelId="{C15988EA-8D44-4826-957A-B38DA6F70201}">
      <dgm:prSet phldrT="[Text]"/>
      <dgm:spPr>
        <a:solidFill>
          <a:srgbClr val="E3769D">
            <a:alpha val="30000"/>
          </a:srgbClr>
        </a:solidFill>
        <a:ln>
          <a:noFill/>
        </a:ln>
      </dgm:spPr>
      <dgm:t>
        <a:bodyPr/>
        <a:lstStyle/>
        <a:p>
          <a:r>
            <a:rPr lang="en-US" dirty="0">
              <a:solidFill>
                <a:schemeClr val="tx1"/>
              </a:solidFill>
              <a:latin typeface="Montserrat" panose="00000500000000000000" pitchFamily="2" charset="0"/>
              <a:ea typeface="Roboto" panose="02000000000000000000" pitchFamily="2" charset="0"/>
            </a:rPr>
            <a:t>Business Demands</a:t>
          </a:r>
          <a:endParaRPr lang="en-CA" dirty="0">
            <a:solidFill>
              <a:schemeClr val="tx1"/>
            </a:solidFill>
            <a:latin typeface="Montserrat" panose="00000500000000000000" pitchFamily="2" charset="0"/>
            <a:ea typeface="Roboto" panose="02000000000000000000" pitchFamily="2" charset="0"/>
          </a:endParaRPr>
        </a:p>
      </dgm:t>
    </dgm:pt>
    <dgm:pt modelId="{D10C9C00-F862-49F4-B414-C439870D90BE}" type="parTrans" cxnId="{3C74BB15-43A3-459C-997E-0464C8523340}">
      <dgm:prSet/>
      <dgm:spPr/>
      <dgm:t>
        <a:bodyPr/>
        <a:lstStyle/>
        <a:p>
          <a:endParaRPr lang="en-CA">
            <a:latin typeface="Roboto" panose="02000000000000000000" pitchFamily="2" charset="0"/>
            <a:ea typeface="Roboto" panose="02000000000000000000" pitchFamily="2" charset="0"/>
          </a:endParaRPr>
        </a:p>
      </dgm:t>
    </dgm:pt>
    <dgm:pt modelId="{45D9D1E4-AD0B-47CD-ABDB-965EEF8A74FE}" type="sibTrans" cxnId="{3C74BB15-43A3-459C-997E-0464C8523340}">
      <dgm:prSet/>
      <dgm:spPr/>
      <dgm:t>
        <a:bodyPr/>
        <a:lstStyle/>
        <a:p>
          <a:endParaRPr lang="en-CA">
            <a:latin typeface="Roboto" panose="02000000000000000000" pitchFamily="2" charset="0"/>
            <a:ea typeface="Roboto" panose="02000000000000000000" pitchFamily="2" charset="0"/>
          </a:endParaRPr>
        </a:p>
      </dgm:t>
    </dgm:pt>
    <dgm:pt modelId="{47EDDDC4-1853-486B-8F94-7EDB5FA88308}">
      <dgm:prSet phldrT="[Text]"/>
      <dgm:spPr>
        <a:solidFill>
          <a:srgbClr val="E3769D">
            <a:alpha val="30000"/>
          </a:srgbClr>
        </a:solidFill>
        <a:ln>
          <a:noFill/>
        </a:ln>
      </dgm:spPr>
      <dgm:t>
        <a:bodyPr/>
        <a:lstStyle/>
        <a:p>
          <a:r>
            <a:rPr lang="en-US" dirty="0">
              <a:solidFill>
                <a:schemeClr val="tx1"/>
              </a:solidFill>
              <a:latin typeface="Montserrat" panose="00000500000000000000" pitchFamily="2" charset="0"/>
              <a:ea typeface="Roboto" panose="02000000000000000000" pitchFamily="2" charset="0"/>
            </a:rPr>
            <a:t>Service Design</a:t>
          </a:r>
          <a:endParaRPr lang="en-CA" dirty="0">
            <a:solidFill>
              <a:schemeClr val="tx1"/>
            </a:solidFill>
            <a:latin typeface="Montserrat" panose="00000500000000000000" pitchFamily="2" charset="0"/>
            <a:ea typeface="Roboto" panose="02000000000000000000" pitchFamily="2" charset="0"/>
          </a:endParaRPr>
        </a:p>
      </dgm:t>
    </dgm:pt>
    <dgm:pt modelId="{1EA7283E-5884-4D4D-8D9E-8ED2E96A657D}" type="parTrans" cxnId="{D0B6732E-3A4D-4EFF-A1A9-883747E097D4}">
      <dgm:prSet/>
      <dgm:spPr/>
      <dgm:t>
        <a:bodyPr/>
        <a:lstStyle/>
        <a:p>
          <a:endParaRPr lang="en-CA">
            <a:latin typeface="Roboto" panose="02000000000000000000" pitchFamily="2" charset="0"/>
            <a:ea typeface="Roboto" panose="02000000000000000000" pitchFamily="2" charset="0"/>
          </a:endParaRPr>
        </a:p>
      </dgm:t>
    </dgm:pt>
    <dgm:pt modelId="{77ED5497-BDAC-46F6-A8B2-9DB4FADA704A}" type="sibTrans" cxnId="{D0B6732E-3A4D-4EFF-A1A9-883747E097D4}">
      <dgm:prSet/>
      <dgm:spPr/>
      <dgm:t>
        <a:bodyPr/>
        <a:lstStyle/>
        <a:p>
          <a:endParaRPr lang="en-CA">
            <a:latin typeface="Roboto" panose="02000000000000000000" pitchFamily="2" charset="0"/>
            <a:ea typeface="Roboto" panose="02000000000000000000" pitchFamily="2" charset="0"/>
          </a:endParaRPr>
        </a:p>
      </dgm:t>
    </dgm:pt>
    <dgm:pt modelId="{3F470DC3-31C2-409C-857F-4877E6ED537C}">
      <dgm:prSet phldrT="[Text]"/>
      <dgm:spPr>
        <a:solidFill>
          <a:srgbClr val="248EEB">
            <a:alpha val="70000"/>
          </a:srgbClr>
        </a:solidFill>
        <a:ln>
          <a:noFill/>
        </a:ln>
      </dgm:spPr>
      <dgm:t>
        <a:bodyPr/>
        <a:lstStyle/>
        <a:p>
          <a:r>
            <a:rPr lang="en-US" dirty="0">
              <a:solidFill>
                <a:schemeClr val="tx1"/>
              </a:solidFill>
              <a:latin typeface="Montserrat" panose="00000500000000000000" pitchFamily="2" charset="0"/>
              <a:ea typeface="Roboto" panose="02000000000000000000" pitchFamily="2" charset="0"/>
            </a:rPr>
            <a:t>External</a:t>
          </a:r>
          <a:endParaRPr lang="en-CA" dirty="0">
            <a:solidFill>
              <a:schemeClr val="tx1"/>
            </a:solidFill>
            <a:latin typeface="Montserrat" panose="00000500000000000000" pitchFamily="2" charset="0"/>
            <a:ea typeface="Roboto" panose="02000000000000000000" pitchFamily="2" charset="0"/>
          </a:endParaRPr>
        </a:p>
      </dgm:t>
    </dgm:pt>
    <dgm:pt modelId="{40B94CCB-3647-46A9-AE5C-B5D6FB2E3401}" type="parTrans" cxnId="{9D9F279F-9EF5-44D4-905E-898FBDECC453}">
      <dgm:prSet/>
      <dgm:spPr/>
      <dgm:t>
        <a:bodyPr/>
        <a:lstStyle/>
        <a:p>
          <a:endParaRPr lang="en-CA">
            <a:latin typeface="Roboto" panose="02000000000000000000" pitchFamily="2" charset="0"/>
            <a:ea typeface="Roboto" panose="02000000000000000000" pitchFamily="2" charset="0"/>
          </a:endParaRPr>
        </a:p>
      </dgm:t>
    </dgm:pt>
    <dgm:pt modelId="{7FA060EC-8D5A-4C52-B5CC-59BB8CFB2E51}" type="sibTrans" cxnId="{9D9F279F-9EF5-44D4-905E-898FBDECC453}">
      <dgm:prSet/>
      <dgm:spPr/>
      <dgm:t>
        <a:bodyPr/>
        <a:lstStyle/>
        <a:p>
          <a:endParaRPr lang="en-CA">
            <a:latin typeface="Roboto" panose="02000000000000000000" pitchFamily="2" charset="0"/>
            <a:ea typeface="Roboto" panose="02000000000000000000" pitchFamily="2" charset="0"/>
          </a:endParaRPr>
        </a:p>
      </dgm:t>
    </dgm:pt>
    <dgm:pt modelId="{50950D41-8AA3-4F12-93C5-3CABE278556B}">
      <dgm:prSet phldrT="[Text]"/>
      <dgm:spPr>
        <a:solidFill>
          <a:srgbClr val="248EEB">
            <a:alpha val="30000"/>
          </a:srgbClr>
        </a:solidFill>
        <a:ln>
          <a:noFill/>
        </a:ln>
      </dgm:spPr>
      <dgm:t>
        <a:bodyPr/>
        <a:lstStyle/>
        <a:p>
          <a:r>
            <a:rPr lang="en-US" dirty="0">
              <a:solidFill>
                <a:schemeClr val="tx1"/>
              </a:solidFill>
              <a:latin typeface="Montserrat" panose="00000500000000000000" pitchFamily="2" charset="0"/>
              <a:ea typeface="Roboto" panose="02000000000000000000" pitchFamily="2" charset="0"/>
            </a:rPr>
            <a:t>Standards &amp; Practices</a:t>
          </a:r>
          <a:endParaRPr lang="en-CA" dirty="0">
            <a:solidFill>
              <a:schemeClr val="tx1"/>
            </a:solidFill>
            <a:latin typeface="Montserrat" panose="00000500000000000000" pitchFamily="2" charset="0"/>
            <a:ea typeface="Roboto" panose="02000000000000000000" pitchFamily="2" charset="0"/>
          </a:endParaRPr>
        </a:p>
      </dgm:t>
    </dgm:pt>
    <dgm:pt modelId="{3D6DA7A6-1BBC-46D3-8DCF-CC8C48EC11C4}" type="parTrans" cxnId="{2CC76ACB-ED4C-4344-AD60-8EE6F7913D22}">
      <dgm:prSet/>
      <dgm:spPr/>
      <dgm:t>
        <a:bodyPr/>
        <a:lstStyle/>
        <a:p>
          <a:endParaRPr lang="en-CA">
            <a:latin typeface="Roboto" panose="02000000000000000000" pitchFamily="2" charset="0"/>
            <a:ea typeface="Roboto" panose="02000000000000000000" pitchFamily="2" charset="0"/>
          </a:endParaRPr>
        </a:p>
      </dgm:t>
    </dgm:pt>
    <dgm:pt modelId="{B110B859-F4FA-44CE-9002-1463E8301092}" type="sibTrans" cxnId="{2CC76ACB-ED4C-4344-AD60-8EE6F7913D22}">
      <dgm:prSet/>
      <dgm:spPr/>
      <dgm:t>
        <a:bodyPr/>
        <a:lstStyle/>
        <a:p>
          <a:endParaRPr lang="en-CA">
            <a:latin typeface="Roboto" panose="02000000000000000000" pitchFamily="2" charset="0"/>
            <a:ea typeface="Roboto" panose="02000000000000000000" pitchFamily="2" charset="0"/>
          </a:endParaRPr>
        </a:p>
      </dgm:t>
    </dgm:pt>
    <dgm:pt modelId="{EFE49D11-9E75-4EF8-8EE6-941DA7452BE0}">
      <dgm:prSet phldrT="[Text]"/>
      <dgm:spPr>
        <a:solidFill>
          <a:srgbClr val="248EEB">
            <a:alpha val="30000"/>
          </a:srgbClr>
        </a:solidFill>
        <a:ln>
          <a:noFill/>
        </a:ln>
      </dgm:spPr>
      <dgm:t>
        <a:bodyPr/>
        <a:lstStyle/>
        <a:p>
          <a:r>
            <a:rPr lang="en-US" dirty="0">
              <a:solidFill>
                <a:schemeClr val="tx1"/>
              </a:solidFill>
              <a:latin typeface="Montserrat" panose="00000500000000000000" pitchFamily="2" charset="0"/>
              <a:ea typeface="Roboto" panose="02000000000000000000" pitchFamily="2" charset="0"/>
            </a:rPr>
            <a:t>Technology Acquisition</a:t>
          </a:r>
          <a:endParaRPr lang="en-CA" dirty="0">
            <a:solidFill>
              <a:schemeClr val="tx1"/>
            </a:solidFill>
            <a:latin typeface="Montserrat" panose="00000500000000000000" pitchFamily="2" charset="0"/>
            <a:ea typeface="Roboto" panose="02000000000000000000" pitchFamily="2" charset="0"/>
          </a:endParaRPr>
        </a:p>
      </dgm:t>
    </dgm:pt>
    <dgm:pt modelId="{E1053C95-82F5-419C-974E-04AF8A0A3E3D}" type="parTrans" cxnId="{B255F6CF-0D61-4DEA-A632-95DE3BD9826C}">
      <dgm:prSet/>
      <dgm:spPr/>
      <dgm:t>
        <a:bodyPr/>
        <a:lstStyle/>
        <a:p>
          <a:endParaRPr lang="en-CA"/>
        </a:p>
      </dgm:t>
    </dgm:pt>
    <dgm:pt modelId="{BE254B48-21DF-4029-9333-03828CDD7081}" type="sibTrans" cxnId="{B255F6CF-0D61-4DEA-A632-95DE3BD9826C}">
      <dgm:prSet/>
      <dgm:spPr/>
      <dgm:t>
        <a:bodyPr/>
        <a:lstStyle/>
        <a:p>
          <a:endParaRPr lang="en-CA"/>
        </a:p>
      </dgm:t>
    </dgm:pt>
    <dgm:pt modelId="{7C9703FA-8823-4B08-94D8-39B0F8074244}">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rgbClr val="E3769D"/>
              </a:solidFill>
              <a:latin typeface="Roboto" panose="02000000000000000000" pitchFamily="2" charset="0"/>
              <a:ea typeface="Roboto" panose="02000000000000000000" pitchFamily="2" charset="0"/>
            </a:rPr>
            <a:t>Technology and Best Practices to Enable Hybrid Work</a:t>
          </a:r>
          <a:endParaRPr lang="en-CA" sz="800" dirty="0">
            <a:solidFill>
              <a:srgbClr val="E3769D"/>
            </a:solidFill>
            <a:latin typeface="Roboto" panose="02000000000000000000" pitchFamily="2" charset="0"/>
            <a:ea typeface="Roboto" panose="02000000000000000000" pitchFamily="2" charset="0"/>
          </a:endParaRPr>
        </a:p>
      </dgm:t>
    </dgm:pt>
    <dgm:pt modelId="{430D4F03-E2D5-4074-81DA-D13655F797A4}" type="parTrans" cxnId="{DE101FF6-2D61-4228-AE05-1B27E24838AF}">
      <dgm:prSet/>
      <dgm:spPr/>
      <dgm:t>
        <a:bodyPr/>
        <a:lstStyle/>
        <a:p>
          <a:endParaRPr lang="en-CA"/>
        </a:p>
      </dgm:t>
    </dgm:pt>
    <dgm:pt modelId="{4C20321A-C077-4631-9059-F4D13E1DE0DD}" type="sibTrans" cxnId="{DE101FF6-2D61-4228-AE05-1B27E24838AF}">
      <dgm:prSet/>
      <dgm:spPr/>
      <dgm:t>
        <a:bodyPr/>
        <a:lstStyle/>
        <a:p>
          <a:endParaRPr lang="en-CA"/>
        </a:p>
      </dgm:t>
    </dgm:pt>
    <dgm:pt modelId="{7D9690BD-4BB5-4B1E-8DE4-C5549C6ABAC5}">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Assurance of Value Realization</a:t>
          </a:r>
          <a:endParaRPr lang="en-CA" sz="800" dirty="0">
            <a:solidFill>
              <a:schemeClr val="bg1"/>
            </a:solidFill>
            <a:latin typeface="Roboto" panose="02000000000000000000" pitchFamily="2" charset="0"/>
            <a:ea typeface="Roboto" panose="02000000000000000000" pitchFamily="2" charset="0"/>
          </a:endParaRPr>
        </a:p>
      </dgm:t>
    </dgm:pt>
    <dgm:pt modelId="{5C5875D4-F246-4D6D-83DA-23AFDA2EF4BB}" type="parTrans" cxnId="{FE5D4C0F-62CA-420D-A471-7436E3BDC899}">
      <dgm:prSet/>
      <dgm:spPr/>
      <dgm:t>
        <a:bodyPr/>
        <a:lstStyle/>
        <a:p>
          <a:endParaRPr lang="en-CA"/>
        </a:p>
      </dgm:t>
    </dgm:pt>
    <dgm:pt modelId="{5F579C7D-3F22-4BB3-BC40-DBCD09658665}" type="sibTrans" cxnId="{FE5D4C0F-62CA-420D-A471-7436E3BDC899}">
      <dgm:prSet/>
      <dgm:spPr/>
      <dgm:t>
        <a:bodyPr/>
        <a:lstStyle/>
        <a:p>
          <a:endParaRPr lang="en-CA"/>
        </a:p>
      </dgm:t>
    </dgm:pt>
    <dgm:pt modelId="{2C3757B0-B6F0-41B0-B3CF-76A30D52047C}">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Rehab-ilitation of Shadow IT</a:t>
          </a:r>
          <a:endParaRPr lang="en-CA" sz="800" dirty="0">
            <a:solidFill>
              <a:schemeClr val="bg1"/>
            </a:solidFill>
            <a:latin typeface="Roboto" panose="02000000000000000000" pitchFamily="2" charset="0"/>
            <a:ea typeface="Roboto" panose="02000000000000000000" pitchFamily="2" charset="0"/>
          </a:endParaRPr>
        </a:p>
      </dgm:t>
    </dgm:pt>
    <dgm:pt modelId="{AD699F17-1E54-4FF0-BB84-CABCC17B72B4}" type="parTrans" cxnId="{92E60E18-59A0-41F9-8926-587852B2EDE1}">
      <dgm:prSet/>
      <dgm:spPr/>
      <dgm:t>
        <a:bodyPr/>
        <a:lstStyle/>
        <a:p>
          <a:endParaRPr lang="en-CA"/>
        </a:p>
      </dgm:t>
    </dgm:pt>
    <dgm:pt modelId="{CE46F817-CB62-4B82-9A1A-A4B0F6A6522C}" type="sibTrans" cxnId="{92E60E18-59A0-41F9-8926-587852B2EDE1}">
      <dgm:prSet/>
      <dgm:spPr/>
      <dgm:t>
        <a:bodyPr/>
        <a:lstStyle/>
        <a:p>
          <a:endParaRPr lang="en-CA"/>
        </a:p>
      </dgm:t>
    </dgm:pt>
    <dgm:pt modelId="{9EB4100F-7A64-452F-9219-6B67D6FE7C95}">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rgbClr val="E3769D"/>
              </a:solidFill>
              <a:latin typeface="Roboto" panose="02000000000000000000" pitchFamily="2" charset="0"/>
              <a:ea typeface="Roboto" panose="02000000000000000000" pitchFamily="2" charset="0"/>
            </a:rPr>
            <a:t>AIOPs</a:t>
          </a:r>
          <a:endParaRPr lang="en-CA" sz="800" dirty="0">
            <a:solidFill>
              <a:srgbClr val="E3769D"/>
            </a:solidFill>
            <a:latin typeface="Roboto" panose="02000000000000000000" pitchFamily="2" charset="0"/>
            <a:ea typeface="Roboto" panose="02000000000000000000" pitchFamily="2" charset="0"/>
          </a:endParaRPr>
        </a:p>
      </dgm:t>
    </dgm:pt>
    <dgm:pt modelId="{3FD410A1-E710-47F3-98F4-B1AB1F3CB18E}" type="parTrans" cxnId="{0AD2241D-05DE-4853-B6C2-87B7BE880A08}">
      <dgm:prSet/>
      <dgm:spPr/>
      <dgm:t>
        <a:bodyPr/>
        <a:lstStyle/>
        <a:p>
          <a:endParaRPr lang="en-CA"/>
        </a:p>
      </dgm:t>
    </dgm:pt>
    <dgm:pt modelId="{830B9C08-DB12-4F69-BD29-A7D53AD63CD3}" type="sibTrans" cxnId="{0AD2241D-05DE-4853-B6C2-87B7BE880A08}">
      <dgm:prSet/>
      <dgm:spPr/>
      <dgm:t>
        <a:bodyPr/>
        <a:lstStyle/>
        <a:p>
          <a:endParaRPr lang="en-CA"/>
        </a:p>
      </dgm:t>
    </dgm:pt>
    <dgm:pt modelId="{E1E0B284-132B-41F0-BA2C-E22DB205755E}">
      <dgm:prSet phldrT="[Text]" custT="1"/>
      <dgm:spPr>
        <a:solidFill>
          <a:schemeClr val="bg2">
            <a:lumMod val="10000"/>
          </a:schemeClr>
        </a:solidFill>
        <a:ln w="25400">
          <a:solidFill>
            <a:schemeClr val="lt1">
              <a:hueOff val="0"/>
              <a:satOff val="0"/>
              <a:lumOff val="0"/>
            </a:schemeClr>
          </a:solidFill>
        </a:ln>
      </dgm:spPr>
      <dgm:t>
        <a:bodyPr/>
        <a:lstStyle/>
        <a:p>
          <a:r>
            <a:rPr lang="en-US" sz="700" dirty="0">
              <a:solidFill>
                <a:schemeClr val="bg1"/>
              </a:solidFill>
              <a:latin typeface="Roboto" panose="02000000000000000000" pitchFamily="2" charset="0"/>
              <a:ea typeface="Roboto" panose="02000000000000000000" pitchFamily="2" charset="0"/>
            </a:rPr>
            <a:t>Autonomous</a:t>
          </a:r>
          <a:r>
            <a:rPr lang="en-US" sz="800" dirty="0">
              <a:solidFill>
                <a:schemeClr val="bg1"/>
              </a:solidFill>
              <a:latin typeface="Roboto" panose="02000000000000000000" pitchFamily="2" charset="0"/>
              <a:ea typeface="Roboto" panose="02000000000000000000" pitchFamily="2" charset="0"/>
            </a:rPr>
            <a:t> Networks</a:t>
          </a:r>
          <a:endParaRPr lang="en-CA" sz="800" dirty="0">
            <a:solidFill>
              <a:schemeClr val="bg1"/>
            </a:solidFill>
            <a:latin typeface="Roboto" panose="02000000000000000000" pitchFamily="2" charset="0"/>
            <a:ea typeface="Roboto" panose="02000000000000000000" pitchFamily="2" charset="0"/>
          </a:endParaRPr>
        </a:p>
      </dgm:t>
    </dgm:pt>
    <dgm:pt modelId="{867BF230-D1C2-4EE2-8571-93A31CA3E7E0}" type="parTrans" cxnId="{BA3F044A-7E6B-4776-A21F-5E4F07B60AAE}">
      <dgm:prSet/>
      <dgm:spPr/>
      <dgm:t>
        <a:bodyPr/>
        <a:lstStyle/>
        <a:p>
          <a:endParaRPr lang="en-CA"/>
        </a:p>
      </dgm:t>
    </dgm:pt>
    <dgm:pt modelId="{852149C6-FB53-4584-9FE9-C44D4C3C3850}" type="sibTrans" cxnId="{BA3F044A-7E6B-4776-A21F-5E4F07B60AAE}">
      <dgm:prSet/>
      <dgm:spPr/>
      <dgm:t>
        <a:bodyPr/>
        <a:lstStyle/>
        <a:p>
          <a:endParaRPr lang="en-CA"/>
        </a:p>
      </dgm:t>
    </dgm:pt>
    <dgm:pt modelId="{AD36AC0F-3B9B-4162-BE93-63FA7A69F08C}">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Enterprise Private Platforms</a:t>
          </a:r>
          <a:endParaRPr lang="en-CA" sz="800" dirty="0">
            <a:solidFill>
              <a:schemeClr val="bg1"/>
            </a:solidFill>
            <a:latin typeface="Roboto" panose="02000000000000000000" pitchFamily="2" charset="0"/>
            <a:ea typeface="Roboto" panose="02000000000000000000" pitchFamily="2" charset="0"/>
          </a:endParaRPr>
        </a:p>
      </dgm:t>
    </dgm:pt>
    <dgm:pt modelId="{542859B4-E0DF-4E2A-99BA-C96746150370}" type="parTrans" cxnId="{904E2C09-955C-41FF-83F0-680BDE5225AA}">
      <dgm:prSet/>
      <dgm:spPr/>
      <dgm:t>
        <a:bodyPr/>
        <a:lstStyle/>
        <a:p>
          <a:endParaRPr lang="en-CA"/>
        </a:p>
      </dgm:t>
    </dgm:pt>
    <dgm:pt modelId="{EB589275-8725-4E92-AECA-70C7537F58F9}" type="sibTrans" cxnId="{904E2C09-955C-41FF-83F0-680BDE5225AA}">
      <dgm:prSet/>
      <dgm:spPr/>
      <dgm:t>
        <a:bodyPr/>
        <a:lstStyle/>
        <a:p>
          <a:endParaRPr lang="en-CA"/>
        </a:p>
      </dgm:t>
    </dgm:pt>
    <dgm:pt modelId="{0EECDE8F-35C3-4870-BCF6-D12F1049192B}">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Next-Gen Operations Models</a:t>
          </a:r>
          <a:endParaRPr lang="en-CA" sz="800" dirty="0">
            <a:solidFill>
              <a:schemeClr val="bg1"/>
            </a:solidFill>
            <a:latin typeface="Roboto" panose="02000000000000000000" pitchFamily="2" charset="0"/>
            <a:ea typeface="Roboto" panose="02000000000000000000" pitchFamily="2" charset="0"/>
          </a:endParaRPr>
        </a:p>
      </dgm:t>
    </dgm:pt>
    <dgm:pt modelId="{8CE1223C-B80E-40C3-BEC9-BD24B01F3A1E}" type="parTrans" cxnId="{CDFFD2D9-8DED-437C-87D4-43CFE3BDF7FA}">
      <dgm:prSet/>
      <dgm:spPr/>
      <dgm:t>
        <a:bodyPr/>
        <a:lstStyle/>
        <a:p>
          <a:endParaRPr lang="en-CA"/>
        </a:p>
      </dgm:t>
    </dgm:pt>
    <dgm:pt modelId="{BA5BA153-0224-49C4-A2D5-8ED22A6F9558}" type="sibTrans" cxnId="{CDFFD2D9-8DED-437C-87D4-43CFE3BDF7FA}">
      <dgm:prSet/>
      <dgm:spPr/>
      <dgm:t>
        <a:bodyPr/>
        <a:lstStyle/>
        <a:p>
          <a:endParaRPr lang="en-CA"/>
        </a:p>
      </dgm:t>
    </dgm:pt>
    <dgm:pt modelId="{C305C2F0-51CF-4FD2-A0C9-2421BE917B25}">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Brokering vs. Engineering</a:t>
          </a:r>
          <a:endParaRPr lang="en-CA" sz="800" dirty="0">
            <a:solidFill>
              <a:schemeClr val="bg1"/>
            </a:solidFill>
            <a:latin typeface="Roboto" panose="02000000000000000000" pitchFamily="2" charset="0"/>
            <a:ea typeface="Roboto" panose="02000000000000000000" pitchFamily="2" charset="0"/>
          </a:endParaRPr>
        </a:p>
      </dgm:t>
    </dgm:pt>
    <dgm:pt modelId="{E00302CE-FBB0-4BE9-9B8F-F076B5FCC993}" type="parTrans" cxnId="{22A2A090-3F0C-47AA-8F6A-5651BE369EE8}">
      <dgm:prSet/>
      <dgm:spPr/>
      <dgm:t>
        <a:bodyPr/>
        <a:lstStyle/>
        <a:p>
          <a:endParaRPr lang="en-CA"/>
        </a:p>
      </dgm:t>
    </dgm:pt>
    <dgm:pt modelId="{BCE99F35-69C9-441D-8D58-5F59DF2B9838}" type="sibTrans" cxnId="{22A2A090-3F0C-47AA-8F6A-5651BE369EE8}">
      <dgm:prSet/>
      <dgm:spPr/>
      <dgm:t>
        <a:bodyPr/>
        <a:lstStyle/>
        <a:p>
          <a:endParaRPr lang="en-CA"/>
        </a:p>
      </dgm:t>
    </dgm:pt>
    <dgm:pt modelId="{2350B32A-E4DB-4457-A22C-20DC5FFAEE69}">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Cloud Agnost-icism</a:t>
          </a:r>
          <a:endParaRPr lang="en-CA" sz="800" dirty="0">
            <a:solidFill>
              <a:schemeClr val="bg1"/>
            </a:solidFill>
            <a:latin typeface="Roboto" panose="02000000000000000000" pitchFamily="2" charset="0"/>
            <a:ea typeface="Roboto" panose="02000000000000000000" pitchFamily="2" charset="0"/>
          </a:endParaRPr>
        </a:p>
      </dgm:t>
    </dgm:pt>
    <dgm:pt modelId="{82EA04A5-46AC-4E32-AB19-73C06A8B3782}" type="parTrans" cxnId="{439BF566-6A6B-40BC-B643-62D66750F8B0}">
      <dgm:prSet/>
      <dgm:spPr/>
      <dgm:t>
        <a:bodyPr/>
        <a:lstStyle/>
        <a:p>
          <a:endParaRPr lang="en-CA"/>
        </a:p>
      </dgm:t>
    </dgm:pt>
    <dgm:pt modelId="{2F86A897-7395-40DF-86E5-23DA1DDC8607}" type="sibTrans" cxnId="{439BF566-6A6B-40BC-B643-62D66750F8B0}">
      <dgm:prSet/>
      <dgm:spPr/>
      <dgm:t>
        <a:bodyPr/>
        <a:lstStyle/>
        <a:p>
          <a:endParaRPr lang="en-CA"/>
        </a:p>
      </dgm:t>
    </dgm:pt>
    <dgm:pt modelId="{71506512-E6C7-4100-822A-AEA8ACB7489F}">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rgbClr val="248EEB"/>
              </a:solidFill>
              <a:latin typeface="Roboto" panose="02000000000000000000" pitchFamily="2" charset="0"/>
              <a:ea typeface="Roboto" panose="02000000000000000000" pitchFamily="2" charset="0"/>
            </a:rPr>
            <a:t>Employee Experience Mgmt.</a:t>
          </a:r>
          <a:endParaRPr lang="en-CA" sz="800" dirty="0">
            <a:solidFill>
              <a:srgbClr val="248EEB"/>
            </a:solidFill>
            <a:latin typeface="Roboto" panose="02000000000000000000" pitchFamily="2" charset="0"/>
            <a:ea typeface="Roboto" panose="02000000000000000000" pitchFamily="2" charset="0"/>
          </a:endParaRPr>
        </a:p>
      </dgm:t>
    </dgm:pt>
    <dgm:pt modelId="{7F8E9059-D298-4270-82E5-581501AC2700}" type="parTrans" cxnId="{E697C33C-A142-4177-9CFF-1096F2FC28FC}">
      <dgm:prSet/>
      <dgm:spPr/>
      <dgm:t>
        <a:bodyPr/>
        <a:lstStyle/>
        <a:p>
          <a:endParaRPr lang="en-CA"/>
        </a:p>
      </dgm:t>
    </dgm:pt>
    <dgm:pt modelId="{2ABAE4DC-52CF-413B-9A48-2F6B29F11CE7}" type="sibTrans" cxnId="{E697C33C-A142-4177-9CFF-1096F2FC28FC}">
      <dgm:prSet/>
      <dgm:spPr/>
      <dgm:t>
        <a:bodyPr/>
        <a:lstStyle/>
        <a:p>
          <a:endParaRPr lang="en-CA"/>
        </a:p>
      </dgm:t>
    </dgm:pt>
    <dgm:pt modelId="{045344DF-5630-4C37-9F63-B487C0DF6BC6}">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rgbClr val="248EEB"/>
              </a:solidFill>
              <a:latin typeface="Roboto" panose="02000000000000000000" pitchFamily="2" charset="0"/>
              <a:ea typeface="Roboto" panose="02000000000000000000" pitchFamily="2" charset="0"/>
            </a:rPr>
            <a:t>The MS Desktop Experience</a:t>
          </a:r>
          <a:endParaRPr lang="en-CA" sz="800" dirty="0">
            <a:solidFill>
              <a:srgbClr val="248EEB"/>
            </a:solidFill>
            <a:latin typeface="Roboto" panose="02000000000000000000" pitchFamily="2" charset="0"/>
            <a:ea typeface="Roboto" panose="02000000000000000000" pitchFamily="2" charset="0"/>
          </a:endParaRPr>
        </a:p>
      </dgm:t>
    </dgm:pt>
    <dgm:pt modelId="{F9E9B5EC-0F4E-44E8-81BD-61FF0B2BC10B}" type="parTrans" cxnId="{9DBBC806-3FDC-4BF3-B064-8DEBAA1D411A}">
      <dgm:prSet/>
      <dgm:spPr/>
      <dgm:t>
        <a:bodyPr/>
        <a:lstStyle/>
        <a:p>
          <a:endParaRPr lang="en-CA"/>
        </a:p>
      </dgm:t>
    </dgm:pt>
    <dgm:pt modelId="{258A3567-4746-40AB-9791-98E34C7E2B70}" type="sibTrans" cxnId="{9DBBC806-3FDC-4BF3-B064-8DEBAA1D411A}">
      <dgm:prSet/>
      <dgm:spPr/>
      <dgm:t>
        <a:bodyPr/>
        <a:lstStyle/>
        <a:p>
          <a:endParaRPr lang="en-CA"/>
        </a:p>
      </dgm:t>
    </dgm:pt>
    <dgm:pt modelId="{BD858A48-B4C6-460D-8F98-B39DEAD70E82}">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SASE</a:t>
          </a:r>
          <a:endParaRPr lang="en-CA" sz="800" dirty="0">
            <a:solidFill>
              <a:schemeClr val="bg1"/>
            </a:solidFill>
            <a:latin typeface="Roboto" panose="02000000000000000000" pitchFamily="2" charset="0"/>
            <a:ea typeface="Roboto" panose="02000000000000000000" pitchFamily="2" charset="0"/>
          </a:endParaRPr>
        </a:p>
      </dgm:t>
    </dgm:pt>
    <dgm:pt modelId="{2AA9A066-D2B9-4159-9B85-828D2AF15BD2}" type="parTrans" cxnId="{973AF002-82FF-4853-835C-01580BAE15D0}">
      <dgm:prSet/>
      <dgm:spPr/>
      <dgm:t>
        <a:bodyPr/>
        <a:lstStyle/>
        <a:p>
          <a:endParaRPr lang="en-CA"/>
        </a:p>
      </dgm:t>
    </dgm:pt>
    <dgm:pt modelId="{E9FA5DC4-14E4-483F-96CF-E4837AA6C42B}" type="sibTrans" cxnId="{973AF002-82FF-4853-835C-01580BAE15D0}">
      <dgm:prSet/>
      <dgm:spPr/>
      <dgm:t>
        <a:bodyPr/>
        <a:lstStyle/>
        <a:p>
          <a:endParaRPr lang="en-CA"/>
        </a:p>
      </dgm:t>
    </dgm:pt>
    <dgm:pt modelId="{05BDFAB9-F606-4CBC-B9DC-082785A8870E}">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Ubiquitous Identity &amp; Access Mgmt.</a:t>
          </a:r>
          <a:endParaRPr lang="en-CA" sz="800" dirty="0">
            <a:solidFill>
              <a:schemeClr val="bg1"/>
            </a:solidFill>
            <a:latin typeface="Roboto" panose="02000000000000000000" pitchFamily="2" charset="0"/>
            <a:ea typeface="Roboto" panose="02000000000000000000" pitchFamily="2" charset="0"/>
          </a:endParaRPr>
        </a:p>
      </dgm:t>
    </dgm:pt>
    <dgm:pt modelId="{8C8F5B2E-65AF-46D0-9EDC-FDFD233734FF}" type="parTrans" cxnId="{32C3916F-5879-4D3D-B88D-B8EDA516B51C}">
      <dgm:prSet/>
      <dgm:spPr/>
      <dgm:t>
        <a:bodyPr/>
        <a:lstStyle/>
        <a:p>
          <a:endParaRPr lang="en-CA"/>
        </a:p>
      </dgm:t>
    </dgm:pt>
    <dgm:pt modelId="{184646D8-DC3E-460F-AA39-D6CA56169770}" type="sibTrans" cxnId="{32C3916F-5879-4D3D-B88D-B8EDA516B51C}">
      <dgm:prSet/>
      <dgm:spPr/>
      <dgm:t>
        <a:bodyPr/>
        <a:lstStyle/>
        <a:p>
          <a:endParaRPr lang="en-CA"/>
        </a:p>
      </dgm:t>
    </dgm:pt>
    <dgm:pt modelId="{C17D1C90-C7B0-4645-AB33-9CB21314C025}">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Intelligent User Interfaces</a:t>
          </a:r>
          <a:endParaRPr lang="en-CA" sz="800" dirty="0">
            <a:solidFill>
              <a:schemeClr val="bg1"/>
            </a:solidFill>
            <a:latin typeface="Roboto" panose="02000000000000000000" pitchFamily="2" charset="0"/>
            <a:ea typeface="Roboto" panose="02000000000000000000" pitchFamily="2" charset="0"/>
          </a:endParaRPr>
        </a:p>
      </dgm:t>
    </dgm:pt>
    <dgm:pt modelId="{604AB266-D93B-4D44-8461-DAE109DACCD1}" type="parTrans" cxnId="{536DB20A-91AB-44D9-88E2-A72981A2D1E4}">
      <dgm:prSet/>
      <dgm:spPr/>
      <dgm:t>
        <a:bodyPr/>
        <a:lstStyle/>
        <a:p>
          <a:endParaRPr lang="en-CA"/>
        </a:p>
      </dgm:t>
    </dgm:pt>
    <dgm:pt modelId="{22077618-2D68-47BB-9A90-896954ED9E06}" type="sibTrans" cxnId="{536DB20A-91AB-44D9-88E2-A72981A2D1E4}">
      <dgm:prSet/>
      <dgm:spPr/>
      <dgm:t>
        <a:bodyPr/>
        <a:lstStyle/>
        <a:p>
          <a:endParaRPr lang="en-CA"/>
        </a:p>
      </dgm:t>
    </dgm:pt>
    <dgm:pt modelId="{1219C63D-5368-44BE-BF14-33E3F5553AA2}">
      <dgm:prSet phldrT="[Text]" custT="1"/>
      <dgm:spPr>
        <a:solidFill>
          <a:schemeClr val="bg2">
            <a:lumMod val="10000"/>
          </a:schemeClr>
        </a:solidFill>
        <a:ln w="25400">
          <a:solidFill>
            <a:schemeClr val="lt1">
              <a:hueOff val="0"/>
              <a:satOff val="0"/>
              <a:lumOff val="0"/>
            </a:schemeClr>
          </a:solidFill>
        </a:ln>
      </dgm:spPr>
      <dgm:t>
        <a:bodyPr/>
        <a:lstStyle/>
        <a:p>
          <a:r>
            <a:rPr lang="en-US" sz="800" dirty="0">
              <a:solidFill>
                <a:schemeClr val="bg1"/>
              </a:solidFill>
              <a:latin typeface="Roboto" panose="02000000000000000000" pitchFamily="2" charset="0"/>
              <a:ea typeface="Roboto" panose="02000000000000000000" pitchFamily="2" charset="0"/>
            </a:rPr>
            <a:t>Group vs. Individual Accounta- bility</a:t>
          </a:r>
          <a:endParaRPr lang="en-CA" sz="800" dirty="0">
            <a:solidFill>
              <a:schemeClr val="bg1"/>
            </a:solidFill>
            <a:latin typeface="Roboto" panose="02000000000000000000" pitchFamily="2" charset="0"/>
            <a:ea typeface="Roboto" panose="02000000000000000000" pitchFamily="2" charset="0"/>
          </a:endParaRPr>
        </a:p>
      </dgm:t>
    </dgm:pt>
    <dgm:pt modelId="{693D2519-EE9E-4D5F-BA3D-7D05A05EA55B}" type="parTrans" cxnId="{AA6A35BF-A0C6-42C8-923D-1BA34CD5F29F}">
      <dgm:prSet/>
      <dgm:spPr/>
      <dgm:t>
        <a:bodyPr/>
        <a:lstStyle/>
        <a:p>
          <a:endParaRPr lang="en-CA"/>
        </a:p>
      </dgm:t>
    </dgm:pt>
    <dgm:pt modelId="{073F1E7C-34F7-4DC2-A35A-B98AB55D83AF}" type="sibTrans" cxnId="{AA6A35BF-A0C6-42C8-923D-1BA34CD5F29F}">
      <dgm:prSet/>
      <dgm:spPr/>
      <dgm:t>
        <a:bodyPr/>
        <a:lstStyle/>
        <a:p>
          <a:endParaRPr lang="en-CA"/>
        </a:p>
      </dgm:t>
    </dgm:pt>
    <dgm:pt modelId="{D57112E8-1445-4570-B56D-10604339FF0C}" type="pres">
      <dgm:prSet presAssocID="{C2521BB4-12B0-460A-A3A8-A8F1DA97B764}" presName="Name0" presStyleCnt="0">
        <dgm:presLayoutVars>
          <dgm:chPref val="1"/>
          <dgm:dir/>
          <dgm:animOne val="branch"/>
          <dgm:animLvl val="lvl"/>
          <dgm:resizeHandles/>
        </dgm:presLayoutVars>
      </dgm:prSet>
      <dgm:spPr/>
    </dgm:pt>
    <dgm:pt modelId="{33B8AA26-50A5-4C2A-B718-DE6F914DD253}" type="pres">
      <dgm:prSet presAssocID="{4FEAC32E-97F3-420E-85FC-C47A1190267D}" presName="vertOne" presStyleCnt="0"/>
      <dgm:spPr/>
    </dgm:pt>
    <dgm:pt modelId="{DF7E4713-D6F5-4277-938E-8855073CE78B}" type="pres">
      <dgm:prSet presAssocID="{4FEAC32E-97F3-420E-85FC-C47A1190267D}" presName="txOne" presStyleLbl="node0" presStyleIdx="0" presStyleCnt="1" custScaleY="22628">
        <dgm:presLayoutVars>
          <dgm:chPref val="3"/>
        </dgm:presLayoutVars>
      </dgm:prSet>
      <dgm:spPr/>
    </dgm:pt>
    <dgm:pt modelId="{7A7EF779-B1B5-4291-BA57-3B98FBBDC8AA}" type="pres">
      <dgm:prSet presAssocID="{4FEAC32E-97F3-420E-85FC-C47A1190267D}" presName="parTransOne" presStyleCnt="0"/>
      <dgm:spPr/>
    </dgm:pt>
    <dgm:pt modelId="{31C0A9F4-DD84-4B00-B705-2DCFB5242698}" type="pres">
      <dgm:prSet presAssocID="{4FEAC32E-97F3-420E-85FC-C47A1190267D}" presName="horzOne" presStyleCnt="0"/>
      <dgm:spPr/>
    </dgm:pt>
    <dgm:pt modelId="{6AC590C7-C60F-48D2-BA5F-FCAE4D6691BE}" type="pres">
      <dgm:prSet presAssocID="{C97BC507-A28E-49EE-B3F5-AC3B921F6384}" presName="vertTwo" presStyleCnt="0"/>
      <dgm:spPr/>
    </dgm:pt>
    <dgm:pt modelId="{6AE7F805-46F6-46DD-944A-22124E228B07}" type="pres">
      <dgm:prSet presAssocID="{C97BC507-A28E-49EE-B3F5-AC3B921F6384}" presName="txTwo" presStyleLbl="node2" presStyleIdx="0" presStyleCnt="2" custScaleY="15595" custLinFactNeighborY="-93940">
        <dgm:presLayoutVars>
          <dgm:chPref val="3"/>
        </dgm:presLayoutVars>
      </dgm:prSet>
      <dgm:spPr/>
    </dgm:pt>
    <dgm:pt modelId="{27992FF4-9FAD-4890-8841-E59AB0661BF4}" type="pres">
      <dgm:prSet presAssocID="{C97BC507-A28E-49EE-B3F5-AC3B921F6384}" presName="parTransTwo" presStyleCnt="0"/>
      <dgm:spPr/>
    </dgm:pt>
    <dgm:pt modelId="{30BDDDC1-92A8-4FEA-A325-1B74B0048A62}" type="pres">
      <dgm:prSet presAssocID="{C97BC507-A28E-49EE-B3F5-AC3B921F6384}" presName="horzTwo" presStyleCnt="0"/>
      <dgm:spPr/>
    </dgm:pt>
    <dgm:pt modelId="{289DAE3E-A4FB-4638-9A28-2B82446A8FDE}" type="pres">
      <dgm:prSet presAssocID="{C15988EA-8D44-4826-957A-B38DA6F70201}" presName="vertThree" presStyleCnt="0"/>
      <dgm:spPr/>
    </dgm:pt>
    <dgm:pt modelId="{73C29646-CA9B-49AB-AACD-A1D3D1B642CB}" type="pres">
      <dgm:prSet presAssocID="{C15988EA-8D44-4826-957A-B38DA6F70201}" presName="txThree" presStyleLbl="node3" presStyleIdx="0" presStyleCnt="4" custScaleY="16808" custLinFactY="-10482" custLinFactNeighborX="-468" custLinFactNeighborY="-100000">
        <dgm:presLayoutVars>
          <dgm:chPref val="3"/>
        </dgm:presLayoutVars>
      </dgm:prSet>
      <dgm:spPr/>
    </dgm:pt>
    <dgm:pt modelId="{8896A616-1D34-4397-8B88-9037B4C1AF9F}" type="pres">
      <dgm:prSet presAssocID="{C15988EA-8D44-4826-957A-B38DA6F70201}" presName="parTransThree" presStyleCnt="0"/>
      <dgm:spPr/>
    </dgm:pt>
    <dgm:pt modelId="{5210C8C7-147B-4BFE-B23C-FCB075563E04}" type="pres">
      <dgm:prSet presAssocID="{C15988EA-8D44-4826-957A-B38DA6F70201}" presName="horzThree" presStyleCnt="0"/>
      <dgm:spPr/>
    </dgm:pt>
    <dgm:pt modelId="{E2FD658B-2E3D-4B63-833C-A23B57F1B82D}" type="pres">
      <dgm:prSet presAssocID="{7C9703FA-8823-4B08-94D8-39B0F8074244}" presName="vertFour" presStyleCnt="0">
        <dgm:presLayoutVars>
          <dgm:chPref val="3"/>
        </dgm:presLayoutVars>
      </dgm:prSet>
      <dgm:spPr/>
    </dgm:pt>
    <dgm:pt modelId="{39031504-50E6-492C-8290-6DAFE179D31B}" type="pres">
      <dgm:prSet presAssocID="{7C9703FA-8823-4B08-94D8-39B0F8074244}" presName="txFour" presStyleLbl="node4" presStyleIdx="0" presStyleCnt="15" custScaleY="34111" custLinFactNeighborY="-33663">
        <dgm:presLayoutVars>
          <dgm:chPref val="3"/>
        </dgm:presLayoutVars>
      </dgm:prSet>
      <dgm:spPr/>
    </dgm:pt>
    <dgm:pt modelId="{74FBFCB4-4E76-4059-91CC-4A69520D48E0}" type="pres">
      <dgm:prSet presAssocID="{7C9703FA-8823-4B08-94D8-39B0F8074244}" presName="horzFour" presStyleCnt="0"/>
      <dgm:spPr/>
    </dgm:pt>
    <dgm:pt modelId="{B522F656-FCAD-44FC-801D-A3704CE6D0D3}" type="pres">
      <dgm:prSet presAssocID="{4C20321A-C077-4631-9059-F4D13E1DE0DD}" presName="sibSpaceFour" presStyleCnt="0"/>
      <dgm:spPr/>
    </dgm:pt>
    <dgm:pt modelId="{00428FF9-076B-4D42-B478-3E4ADDA82083}" type="pres">
      <dgm:prSet presAssocID="{7D9690BD-4BB5-4B1E-8DE4-C5549C6ABAC5}" presName="vertFour" presStyleCnt="0">
        <dgm:presLayoutVars>
          <dgm:chPref val="3"/>
        </dgm:presLayoutVars>
      </dgm:prSet>
      <dgm:spPr/>
    </dgm:pt>
    <dgm:pt modelId="{029034DF-3CEA-4487-A9FB-140286398F9D}" type="pres">
      <dgm:prSet presAssocID="{7D9690BD-4BB5-4B1E-8DE4-C5549C6ABAC5}" presName="txFour" presStyleLbl="node4" presStyleIdx="1" presStyleCnt="15" custScaleY="34111" custLinFactNeighborY="-33663">
        <dgm:presLayoutVars>
          <dgm:chPref val="3"/>
        </dgm:presLayoutVars>
      </dgm:prSet>
      <dgm:spPr/>
    </dgm:pt>
    <dgm:pt modelId="{21F2A318-2B3D-4F07-8C2D-BF4031C9CAE5}" type="pres">
      <dgm:prSet presAssocID="{7D9690BD-4BB5-4B1E-8DE4-C5549C6ABAC5}" presName="horzFour" presStyleCnt="0"/>
      <dgm:spPr/>
    </dgm:pt>
    <dgm:pt modelId="{65B29165-B37A-4FA6-BD3B-A42EEB9F5D27}" type="pres">
      <dgm:prSet presAssocID="{5F579C7D-3F22-4BB3-BC40-DBCD09658665}" presName="sibSpaceFour" presStyleCnt="0"/>
      <dgm:spPr/>
    </dgm:pt>
    <dgm:pt modelId="{95F9072B-CD1C-4E68-A628-6E98A8EE6F32}" type="pres">
      <dgm:prSet presAssocID="{2C3757B0-B6F0-41B0-B3CF-76A30D52047C}" presName="vertFour" presStyleCnt="0">
        <dgm:presLayoutVars>
          <dgm:chPref val="3"/>
        </dgm:presLayoutVars>
      </dgm:prSet>
      <dgm:spPr/>
    </dgm:pt>
    <dgm:pt modelId="{893E08C8-6F85-4DDC-9F54-EA809EB5349F}" type="pres">
      <dgm:prSet presAssocID="{2C3757B0-B6F0-41B0-B3CF-76A30D52047C}" presName="txFour" presStyleLbl="node4" presStyleIdx="2" presStyleCnt="15" custScaleY="34111" custLinFactNeighborY="-33663">
        <dgm:presLayoutVars>
          <dgm:chPref val="3"/>
        </dgm:presLayoutVars>
      </dgm:prSet>
      <dgm:spPr/>
    </dgm:pt>
    <dgm:pt modelId="{2A4B50ED-1CEC-41C4-83B4-CDD74E17A1FE}" type="pres">
      <dgm:prSet presAssocID="{2C3757B0-B6F0-41B0-B3CF-76A30D52047C}" presName="horzFour" presStyleCnt="0"/>
      <dgm:spPr/>
    </dgm:pt>
    <dgm:pt modelId="{B29DD6E2-8B5F-4EC2-B8ED-70647D1E3663}" type="pres">
      <dgm:prSet presAssocID="{45D9D1E4-AD0B-47CD-ABDB-965EEF8A74FE}" presName="sibSpaceThree" presStyleCnt="0"/>
      <dgm:spPr/>
    </dgm:pt>
    <dgm:pt modelId="{4CB69708-1EDD-47BA-A74C-87D2E283DA1C}" type="pres">
      <dgm:prSet presAssocID="{47EDDDC4-1853-486B-8F94-7EDB5FA88308}" presName="vertThree" presStyleCnt="0"/>
      <dgm:spPr/>
    </dgm:pt>
    <dgm:pt modelId="{BC83C336-5CE7-4087-8AA8-C6DEA9A9D532}" type="pres">
      <dgm:prSet presAssocID="{47EDDDC4-1853-486B-8F94-7EDB5FA88308}" presName="txThree" presStyleLbl="node3" presStyleIdx="1" presStyleCnt="4" custScaleY="16808" custLinFactY="-10482" custLinFactNeighborX="-722" custLinFactNeighborY="-100000">
        <dgm:presLayoutVars>
          <dgm:chPref val="3"/>
        </dgm:presLayoutVars>
      </dgm:prSet>
      <dgm:spPr/>
    </dgm:pt>
    <dgm:pt modelId="{A3480896-B6DE-4EC7-9BC0-4FB1FD429349}" type="pres">
      <dgm:prSet presAssocID="{47EDDDC4-1853-486B-8F94-7EDB5FA88308}" presName="parTransThree" presStyleCnt="0"/>
      <dgm:spPr/>
    </dgm:pt>
    <dgm:pt modelId="{0F858AFC-3B44-4500-AAFE-C3200C0A8D0A}" type="pres">
      <dgm:prSet presAssocID="{47EDDDC4-1853-486B-8F94-7EDB5FA88308}" presName="horzThree" presStyleCnt="0"/>
      <dgm:spPr/>
    </dgm:pt>
    <dgm:pt modelId="{A8920669-DC3C-4DAD-A3E3-88C061396D1C}" type="pres">
      <dgm:prSet presAssocID="{9EB4100F-7A64-452F-9219-6B67D6FE7C95}" presName="vertFour" presStyleCnt="0">
        <dgm:presLayoutVars>
          <dgm:chPref val="3"/>
        </dgm:presLayoutVars>
      </dgm:prSet>
      <dgm:spPr/>
    </dgm:pt>
    <dgm:pt modelId="{4C125190-D797-4CD0-8C30-E39A8222D9B0}" type="pres">
      <dgm:prSet presAssocID="{9EB4100F-7A64-452F-9219-6B67D6FE7C95}" presName="txFour" presStyleLbl="node4" presStyleIdx="3" presStyleCnt="15" custScaleY="34111" custLinFactNeighborY="-33663">
        <dgm:presLayoutVars>
          <dgm:chPref val="3"/>
        </dgm:presLayoutVars>
      </dgm:prSet>
      <dgm:spPr/>
    </dgm:pt>
    <dgm:pt modelId="{89358E72-2F7D-41A9-A6F6-3EE490FB72F9}" type="pres">
      <dgm:prSet presAssocID="{9EB4100F-7A64-452F-9219-6B67D6FE7C95}" presName="horzFour" presStyleCnt="0"/>
      <dgm:spPr/>
    </dgm:pt>
    <dgm:pt modelId="{8FA95A07-02FB-41DA-BB88-6716CB7BA463}" type="pres">
      <dgm:prSet presAssocID="{830B9C08-DB12-4F69-BD29-A7D53AD63CD3}" presName="sibSpaceFour" presStyleCnt="0"/>
      <dgm:spPr/>
    </dgm:pt>
    <dgm:pt modelId="{02D26758-E52D-4A24-843B-205E718CFC0B}" type="pres">
      <dgm:prSet presAssocID="{E1E0B284-132B-41F0-BA2C-E22DB205755E}" presName="vertFour" presStyleCnt="0">
        <dgm:presLayoutVars>
          <dgm:chPref val="3"/>
        </dgm:presLayoutVars>
      </dgm:prSet>
      <dgm:spPr/>
    </dgm:pt>
    <dgm:pt modelId="{107D37C1-0CB8-4772-8A4D-209D9E152383}" type="pres">
      <dgm:prSet presAssocID="{E1E0B284-132B-41F0-BA2C-E22DB205755E}" presName="txFour" presStyleLbl="node4" presStyleIdx="4" presStyleCnt="15" custScaleY="34111" custLinFactNeighborY="-33663">
        <dgm:presLayoutVars>
          <dgm:chPref val="3"/>
        </dgm:presLayoutVars>
      </dgm:prSet>
      <dgm:spPr/>
    </dgm:pt>
    <dgm:pt modelId="{09D87271-5114-4AAC-B1F6-5FFA988858CF}" type="pres">
      <dgm:prSet presAssocID="{E1E0B284-132B-41F0-BA2C-E22DB205755E}" presName="horzFour" presStyleCnt="0"/>
      <dgm:spPr/>
    </dgm:pt>
    <dgm:pt modelId="{E5704407-89AC-4985-8DF0-8FEE84EB1752}" type="pres">
      <dgm:prSet presAssocID="{852149C6-FB53-4584-9FE9-C44D4C3C3850}" presName="sibSpaceFour" presStyleCnt="0"/>
      <dgm:spPr/>
    </dgm:pt>
    <dgm:pt modelId="{BE9FFD44-0C65-4F89-B789-1D38953C139B}" type="pres">
      <dgm:prSet presAssocID="{AD36AC0F-3B9B-4162-BE93-63FA7A69F08C}" presName="vertFour" presStyleCnt="0">
        <dgm:presLayoutVars>
          <dgm:chPref val="3"/>
        </dgm:presLayoutVars>
      </dgm:prSet>
      <dgm:spPr/>
    </dgm:pt>
    <dgm:pt modelId="{272B543F-38D9-4128-8E3A-19A061414ACE}" type="pres">
      <dgm:prSet presAssocID="{AD36AC0F-3B9B-4162-BE93-63FA7A69F08C}" presName="txFour" presStyleLbl="node4" presStyleIdx="5" presStyleCnt="15" custScaleY="34111" custLinFactNeighborY="-33663">
        <dgm:presLayoutVars>
          <dgm:chPref val="3"/>
        </dgm:presLayoutVars>
      </dgm:prSet>
      <dgm:spPr/>
    </dgm:pt>
    <dgm:pt modelId="{5CDDA4DA-3AF6-4BB0-BAB5-D4ADF167C67C}" type="pres">
      <dgm:prSet presAssocID="{AD36AC0F-3B9B-4162-BE93-63FA7A69F08C}" presName="horzFour" presStyleCnt="0"/>
      <dgm:spPr/>
    </dgm:pt>
    <dgm:pt modelId="{A2DEF925-BE43-4C18-8F3F-41EF884C0914}" type="pres">
      <dgm:prSet presAssocID="{5043CD6C-5B2E-4BD7-8A10-7AEC5017626A}" presName="sibSpaceTwo" presStyleCnt="0"/>
      <dgm:spPr/>
    </dgm:pt>
    <dgm:pt modelId="{824A38DE-170E-4DE1-851D-249721D1D325}" type="pres">
      <dgm:prSet presAssocID="{3F470DC3-31C2-409C-857F-4877E6ED537C}" presName="vertTwo" presStyleCnt="0"/>
      <dgm:spPr/>
    </dgm:pt>
    <dgm:pt modelId="{7D60543D-AD13-4FE8-B274-EB11DC3486A0}" type="pres">
      <dgm:prSet presAssocID="{3F470DC3-31C2-409C-857F-4877E6ED537C}" presName="txTwo" presStyleLbl="node2" presStyleIdx="1" presStyleCnt="2" custScaleY="15595" custLinFactNeighborY="-93940">
        <dgm:presLayoutVars>
          <dgm:chPref val="3"/>
        </dgm:presLayoutVars>
      </dgm:prSet>
      <dgm:spPr/>
    </dgm:pt>
    <dgm:pt modelId="{309BD792-008A-4B51-8816-71436CBC6C40}" type="pres">
      <dgm:prSet presAssocID="{3F470DC3-31C2-409C-857F-4877E6ED537C}" presName="parTransTwo" presStyleCnt="0"/>
      <dgm:spPr/>
    </dgm:pt>
    <dgm:pt modelId="{2FE8FDB5-EB15-485C-A3F4-010999024F0F}" type="pres">
      <dgm:prSet presAssocID="{3F470DC3-31C2-409C-857F-4877E6ED537C}" presName="horzTwo" presStyleCnt="0"/>
      <dgm:spPr/>
    </dgm:pt>
    <dgm:pt modelId="{1F62C616-6C91-4CBD-B387-97520F66F857}" type="pres">
      <dgm:prSet presAssocID="{50950D41-8AA3-4F12-93C5-3CABE278556B}" presName="vertThree" presStyleCnt="0"/>
      <dgm:spPr/>
    </dgm:pt>
    <dgm:pt modelId="{43A6C898-02DD-443B-B724-91509785734C}" type="pres">
      <dgm:prSet presAssocID="{50950D41-8AA3-4F12-93C5-3CABE278556B}" presName="txThree" presStyleLbl="node3" presStyleIdx="2" presStyleCnt="4" custScaleY="16808" custLinFactY="-10482" custLinFactNeighborY="-100000">
        <dgm:presLayoutVars>
          <dgm:chPref val="3"/>
        </dgm:presLayoutVars>
      </dgm:prSet>
      <dgm:spPr/>
    </dgm:pt>
    <dgm:pt modelId="{2BD75E67-2FC7-484A-BCFD-CAA478255AD5}" type="pres">
      <dgm:prSet presAssocID="{50950D41-8AA3-4F12-93C5-3CABE278556B}" presName="parTransThree" presStyleCnt="0"/>
      <dgm:spPr/>
    </dgm:pt>
    <dgm:pt modelId="{8FDD9653-259D-43E3-AAB9-3CBC8155E0A7}" type="pres">
      <dgm:prSet presAssocID="{50950D41-8AA3-4F12-93C5-3CABE278556B}" presName="horzThree" presStyleCnt="0"/>
      <dgm:spPr/>
    </dgm:pt>
    <dgm:pt modelId="{DE448A3E-A8CB-498F-9FD7-9722BE0323B5}" type="pres">
      <dgm:prSet presAssocID="{0EECDE8F-35C3-4870-BCF6-D12F1049192B}" presName="vertFour" presStyleCnt="0">
        <dgm:presLayoutVars>
          <dgm:chPref val="3"/>
        </dgm:presLayoutVars>
      </dgm:prSet>
      <dgm:spPr/>
    </dgm:pt>
    <dgm:pt modelId="{671CC5F8-B173-4A88-9E06-9A4D57E6BC05}" type="pres">
      <dgm:prSet presAssocID="{0EECDE8F-35C3-4870-BCF6-D12F1049192B}" presName="txFour" presStyleLbl="node4" presStyleIdx="6" presStyleCnt="15" custScaleY="34111" custLinFactNeighborY="-33663">
        <dgm:presLayoutVars>
          <dgm:chPref val="3"/>
        </dgm:presLayoutVars>
      </dgm:prSet>
      <dgm:spPr/>
    </dgm:pt>
    <dgm:pt modelId="{EDC2EB70-ABC6-49FB-B814-5F7F18FC803D}" type="pres">
      <dgm:prSet presAssocID="{0EECDE8F-35C3-4870-BCF6-D12F1049192B}" presName="horzFour" presStyleCnt="0"/>
      <dgm:spPr/>
    </dgm:pt>
    <dgm:pt modelId="{92EFFEFF-010A-4846-B7D7-B3D18C0CE12B}" type="pres">
      <dgm:prSet presAssocID="{BA5BA153-0224-49C4-A2D5-8ED22A6F9558}" presName="sibSpaceFour" presStyleCnt="0"/>
      <dgm:spPr/>
    </dgm:pt>
    <dgm:pt modelId="{8FB25D62-7C7D-4A58-B8AE-BC34A7A0E27C}" type="pres">
      <dgm:prSet presAssocID="{1219C63D-5368-44BE-BF14-33E3F5553AA2}" presName="vertFour" presStyleCnt="0">
        <dgm:presLayoutVars>
          <dgm:chPref val="3"/>
        </dgm:presLayoutVars>
      </dgm:prSet>
      <dgm:spPr/>
    </dgm:pt>
    <dgm:pt modelId="{D4F1155A-BCC3-4882-880B-F8E02B44B96A}" type="pres">
      <dgm:prSet presAssocID="{1219C63D-5368-44BE-BF14-33E3F5553AA2}" presName="txFour" presStyleLbl="node4" presStyleIdx="7" presStyleCnt="15" custScaleY="34427" custLinFactNeighborY="-33805">
        <dgm:presLayoutVars>
          <dgm:chPref val="3"/>
        </dgm:presLayoutVars>
      </dgm:prSet>
      <dgm:spPr/>
    </dgm:pt>
    <dgm:pt modelId="{DC031682-864D-46A2-A722-9710F352A1E5}" type="pres">
      <dgm:prSet presAssocID="{1219C63D-5368-44BE-BF14-33E3F5553AA2}" presName="horzFour" presStyleCnt="0"/>
      <dgm:spPr/>
    </dgm:pt>
    <dgm:pt modelId="{725F6AF3-B199-40A6-947C-23C6F0C676BE}" type="pres">
      <dgm:prSet presAssocID="{073F1E7C-34F7-4DC2-A35A-B98AB55D83AF}" presName="sibSpaceFour" presStyleCnt="0"/>
      <dgm:spPr/>
    </dgm:pt>
    <dgm:pt modelId="{6F282781-1EE9-412F-A4EE-DB157D9241B8}" type="pres">
      <dgm:prSet presAssocID="{C305C2F0-51CF-4FD2-A0C9-2421BE917B25}" presName="vertFour" presStyleCnt="0">
        <dgm:presLayoutVars>
          <dgm:chPref val="3"/>
        </dgm:presLayoutVars>
      </dgm:prSet>
      <dgm:spPr/>
    </dgm:pt>
    <dgm:pt modelId="{6792F0D3-4AEF-4CA5-939E-EB118E1D4520}" type="pres">
      <dgm:prSet presAssocID="{C305C2F0-51CF-4FD2-A0C9-2421BE917B25}" presName="txFour" presStyleLbl="node4" presStyleIdx="8" presStyleCnt="15" custScaleY="34111" custLinFactNeighborY="-33663">
        <dgm:presLayoutVars>
          <dgm:chPref val="3"/>
        </dgm:presLayoutVars>
      </dgm:prSet>
      <dgm:spPr/>
    </dgm:pt>
    <dgm:pt modelId="{F137EE0E-1BF6-401E-9A01-6F2BF443F44F}" type="pres">
      <dgm:prSet presAssocID="{C305C2F0-51CF-4FD2-A0C9-2421BE917B25}" presName="horzFour" presStyleCnt="0"/>
      <dgm:spPr/>
    </dgm:pt>
    <dgm:pt modelId="{5C23B07A-40D8-4097-9C16-A043B5B3AB68}" type="pres">
      <dgm:prSet presAssocID="{BCE99F35-69C9-441D-8D58-5F59DF2B9838}" presName="sibSpaceFour" presStyleCnt="0"/>
      <dgm:spPr/>
    </dgm:pt>
    <dgm:pt modelId="{8AB46AD3-2742-4DB0-8235-C0B70CE0B5E5}" type="pres">
      <dgm:prSet presAssocID="{2350B32A-E4DB-4457-A22C-20DC5FFAEE69}" presName="vertFour" presStyleCnt="0">
        <dgm:presLayoutVars>
          <dgm:chPref val="3"/>
        </dgm:presLayoutVars>
      </dgm:prSet>
      <dgm:spPr/>
    </dgm:pt>
    <dgm:pt modelId="{E2D5508C-0A4A-49D3-A69E-A8A4F3E94E3C}" type="pres">
      <dgm:prSet presAssocID="{2350B32A-E4DB-4457-A22C-20DC5FFAEE69}" presName="txFour" presStyleLbl="node4" presStyleIdx="9" presStyleCnt="15" custScaleY="34111" custLinFactNeighborY="-33663">
        <dgm:presLayoutVars>
          <dgm:chPref val="3"/>
        </dgm:presLayoutVars>
      </dgm:prSet>
      <dgm:spPr/>
    </dgm:pt>
    <dgm:pt modelId="{8B472BAE-D9DE-4F49-AB74-7CCA1CF1481A}" type="pres">
      <dgm:prSet presAssocID="{2350B32A-E4DB-4457-A22C-20DC5FFAEE69}" presName="horzFour" presStyleCnt="0"/>
      <dgm:spPr/>
    </dgm:pt>
    <dgm:pt modelId="{CE2F5460-0C7C-496A-B936-16A3F0AFC8D5}" type="pres">
      <dgm:prSet presAssocID="{B110B859-F4FA-44CE-9002-1463E8301092}" presName="sibSpaceThree" presStyleCnt="0"/>
      <dgm:spPr/>
    </dgm:pt>
    <dgm:pt modelId="{7D5614F4-CA2B-4B21-AC59-782AC3D3B219}" type="pres">
      <dgm:prSet presAssocID="{EFE49D11-9E75-4EF8-8EE6-941DA7452BE0}" presName="vertThree" presStyleCnt="0"/>
      <dgm:spPr/>
    </dgm:pt>
    <dgm:pt modelId="{14244B64-7AF7-4C8F-A1DA-72BF5FB30D7F}" type="pres">
      <dgm:prSet presAssocID="{EFE49D11-9E75-4EF8-8EE6-941DA7452BE0}" presName="txThree" presStyleLbl="node3" presStyleIdx="3" presStyleCnt="4" custScaleY="16808" custLinFactY="-10482" custLinFactNeighborY="-100000">
        <dgm:presLayoutVars>
          <dgm:chPref val="3"/>
        </dgm:presLayoutVars>
      </dgm:prSet>
      <dgm:spPr/>
    </dgm:pt>
    <dgm:pt modelId="{A9DF751D-6E54-4C6F-8AC4-91C170FD2976}" type="pres">
      <dgm:prSet presAssocID="{EFE49D11-9E75-4EF8-8EE6-941DA7452BE0}" presName="parTransThree" presStyleCnt="0"/>
      <dgm:spPr/>
    </dgm:pt>
    <dgm:pt modelId="{36A6AE16-5A89-4327-AEBD-B5AE27692FB8}" type="pres">
      <dgm:prSet presAssocID="{EFE49D11-9E75-4EF8-8EE6-941DA7452BE0}" presName="horzThree" presStyleCnt="0"/>
      <dgm:spPr/>
    </dgm:pt>
    <dgm:pt modelId="{9F98008F-F69D-48B1-8696-AE4A84CCFACB}" type="pres">
      <dgm:prSet presAssocID="{71506512-E6C7-4100-822A-AEA8ACB7489F}" presName="vertFour" presStyleCnt="0">
        <dgm:presLayoutVars>
          <dgm:chPref val="3"/>
        </dgm:presLayoutVars>
      </dgm:prSet>
      <dgm:spPr/>
    </dgm:pt>
    <dgm:pt modelId="{49891B9C-565E-46DB-A4D8-7BC7C9D21D7C}" type="pres">
      <dgm:prSet presAssocID="{71506512-E6C7-4100-822A-AEA8ACB7489F}" presName="txFour" presStyleLbl="node4" presStyleIdx="10" presStyleCnt="15" custScaleY="34111" custLinFactNeighborY="-33663">
        <dgm:presLayoutVars>
          <dgm:chPref val="3"/>
        </dgm:presLayoutVars>
      </dgm:prSet>
      <dgm:spPr/>
    </dgm:pt>
    <dgm:pt modelId="{4FBB5D3A-1F12-4373-9015-2EEA8CA3B6CA}" type="pres">
      <dgm:prSet presAssocID="{71506512-E6C7-4100-822A-AEA8ACB7489F}" presName="horzFour" presStyleCnt="0"/>
      <dgm:spPr/>
    </dgm:pt>
    <dgm:pt modelId="{5B99D2A4-91B9-4B72-99A9-348D18ECAE98}" type="pres">
      <dgm:prSet presAssocID="{2ABAE4DC-52CF-413B-9A48-2F6B29F11CE7}" presName="sibSpaceFour" presStyleCnt="0"/>
      <dgm:spPr/>
    </dgm:pt>
    <dgm:pt modelId="{DB8D8671-243E-4ACA-81E9-5987D05ACEED}" type="pres">
      <dgm:prSet presAssocID="{045344DF-5630-4C37-9F63-B487C0DF6BC6}" presName="vertFour" presStyleCnt="0">
        <dgm:presLayoutVars>
          <dgm:chPref val="3"/>
        </dgm:presLayoutVars>
      </dgm:prSet>
      <dgm:spPr/>
    </dgm:pt>
    <dgm:pt modelId="{A6114EB4-4B9D-433E-A8CF-5B2B1FAEC8AC}" type="pres">
      <dgm:prSet presAssocID="{045344DF-5630-4C37-9F63-B487C0DF6BC6}" presName="txFour" presStyleLbl="node4" presStyleIdx="11" presStyleCnt="15" custScaleY="34111" custLinFactNeighborY="-33663">
        <dgm:presLayoutVars>
          <dgm:chPref val="3"/>
        </dgm:presLayoutVars>
      </dgm:prSet>
      <dgm:spPr/>
    </dgm:pt>
    <dgm:pt modelId="{602D0744-B8BD-40B3-B547-5C1DA7DBE3AE}" type="pres">
      <dgm:prSet presAssocID="{045344DF-5630-4C37-9F63-B487C0DF6BC6}" presName="horzFour" presStyleCnt="0"/>
      <dgm:spPr/>
    </dgm:pt>
    <dgm:pt modelId="{E01A6B27-AE0F-4E0E-B9A7-CB26CE4BEE0D}" type="pres">
      <dgm:prSet presAssocID="{258A3567-4746-40AB-9791-98E34C7E2B70}" presName="sibSpaceFour" presStyleCnt="0"/>
      <dgm:spPr/>
    </dgm:pt>
    <dgm:pt modelId="{AE0E1FE5-C6EB-43CE-A19B-9CD63725AF35}" type="pres">
      <dgm:prSet presAssocID="{BD858A48-B4C6-460D-8F98-B39DEAD70E82}" presName="vertFour" presStyleCnt="0">
        <dgm:presLayoutVars>
          <dgm:chPref val="3"/>
        </dgm:presLayoutVars>
      </dgm:prSet>
      <dgm:spPr/>
    </dgm:pt>
    <dgm:pt modelId="{6D1FF697-A248-4A74-B652-2CD39BCB9370}" type="pres">
      <dgm:prSet presAssocID="{BD858A48-B4C6-460D-8F98-B39DEAD70E82}" presName="txFour" presStyleLbl="node4" presStyleIdx="12" presStyleCnt="15" custScaleY="34111" custLinFactNeighborY="-33663">
        <dgm:presLayoutVars>
          <dgm:chPref val="3"/>
        </dgm:presLayoutVars>
      </dgm:prSet>
      <dgm:spPr/>
    </dgm:pt>
    <dgm:pt modelId="{4A0F630C-9115-4EAD-AC4C-F39969A3BC3F}" type="pres">
      <dgm:prSet presAssocID="{BD858A48-B4C6-460D-8F98-B39DEAD70E82}" presName="horzFour" presStyleCnt="0"/>
      <dgm:spPr/>
    </dgm:pt>
    <dgm:pt modelId="{55CE4EEC-B8DC-4900-B77B-079D6909305B}" type="pres">
      <dgm:prSet presAssocID="{E9FA5DC4-14E4-483F-96CF-E4837AA6C42B}" presName="sibSpaceFour" presStyleCnt="0"/>
      <dgm:spPr/>
    </dgm:pt>
    <dgm:pt modelId="{7D458453-8838-4E81-B9B9-FA36E1D1A4F9}" type="pres">
      <dgm:prSet presAssocID="{05BDFAB9-F606-4CBC-B9DC-082785A8870E}" presName="vertFour" presStyleCnt="0">
        <dgm:presLayoutVars>
          <dgm:chPref val="3"/>
        </dgm:presLayoutVars>
      </dgm:prSet>
      <dgm:spPr/>
    </dgm:pt>
    <dgm:pt modelId="{5CC2788A-24C6-454B-AB62-5A039E76D788}" type="pres">
      <dgm:prSet presAssocID="{05BDFAB9-F606-4CBC-B9DC-082785A8870E}" presName="txFour" presStyleLbl="node4" presStyleIdx="13" presStyleCnt="15" custScaleY="34111" custLinFactNeighborY="-33663">
        <dgm:presLayoutVars>
          <dgm:chPref val="3"/>
        </dgm:presLayoutVars>
      </dgm:prSet>
      <dgm:spPr/>
    </dgm:pt>
    <dgm:pt modelId="{888F0C9A-DC0B-44E6-8288-00E013D36936}" type="pres">
      <dgm:prSet presAssocID="{05BDFAB9-F606-4CBC-B9DC-082785A8870E}" presName="horzFour" presStyleCnt="0"/>
      <dgm:spPr/>
    </dgm:pt>
    <dgm:pt modelId="{55945948-4554-41C8-9570-F7B46D4E63DF}" type="pres">
      <dgm:prSet presAssocID="{184646D8-DC3E-460F-AA39-D6CA56169770}" presName="sibSpaceFour" presStyleCnt="0"/>
      <dgm:spPr/>
    </dgm:pt>
    <dgm:pt modelId="{37B4B7FE-CBC3-4C97-ABB2-5A8392597965}" type="pres">
      <dgm:prSet presAssocID="{C17D1C90-C7B0-4645-AB33-9CB21314C025}" presName="vertFour" presStyleCnt="0">
        <dgm:presLayoutVars>
          <dgm:chPref val="3"/>
        </dgm:presLayoutVars>
      </dgm:prSet>
      <dgm:spPr/>
    </dgm:pt>
    <dgm:pt modelId="{870D0FE8-C840-44F3-BDA0-0C38AD2ECA75}" type="pres">
      <dgm:prSet presAssocID="{C17D1C90-C7B0-4645-AB33-9CB21314C025}" presName="txFour" presStyleLbl="node4" presStyleIdx="14" presStyleCnt="15" custScaleY="34111" custLinFactNeighborY="-33663">
        <dgm:presLayoutVars>
          <dgm:chPref val="3"/>
        </dgm:presLayoutVars>
      </dgm:prSet>
      <dgm:spPr/>
    </dgm:pt>
    <dgm:pt modelId="{55A166D9-6AEF-4C4D-A793-53AFD92348CC}" type="pres">
      <dgm:prSet presAssocID="{C17D1C90-C7B0-4645-AB33-9CB21314C025}" presName="horzFour" presStyleCnt="0"/>
      <dgm:spPr/>
    </dgm:pt>
  </dgm:ptLst>
  <dgm:cxnLst>
    <dgm:cxn modelId="{973AF002-82FF-4853-835C-01580BAE15D0}" srcId="{EFE49D11-9E75-4EF8-8EE6-941DA7452BE0}" destId="{BD858A48-B4C6-460D-8F98-B39DEAD70E82}" srcOrd="2" destOrd="0" parTransId="{2AA9A066-D2B9-4159-9B85-828D2AF15BD2}" sibTransId="{E9FA5DC4-14E4-483F-96CF-E4837AA6C42B}"/>
    <dgm:cxn modelId="{9DBBC806-3FDC-4BF3-B064-8DEBAA1D411A}" srcId="{EFE49D11-9E75-4EF8-8EE6-941DA7452BE0}" destId="{045344DF-5630-4C37-9F63-B487C0DF6BC6}" srcOrd="1" destOrd="0" parTransId="{F9E9B5EC-0F4E-44E8-81BD-61FF0B2BC10B}" sibTransId="{258A3567-4746-40AB-9791-98E34C7E2B70}"/>
    <dgm:cxn modelId="{904E2C09-955C-41FF-83F0-680BDE5225AA}" srcId="{47EDDDC4-1853-486B-8F94-7EDB5FA88308}" destId="{AD36AC0F-3B9B-4162-BE93-63FA7A69F08C}" srcOrd="2" destOrd="0" parTransId="{542859B4-E0DF-4E2A-99BA-C96746150370}" sibTransId="{EB589275-8725-4E92-AECA-70C7537F58F9}"/>
    <dgm:cxn modelId="{536DB20A-91AB-44D9-88E2-A72981A2D1E4}" srcId="{EFE49D11-9E75-4EF8-8EE6-941DA7452BE0}" destId="{C17D1C90-C7B0-4645-AB33-9CB21314C025}" srcOrd="4" destOrd="0" parTransId="{604AB266-D93B-4D44-8461-DAE109DACCD1}" sibTransId="{22077618-2D68-47BB-9A90-896954ED9E06}"/>
    <dgm:cxn modelId="{FE5D4C0F-62CA-420D-A471-7436E3BDC899}" srcId="{C15988EA-8D44-4826-957A-B38DA6F70201}" destId="{7D9690BD-4BB5-4B1E-8DE4-C5549C6ABAC5}" srcOrd="1" destOrd="0" parTransId="{5C5875D4-F246-4D6D-83DA-23AFDA2EF4BB}" sibTransId="{5F579C7D-3F22-4BB3-BC40-DBCD09658665}"/>
    <dgm:cxn modelId="{19963610-E30A-4D24-8C50-3E408F3E8082}" type="presOf" srcId="{4FEAC32E-97F3-420E-85FC-C47A1190267D}" destId="{DF7E4713-D6F5-4277-938E-8855073CE78B}" srcOrd="0" destOrd="0" presId="urn:microsoft.com/office/officeart/2005/8/layout/hierarchy4"/>
    <dgm:cxn modelId="{4C78AB11-EA86-4A0C-A7F5-33B1E6C8912D}" type="presOf" srcId="{AD36AC0F-3B9B-4162-BE93-63FA7A69F08C}" destId="{272B543F-38D9-4128-8E3A-19A061414ACE}" srcOrd="0" destOrd="0" presId="urn:microsoft.com/office/officeart/2005/8/layout/hierarchy4"/>
    <dgm:cxn modelId="{7559C713-18CD-45EA-BE88-2040EF28CE22}" type="presOf" srcId="{EFE49D11-9E75-4EF8-8EE6-941DA7452BE0}" destId="{14244B64-7AF7-4C8F-A1DA-72BF5FB30D7F}" srcOrd="0" destOrd="0" presId="urn:microsoft.com/office/officeart/2005/8/layout/hierarchy4"/>
    <dgm:cxn modelId="{E0720415-457A-4317-B0C3-8B76ADF5D198}" type="presOf" srcId="{71506512-E6C7-4100-822A-AEA8ACB7489F}" destId="{49891B9C-565E-46DB-A4D8-7BC7C9D21D7C}" srcOrd="0" destOrd="0" presId="urn:microsoft.com/office/officeart/2005/8/layout/hierarchy4"/>
    <dgm:cxn modelId="{3C74BB15-43A3-459C-997E-0464C8523340}" srcId="{C97BC507-A28E-49EE-B3F5-AC3B921F6384}" destId="{C15988EA-8D44-4826-957A-B38DA6F70201}" srcOrd="0" destOrd="0" parTransId="{D10C9C00-F862-49F4-B414-C439870D90BE}" sibTransId="{45D9D1E4-AD0B-47CD-ABDB-965EEF8A74FE}"/>
    <dgm:cxn modelId="{92E60E18-59A0-41F9-8926-587852B2EDE1}" srcId="{C15988EA-8D44-4826-957A-B38DA6F70201}" destId="{2C3757B0-B6F0-41B0-B3CF-76A30D52047C}" srcOrd="2" destOrd="0" parTransId="{AD699F17-1E54-4FF0-BB84-CABCC17B72B4}" sibTransId="{CE46F817-CB62-4B82-9A1A-A4B0F6A6522C}"/>
    <dgm:cxn modelId="{2A36D31C-FB52-4F95-9052-BCEF0B5BF6E8}" type="presOf" srcId="{C15988EA-8D44-4826-957A-B38DA6F70201}" destId="{73C29646-CA9B-49AB-AACD-A1D3D1B642CB}" srcOrd="0" destOrd="0" presId="urn:microsoft.com/office/officeart/2005/8/layout/hierarchy4"/>
    <dgm:cxn modelId="{0AD2241D-05DE-4853-B6C2-87B7BE880A08}" srcId="{47EDDDC4-1853-486B-8F94-7EDB5FA88308}" destId="{9EB4100F-7A64-452F-9219-6B67D6FE7C95}" srcOrd="0" destOrd="0" parTransId="{3FD410A1-E710-47F3-98F4-B1AB1F3CB18E}" sibTransId="{830B9C08-DB12-4F69-BD29-A7D53AD63CD3}"/>
    <dgm:cxn modelId="{2662DF1D-7783-4A3A-8A51-24ED6A1FF619}" srcId="{4FEAC32E-97F3-420E-85FC-C47A1190267D}" destId="{C97BC507-A28E-49EE-B3F5-AC3B921F6384}" srcOrd="0" destOrd="0" parTransId="{C497B141-A888-4B45-90AD-3BE8297017B4}" sibTransId="{5043CD6C-5B2E-4BD7-8A10-7AEC5017626A}"/>
    <dgm:cxn modelId="{6D8B1529-DC39-45C4-911C-56EB7C07279C}" type="presOf" srcId="{045344DF-5630-4C37-9F63-B487C0DF6BC6}" destId="{A6114EB4-4B9D-433E-A8CF-5B2B1FAEC8AC}" srcOrd="0" destOrd="0" presId="urn:microsoft.com/office/officeart/2005/8/layout/hierarchy4"/>
    <dgm:cxn modelId="{D0B6732E-3A4D-4EFF-A1A9-883747E097D4}" srcId="{C97BC507-A28E-49EE-B3F5-AC3B921F6384}" destId="{47EDDDC4-1853-486B-8F94-7EDB5FA88308}" srcOrd="1" destOrd="0" parTransId="{1EA7283E-5884-4D4D-8D9E-8ED2E96A657D}" sibTransId="{77ED5497-BDAC-46F6-A8B2-9DB4FADA704A}"/>
    <dgm:cxn modelId="{E697C33C-A142-4177-9CFF-1096F2FC28FC}" srcId="{EFE49D11-9E75-4EF8-8EE6-941DA7452BE0}" destId="{71506512-E6C7-4100-822A-AEA8ACB7489F}" srcOrd="0" destOrd="0" parTransId="{7F8E9059-D298-4270-82E5-581501AC2700}" sibTransId="{2ABAE4DC-52CF-413B-9A48-2F6B29F11CE7}"/>
    <dgm:cxn modelId="{548E865B-C655-48DF-9A3E-B353303E7A0B}" type="presOf" srcId="{1219C63D-5368-44BE-BF14-33E3F5553AA2}" destId="{D4F1155A-BCC3-4882-880B-F8E02B44B96A}" srcOrd="0" destOrd="0" presId="urn:microsoft.com/office/officeart/2005/8/layout/hierarchy4"/>
    <dgm:cxn modelId="{439BF566-6A6B-40BC-B643-62D66750F8B0}" srcId="{50950D41-8AA3-4F12-93C5-3CABE278556B}" destId="{2350B32A-E4DB-4457-A22C-20DC5FFAEE69}" srcOrd="3" destOrd="0" parTransId="{82EA04A5-46AC-4E32-AB19-73C06A8B3782}" sibTransId="{2F86A897-7395-40DF-86E5-23DA1DDC8607}"/>
    <dgm:cxn modelId="{FF9C8E48-767F-43A1-A10E-487F6A076A1F}" type="presOf" srcId="{C305C2F0-51CF-4FD2-A0C9-2421BE917B25}" destId="{6792F0D3-4AEF-4CA5-939E-EB118E1D4520}" srcOrd="0" destOrd="0" presId="urn:microsoft.com/office/officeart/2005/8/layout/hierarchy4"/>
    <dgm:cxn modelId="{BA3F044A-7E6B-4776-A21F-5E4F07B60AAE}" srcId="{47EDDDC4-1853-486B-8F94-7EDB5FA88308}" destId="{E1E0B284-132B-41F0-BA2C-E22DB205755E}" srcOrd="1" destOrd="0" parTransId="{867BF230-D1C2-4EE2-8571-93A31CA3E7E0}" sibTransId="{852149C6-FB53-4584-9FE9-C44D4C3C3850}"/>
    <dgm:cxn modelId="{3664686B-1C1F-4957-AA7B-02E17C873842}" type="presOf" srcId="{9EB4100F-7A64-452F-9219-6B67D6FE7C95}" destId="{4C125190-D797-4CD0-8C30-E39A8222D9B0}" srcOrd="0" destOrd="0" presId="urn:microsoft.com/office/officeart/2005/8/layout/hierarchy4"/>
    <dgm:cxn modelId="{33ABCA4B-354C-4BD9-8004-7A504B002454}" type="presOf" srcId="{50950D41-8AA3-4F12-93C5-3CABE278556B}" destId="{43A6C898-02DD-443B-B724-91509785734C}" srcOrd="0" destOrd="0" presId="urn:microsoft.com/office/officeart/2005/8/layout/hierarchy4"/>
    <dgm:cxn modelId="{32C3916F-5879-4D3D-B88D-B8EDA516B51C}" srcId="{EFE49D11-9E75-4EF8-8EE6-941DA7452BE0}" destId="{05BDFAB9-F606-4CBC-B9DC-082785A8870E}" srcOrd="3" destOrd="0" parTransId="{8C8F5B2E-65AF-46D0-9EDC-FDFD233734FF}" sibTransId="{184646D8-DC3E-460F-AA39-D6CA56169770}"/>
    <dgm:cxn modelId="{4E031571-00AF-4070-AAE6-71A76A6F3CCC}" srcId="{C2521BB4-12B0-460A-A3A8-A8F1DA97B764}" destId="{4FEAC32E-97F3-420E-85FC-C47A1190267D}" srcOrd="0" destOrd="0" parTransId="{7EB32018-225B-4E69-8395-3B24DF3EC259}" sibTransId="{9F3CAC91-B0FA-4656-BEB8-5BE596754008}"/>
    <dgm:cxn modelId="{A34BF084-97B5-473A-BEAA-22A7115F6FAA}" type="presOf" srcId="{BD858A48-B4C6-460D-8F98-B39DEAD70E82}" destId="{6D1FF697-A248-4A74-B652-2CD39BCB9370}" srcOrd="0" destOrd="0" presId="urn:microsoft.com/office/officeart/2005/8/layout/hierarchy4"/>
    <dgm:cxn modelId="{4E013B89-7B51-47E9-9EAC-A21E2DEEEB27}" type="presOf" srcId="{47EDDDC4-1853-486B-8F94-7EDB5FA88308}" destId="{BC83C336-5CE7-4087-8AA8-C6DEA9A9D532}" srcOrd="0" destOrd="0" presId="urn:microsoft.com/office/officeart/2005/8/layout/hierarchy4"/>
    <dgm:cxn modelId="{22A2A090-3F0C-47AA-8F6A-5651BE369EE8}" srcId="{50950D41-8AA3-4F12-93C5-3CABE278556B}" destId="{C305C2F0-51CF-4FD2-A0C9-2421BE917B25}" srcOrd="2" destOrd="0" parTransId="{E00302CE-FBB0-4BE9-9B8F-F076B5FCC993}" sibTransId="{BCE99F35-69C9-441D-8D58-5F59DF2B9838}"/>
    <dgm:cxn modelId="{46507395-300B-48A5-9154-8A8F0C3C40C6}" type="presOf" srcId="{0EECDE8F-35C3-4870-BCF6-D12F1049192B}" destId="{671CC5F8-B173-4A88-9E06-9A4D57E6BC05}" srcOrd="0" destOrd="0" presId="urn:microsoft.com/office/officeart/2005/8/layout/hierarchy4"/>
    <dgm:cxn modelId="{9D9F279F-9EF5-44D4-905E-898FBDECC453}" srcId="{4FEAC32E-97F3-420E-85FC-C47A1190267D}" destId="{3F470DC3-31C2-409C-857F-4877E6ED537C}" srcOrd="1" destOrd="0" parTransId="{40B94CCB-3647-46A9-AE5C-B5D6FB2E3401}" sibTransId="{7FA060EC-8D5A-4C52-B5CC-59BB8CFB2E51}"/>
    <dgm:cxn modelId="{101E92A7-F85A-45A0-879B-A24A3D70B174}" type="presOf" srcId="{3F470DC3-31C2-409C-857F-4877E6ED537C}" destId="{7D60543D-AD13-4FE8-B274-EB11DC3486A0}" srcOrd="0" destOrd="0" presId="urn:microsoft.com/office/officeart/2005/8/layout/hierarchy4"/>
    <dgm:cxn modelId="{8FE8F1AE-15D1-4BCB-80AF-72E695EE1AAD}" type="presOf" srcId="{2C3757B0-B6F0-41B0-B3CF-76A30D52047C}" destId="{893E08C8-6F85-4DDC-9F54-EA809EB5349F}" srcOrd="0" destOrd="0" presId="urn:microsoft.com/office/officeart/2005/8/layout/hierarchy4"/>
    <dgm:cxn modelId="{AA6A35BF-A0C6-42C8-923D-1BA34CD5F29F}" srcId="{50950D41-8AA3-4F12-93C5-3CABE278556B}" destId="{1219C63D-5368-44BE-BF14-33E3F5553AA2}" srcOrd="1" destOrd="0" parTransId="{693D2519-EE9E-4D5F-BA3D-7D05A05EA55B}" sibTransId="{073F1E7C-34F7-4DC2-A35A-B98AB55D83AF}"/>
    <dgm:cxn modelId="{67CECEC3-E0B1-4D8B-BBD7-E5B12950D681}" type="presOf" srcId="{C97BC507-A28E-49EE-B3F5-AC3B921F6384}" destId="{6AE7F805-46F6-46DD-944A-22124E228B07}" srcOrd="0" destOrd="0" presId="urn:microsoft.com/office/officeart/2005/8/layout/hierarchy4"/>
    <dgm:cxn modelId="{2ABE5AC7-552B-4C20-A0CC-778FED54754B}" type="presOf" srcId="{E1E0B284-132B-41F0-BA2C-E22DB205755E}" destId="{107D37C1-0CB8-4772-8A4D-209D9E152383}" srcOrd="0" destOrd="0" presId="urn:microsoft.com/office/officeart/2005/8/layout/hierarchy4"/>
    <dgm:cxn modelId="{2CC76ACB-ED4C-4344-AD60-8EE6F7913D22}" srcId="{3F470DC3-31C2-409C-857F-4877E6ED537C}" destId="{50950D41-8AA3-4F12-93C5-3CABE278556B}" srcOrd="0" destOrd="0" parTransId="{3D6DA7A6-1BBC-46D3-8DCF-CC8C48EC11C4}" sibTransId="{B110B859-F4FA-44CE-9002-1463E8301092}"/>
    <dgm:cxn modelId="{B255F6CF-0D61-4DEA-A632-95DE3BD9826C}" srcId="{3F470DC3-31C2-409C-857F-4877E6ED537C}" destId="{EFE49D11-9E75-4EF8-8EE6-941DA7452BE0}" srcOrd="1" destOrd="0" parTransId="{E1053C95-82F5-419C-974E-04AF8A0A3E3D}" sibTransId="{BE254B48-21DF-4029-9333-03828CDD7081}"/>
    <dgm:cxn modelId="{0A9E56D2-7AF9-48CB-92D6-3C2ED4FF5D42}" type="presOf" srcId="{7D9690BD-4BB5-4B1E-8DE4-C5549C6ABAC5}" destId="{029034DF-3CEA-4487-A9FB-140286398F9D}" srcOrd="0" destOrd="0" presId="urn:microsoft.com/office/officeart/2005/8/layout/hierarchy4"/>
    <dgm:cxn modelId="{CDFFD2D9-8DED-437C-87D4-43CFE3BDF7FA}" srcId="{50950D41-8AA3-4F12-93C5-3CABE278556B}" destId="{0EECDE8F-35C3-4870-BCF6-D12F1049192B}" srcOrd="0" destOrd="0" parTransId="{8CE1223C-B80E-40C3-BEC9-BD24B01F3A1E}" sibTransId="{BA5BA153-0224-49C4-A2D5-8ED22A6F9558}"/>
    <dgm:cxn modelId="{B7B582DF-47C6-4440-B9A7-8485398AF7C6}" type="presOf" srcId="{C2521BB4-12B0-460A-A3A8-A8F1DA97B764}" destId="{D57112E8-1445-4570-B56D-10604339FF0C}" srcOrd="0" destOrd="0" presId="urn:microsoft.com/office/officeart/2005/8/layout/hierarchy4"/>
    <dgm:cxn modelId="{0A018AE4-A8C3-42C4-AC1B-DB7CEEA394B5}" type="presOf" srcId="{C17D1C90-C7B0-4645-AB33-9CB21314C025}" destId="{870D0FE8-C840-44F3-BDA0-0C38AD2ECA75}" srcOrd="0" destOrd="0" presId="urn:microsoft.com/office/officeart/2005/8/layout/hierarchy4"/>
    <dgm:cxn modelId="{550B01E8-EE52-4DEC-B943-C9B067D13D36}" type="presOf" srcId="{2350B32A-E4DB-4457-A22C-20DC5FFAEE69}" destId="{E2D5508C-0A4A-49D3-A69E-A8A4F3E94E3C}" srcOrd="0" destOrd="0" presId="urn:microsoft.com/office/officeart/2005/8/layout/hierarchy4"/>
    <dgm:cxn modelId="{088FA9E8-180E-46DA-A79F-D7C3F449CAAA}" type="presOf" srcId="{05BDFAB9-F606-4CBC-B9DC-082785A8870E}" destId="{5CC2788A-24C6-454B-AB62-5A039E76D788}" srcOrd="0" destOrd="0" presId="urn:microsoft.com/office/officeart/2005/8/layout/hierarchy4"/>
    <dgm:cxn modelId="{DE101FF6-2D61-4228-AE05-1B27E24838AF}" srcId="{C15988EA-8D44-4826-957A-B38DA6F70201}" destId="{7C9703FA-8823-4B08-94D8-39B0F8074244}" srcOrd="0" destOrd="0" parTransId="{430D4F03-E2D5-4074-81DA-D13655F797A4}" sibTransId="{4C20321A-C077-4631-9059-F4D13E1DE0DD}"/>
    <dgm:cxn modelId="{419B42F7-5234-4C9E-8B97-90AE6C7041E9}" type="presOf" srcId="{7C9703FA-8823-4B08-94D8-39B0F8074244}" destId="{39031504-50E6-492C-8290-6DAFE179D31B}" srcOrd="0" destOrd="0" presId="urn:microsoft.com/office/officeart/2005/8/layout/hierarchy4"/>
    <dgm:cxn modelId="{AFEB201E-6FB7-4837-B2A8-A04C302C0E9D}" type="presParOf" srcId="{D57112E8-1445-4570-B56D-10604339FF0C}" destId="{33B8AA26-50A5-4C2A-B718-DE6F914DD253}" srcOrd="0" destOrd="0" presId="urn:microsoft.com/office/officeart/2005/8/layout/hierarchy4"/>
    <dgm:cxn modelId="{2DD8B6BC-177A-4E2A-B922-0888C6A920F1}" type="presParOf" srcId="{33B8AA26-50A5-4C2A-B718-DE6F914DD253}" destId="{DF7E4713-D6F5-4277-938E-8855073CE78B}" srcOrd="0" destOrd="0" presId="urn:microsoft.com/office/officeart/2005/8/layout/hierarchy4"/>
    <dgm:cxn modelId="{4BE0FFA6-2666-4EC2-8AF5-527523C52B6D}" type="presParOf" srcId="{33B8AA26-50A5-4C2A-B718-DE6F914DD253}" destId="{7A7EF779-B1B5-4291-BA57-3B98FBBDC8AA}" srcOrd="1" destOrd="0" presId="urn:microsoft.com/office/officeart/2005/8/layout/hierarchy4"/>
    <dgm:cxn modelId="{A100E81E-CD9B-41E7-A94E-CD5FC3B919A7}" type="presParOf" srcId="{33B8AA26-50A5-4C2A-B718-DE6F914DD253}" destId="{31C0A9F4-DD84-4B00-B705-2DCFB5242698}" srcOrd="2" destOrd="0" presId="urn:microsoft.com/office/officeart/2005/8/layout/hierarchy4"/>
    <dgm:cxn modelId="{BAE00E80-3F9B-46C0-A39F-731725DCA7AA}" type="presParOf" srcId="{31C0A9F4-DD84-4B00-B705-2DCFB5242698}" destId="{6AC590C7-C60F-48D2-BA5F-FCAE4D6691BE}" srcOrd="0" destOrd="0" presId="urn:microsoft.com/office/officeart/2005/8/layout/hierarchy4"/>
    <dgm:cxn modelId="{25594A6E-7DB8-4952-91CB-D1934CB00F9D}" type="presParOf" srcId="{6AC590C7-C60F-48D2-BA5F-FCAE4D6691BE}" destId="{6AE7F805-46F6-46DD-944A-22124E228B07}" srcOrd="0" destOrd="0" presId="urn:microsoft.com/office/officeart/2005/8/layout/hierarchy4"/>
    <dgm:cxn modelId="{BA1196A3-5C04-4085-B932-2E475EFBBC13}" type="presParOf" srcId="{6AC590C7-C60F-48D2-BA5F-FCAE4D6691BE}" destId="{27992FF4-9FAD-4890-8841-E59AB0661BF4}" srcOrd="1" destOrd="0" presId="urn:microsoft.com/office/officeart/2005/8/layout/hierarchy4"/>
    <dgm:cxn modelId="{DBF4E40B-8809-47D5-8AD6-9150CDFD984E}" type="presParOf" srcId="{6AC590C7-C60F-48D2-BA5F-FCAE4D6691BE}" destId="{30BDDDC1-92A8-4FEA-A325-1B74B0048A62}" srcOrd="2" destOrd="0" presId="urn:microsoft.com/office/officeart/2005/8/layout/hierarchy4"/>
    <dgm:cxn modelId="{C7FB747D-82C6-4E56-8CC7-A351A56CDD12}" type="presParOf" srcId="{30BDDDC1-92A8-4FEA-A325-1B74B0048A62}" destId="{289DAE3E-A4FB-4638-9A28-2B82446A8FDE}" srcOrd="0" destOrd="0" presId="urn:microsoft.com/office/officeart/2005/8/layout/hierarchy4"/>
    <dgm:cxn modelId="{5CA488E4-5B11-404F-A60B-DAD73822EF6C}" type="presParOf" srcId="{289DAE3E-A4FB-4638-9A28-2B82446A8FDE}" destId="{73C29646-CA9B-49AB-AACD-A1D3D1B642CB}" srcOrd="0" destOrd="0" presId="urn:microsoft.com/office/officeart/2005/8/layout/hierarchy4"/>
    <dgm:cxn modelId="{AE550FA3-0318-4647-A2DD-072F027BC0E8}" type="presParOf" srcId="{289DAE3E-A4FB-4638-9A28-2B82446A8FDE}" destId="{8896A616-1D34-4397-8B88-9037B4C1AF9F}" srcOrd="1" destOrd="0" presId="urn:microsoft.com/office/officeart/2005/8/layout/hierarchy4"/>
    <dgm:cxn modelId="{B99E7B7B-D70A-4989-BC3F-708101E2B4B1}" type="presParOf" srcId="{289DAE3E-A4FB-4638-9A28-2B82446A8FDE}" destId="{5210C8C7-147B-4BFE-B23C-FCB075563E04}" srcOrd="2" destOrd="0" presId="urn:microsoft.com/office/officeart/2005/8/layout/hierarchy4"/>
    <dgm:cxn modelId="{FCCDA804-9A48-4B84-B983-73CF9584D0D2}" type="presParOf" srcId="{5210C8C7-147B-4BFE-B23C-FCB075563E04}" destId="{E2FD658B-2E3D-4B63-833C-A23B57F1B82D}" srcOrd="0" destOrd="0" presId="urn:microsoft.com/office/officeart/2005/8/layout/hierarchy4"/>
    <dgm:cxn modelId="{D60AF195-10B3-4637-BABF-87968C0543D3}" type="presParOf" srcId="{E2FD658B-2E3D-4B63-833C-A23B57F1B82D}" destId="{39031504-50E6-492C-8290-6DAFE179D31B}" srcOrd="0" destOrd="0" presId="urn:microsoft.com/office/officeart/2005/8/layout/hierarchy4"/>
    <dgm:cxn modelId="{451B7E09-A46E-445F-9B5E-0BA3B285114A}" type="presParOf" srcId="{E2FD658B-2E3D-4B63-833C-A23B57F1B82D}" destId="{74FBFCB4-4E76-4059-91CC-4A69520D48E0}" srcOrd="1" destOrd="0" presId="urn:microsoft.com/office/officeart/2005/8/layout/hierarchy4"/>
    <dgm:cxn modelId="{FA5AB0F6-F7DA-4A14-B95A-E879306EE070}" type="presParOf" srcId="{5210C8C7-147B-4BFE-B23C-FCB075563E04}" destId="{B522F656-FCAD-44FC-801D-A3704CE6D0D3}" srcOrd="1" destOrd="0" presId="urn:microsoft.com/office/officeart/2005/8/layout/hierarchy4"/>
    <dgm:cxn modelId="{B6A8D2F3-6677-42F0-B343-4C964A5544FB}" type="presParOf" srcId="{5210C8C7-147B-4BFE-B23C-FCB075563E04}" destId="{00428FF9-076B-4D42-B478-3E4ADDA82083}" srcOrd="2" destOrd="0" presId="urn:microsoft.com/office/officeart/2005/8/layout/hierarchy4"/>
    <dgm:cxn modelId="{FFC5878D-04BD-45AB-83EF-5817B514BE9C}" type="presParOf" srcId="{00428FF9-076B-4D42-B478-3E4ADDA82083}" destId="{029034DF-3CEA-4487-A9FB-140286398F9D}" srcOrd="0" destOrd="0" presId="urn:microsoft.com/office/officeart/2005/8/layout/hierarchy4"/>
    <dgm:cxn modelId="{24371724-49A6-43E8-B8B1-36CECAD60965}" type="presParOf" srcId="{00428FF9-076B-4D42-B478-3E4ADDA82083}" destId="{21F2A318-2B3D-4F07-8C2D-BF4031C9CAE5}" srcOrd="1" destOrd="0" presId="urn:microsoft.com/office/officeart/2005/8/layout/hierarchy4"/>
    <dgm:cxn modelId="{28D620D2-D5E4-4801-93F2-A0156853F074}" type="presParOf" srcId="{5210C8C7-147B-4BFE-B23C-FCB075563E04}" destId="{65B29165-B37A-4FA6-BD3B-A42EEB9F5D27}" srcOrd="3" destOrd="0" presId="urn:microsoft.com/office/officeart/2005/8/layout/hierarchy4"/>
    <dgm:cxn modelId="{039AE631-9B7F-418C-99AA-D083F044EDC8}" type="presParOf" srcId="{5210C8C7-147B-4BFE-B23C-FCB075563E04}" destId="{95F9072B-CD1C-4E68-A628-6E98A8EE6F32}" srcOrd="4" destOrd="0" presId="urn:microsoft.com/office/officeart/2005/8/layout/hierarchy4"/>
    <dgm:cxn modelId="{4FF77D8F-2620-494B-AD8C-56FF37D33CA9}" type="presParOf" srcId="{95F9072B-CD1C-4E68-A628-6E98A8EE6F32}" destId="{893E08C8-6F85-4DDC-9F54-EA809EB5349F}" srcOrd="0" destOrd="0" presId="urn:microsoft.com/office/officeart/2005/8/layout/hierarchy4"/>
    <dgm:cxn modelId="{3C3D5062-1C3A-4AE3-A575-B50AF18A60EC}" type="presParOf" srcId="{95F9072B-CD1C-4E68-A628-6E98A8EE6F32}" destId="{2A4B50ED-1CEC-41C4-83B4-CDD74E17A1FE}" srcOrd="1" destOrd="0" presId="urn:microsoft.com/office/officeart/2005/8/layout/hierarchy4"/>
    <dgm:cxn modelId="{569D7F2F-8F91-47D7-A123-C9BB57489A9B}" type="presParOf" srcId="{30BDDDC1-92A8-4FEA-A325-1B74B0048A62}" destId="{B29DD6E2-8B5F-4EC2-B8ED-70647D1E3663}" srcOrd="1" destOrd="0" presId="urn:microsoft.com/office/officeart/2005/8/layout/hierarchy4"/>
    <dgm:cxn modelId="{9FFCD0DF-B494-44BD-B9D9-B7F56F0B3C8E}" type="presParOf" srcId="{30BDDDC1-92A8-4FEA-A325-1B74B0048A62}" destId="{4CB69708-1EDD-47BA-A74C-87D2E283DA1C}" srcOrd="2" destOrd="0" presId="urn:microsoft.com/office/officeart/2005/8/layout/hierarchy4"/>
    <dgm:cxn modelId="{41D5731D-CDE8-4FAB-912A-E7B784747000}" type="presParOf" srcId="{4CB69708-1EDD-47BA-A74C-87D2E283DA1C}" destId="{BC83C336-5CE7-4087-8AA8-C6DEA9A9D532}" srcOrd="0" destOrd="0" presId="urn:microsoft.com/office/officeart/2005/8/layout/hierarchy4"/>
    <dgm:cxn modelId="{EE496CF2-4CD4-4244-9932-D353436C45B5}" type="presParOf" srcId="{4CB69708-1EDD-47BA-A74C-87D2E283DA1C}" destId="{A3480896-B6DE-4EC7-9BC0-4FB1FD429349}" srcOrd="1" destOrd="0" presId="urn:microsoft.com/office/officeart/2005/8/layout/hierarchy4"/>
    <dgm:cxn modelId="{3D6744C0-2487-42CA-BEE0-45D84083BB81}" type="presParOf" srcId="{4CB69708-1EDD-47BA-A74C-87D2E283DA1C}" destId="{0F858AFC-3B44-4500-AAFE-C3200C0A8D0A}" srcOrd="2" destOrd="0" presId="urn:microsoft.com/office/officeart/2005/8/layout/hierarchy4"/>
    <dgm:cxn modelId="{0B849A27-913D-41D9-8268-ADE7C8C01C46}" type="presParOf" srcId="{0F858AFC-3B44-4500-AAFE-C3200C0A8D0A}" destId="{A8920669-DC3C-4DAD-A3E3-88C061396D1C}" srcOrd="0" destOrd="0" presId="urn:microsoft.com/office/officeart/2005/8/layout/hierarchy4"/>
    <dgm:cxn modelId="{9DEB19E1-027B-455B-84F5-466FBCDEE91B}" type="presParOf" srcId="{A8920669-DC3C-4DAD-A3E3-88C061396D1C}" destId="{4C125190-D797-4CD0-8C30-E39A8222D9B0}" srcOrd="0" destOrd="0" presId="urn:microsoft.com/office/officeart/2005/8/layout/hierarchy4"/>
    <dgm:cxn modelId="{D8704B05-5E5E-4B29-AF86-E3EC8A197948}" type="presParOf" srcId="{A8920669-DC3C-4DAD-A3E3-88C061396D1C}" destId="{89358E72-2F7D-41A9-A6F6-3EE490FB72F9}" srcOrd="1" destOrd="0" presId="urn:microsoft.com/office/officeart/2005/8/layout/hierarchy4"/>
    <dgm:cxn modelId="{A2E0B7FE-D273-4C88-B838-BE10172078CA}" type="presParOf" srcId="{0F858AFC-3B44-4500-AAFE-C3200C0A8D0A}" destId="{8FA95A07-02FB-41DA-BB88-6716CB7BA463}" srcOrd="1" destOrd="0" presId="urn:microsoft.com/office/officeart/2005/8/layout/hierarchy4"/>
    <dgm:cxn modelId="{EEBD84E8-2EA4-44F9-8C8B-72FA1C778486}" type="presParOf" srcId="{0F858AFC-3B44-4500-AAFE-C3200C0A8D0A}" destId="{02D26758-E52D-4A24-843B-205E718CFC0B}" srcOrd="2" destOrd="0" presId="urn:microsoft.com/office/officeart/2005/8/layout/hierarchy4"/>
    <dgm:cxn modelId="{0D2F52B0-3670-4883-B3B9-9DD780ABC56A}" type="presParOf" srcId="{02D26758-E52D-4A24-843B-205E718CFC0B}" destId="{107D37C1-0CB8-4772-8A4D-209D9E152383}" srcOrd="0" destOrd="0" presId="urn:microsoft.com/office/officeart/2005/8/layout/hierarchy4"/>
    <dgm:cxn modelId="{33A1F5C6-C2CD-412C-A566-B354FAD05658}" type="presParOf" srcId="{02D26758-E52D-4A24-843B-205E718CFC0B}" destId="{09D87271-5114-4AAC-B1F6-5FFA988858CF}" srcOrd="1" destOrd="0" presId="urn:microsoft.com/office/officeart/2005/8/layout/hierarchy4"/>
    <dgm:cxn modelId="{F831F952-4980-4E74-8274-2BE47CDD7865}" type="presParOf" srcId="{0F858AFC-3B44-4500-AAFE-C3200C0A8D0A}" destId="{E5704407-89AC-4985-8DF0-8FEE84EB1752}" srcOrd="3" destOrd="0" presId="urn:microsoft.com/office/officeart/2005/8/layout/hierarchy4"/>
    <dgm:cxn modelId="{5A240F0F-4729-4377-8B44-A99F651FF39F}" type="presParOf" srcId="{0F858AFC-3B44-4500-AAFE-C3200C0A8D0A}" destId="{BE9FFD44-0C65-4F89-B789-1D38953C139B}" srcOrd="4" destOrd="0" presId="urn:microsoft.com/office/officeart/2005/8/layout/hierarchy4"/>
    <dgm:cxn modelId="{49C99190-2EAF-4220-8449-CBEF7DC2C1A7}" type="presParOf" srcId="{BE9FFD44-0C65-4F89-B789-1D38953C139B}" destId="{272B543F-38D9-4128-8E3A-19A061414ACE}" srcOrd="0" destOrd="0" presId="urn:microsoft.com/office/officeart/2005/8/layout/hierarchy4"/>
    <dgm:cxn modelId="{73255C00-0D93-454A-8A0F-A93AC24FF422}" type="presParOf" srcId="{BE9FFD44-0C65-4F89-B789-1D38953C139B}" destId="{5CDDA4DA-3AF6-4BB0-BAB5-D4ADF167C67C}" srcOrd="1" destOrd="0" presId="urn:microsoft.com/office/officeart/2005/8/layout/hierarchy4"/>
    <dgm:cxn modelId="{6C2FC02E-F988-45D1-B7A8-630AF2B31935}" type="presParOf" srcId="{31C0A9F4-DD84-4B00-B705-2DCFB5242698}" destId="{A2DEF925-BE43-4C18-8F3F-41EF884C0914}" srcOrd="1" destOrd="0" presId="urn:microsoft.com/office/officeart/2005/8/layout/hierarchy4"/>
    <dgm:cxn modelId="{BBA8306C-9877-4E80-8A19-BCBA1C81E359}" type="presParOf" srcId="{31C0A9F4-DD84-4B00-B705-2DCFB5242698}" destId="{824A38DE-170E-4DE1-851D-249721D1D325}" srcOrd="2" destOrd="0" presId="urn:microsoft.com/office/officeart/2005/8/layout/hierarchy4"/>
    <dgm:cxn modelId="{EB9209F4-45F9-4AD8-8160-34D059F8CE96}" type="presParOf" srcId="{824A38DE-170E-4DE1-851D-249721D1D325}" destId="{7D60543D-AD13-4FE8-B274-EB11DC3486A0}" srcOrd="0" destOrd="0" presId="urn:microsoft.com/office/officeart/2005/8/layout/hierarchy4"/>
    <dgm:cxn modelId="{EC19365D-3DAB-4F42-A2EC-5C281B0E2DFE}" type="presParOf" srcId="{824A38DE-170E-4DE1-851D-249721D1D325}" destId="{309BD792-008A-4B51-8816-71436CBC6C40}" srcOrd="1" destOrd="0" presId="urn:microsoft.com/office/officeart/2005/8/layout/hierarchy4"/>
    <dgm:cxn modelId="{72A61EE3-41F0-457D-857F-F6183534C075}" type="presParOf" srcId="{824A38DE-170E-4DE1-851D-249721D1D325}" destId="{2FE8FDB5-EB15-485C-A3F4-010999024F0F}" srcOrd="2" destOrd="0" presId="urn:microsoft.com/office/officeart/2005/8/layout/hierarchy4"/>
    <dgm:cxn modelId="{ABD7BD3E-DC5E-447E-9E9B-C9BFF9597018}" type="presParOf" srcId="{2FE8FDB5-EB15-485C-A3F4-010999024F0F}" destId="{1F62C616-6C91-4CBD-B387-97520F66F857}" srcOrd="0" destOrd="0" presId="urn:microsoft.com/office/officeart/2005/8/layout/hierarchy4"/>
    <dgm:cxn modelId="{9C7A1545-C084-451C-BE01-9587BBC9C813}" type="presParOf" srcId="{1F62C616-6C91-4CBD-B387-97520F66F857}" destId="{43A6C898-02DD-443B-B724-91509785734C}" srcOrd="0" destOrd="0" presId="urn:microsoft.com/office/officeart/2005/8/layout/hierarchy4"/>
    <dgm:cxn modelId="{5CD52A67-C081-4C38-930C-AA2F3084EB1E}" type="presParOf" srcId="{1F62C616-6C91-4CBD-B387-97520F66F857}" destId="{2BD75E67-2FC7-484A-BCFD-CAA478255AD5}" srcOrd="1" destOrd="0" presId="urn:microsoft.com/office/officeart/2005/8/layout/hierarchy4"/>
    <dgm:cxn modelId="{FFED6D62-E1E9-424B-A1D2-DF1EE6D63A05}" type="presParOf" srcId="{1F62C616-6C91-4CBD-B387-97520F66F857}" destId="{8FDD9653-259D-43E3-AAB9-3CBC8155E0A7}" srcOrd="2" destOrd="0" presId="urn:microsoft.com/office/officeart/2005/8/layout/hierarchy4"/>
    <dgm:cxn modelId="{D50F5F11-AC20-4B14-9595-3D4BAEC656A3}" type="presParOf" srcId="{8FDD9653-259D-43E3-AAB9-3CBC8155E0A7}" destId="{DE448A3E-A8CB-498F-9FD7-9722BE0323B5}" srcOrd="0" destOrd="0" presId="urn:microsoft.com/office/officeart/2005/8/layout/hierarchy4"/>
    <dgm:cxn modelId="{D6FCD6F6-D2C2-415F-B3DE-6DF4E60F6514}" type="presParOf" srcId="{DE448A3E-A8CB-498F-9FD7-9722BE0323B5}" destId="{671CC5F8-B173-4A88-9E06-9A4D57E6BC05}" srcOrd="0" destOrd="0" presId="urn:microsoft.com/office/officeart/2005/8/layout/hierarchy4"/>
    <dgm:cxn modelId="{73E3DF1F-A0C8-4BE4-8B21-DFC06CD1A74E}" type="presParOf" srcId="{DE448A3E-A8CB-498F-9FD7-9722BE0323B5}" destId="{EDC2EB70-ABC6-49FB-B814-5F7F18FC803D}" srcOrd="1" destOrd="0" presId="urn:microsoft.com/office/officeart/2005/8/layout/hierarchy4"/>
    <dgm:cxn modelId="{08F9CE42-942F-4D37-ABF4-E36005F01856}" type="presParOf" srcId="{8FDD9653-259D-43E3-AAB9-3CBC8155E0A7}" destId="{92EFFEFF-010A-4846-B7D7-B3D18C0CE12B}" srcOrd="1" destOrd="0" presId="urn:microsoft.com/office/officeart/2005/8/layout/hierarchy4"/>
    <dgm:cxn modelId="{6C70D058-500B-4B88-816C-C7A9267D9537}" type="presParOf" srcId="{8FDD9653-259D-43E3-AAB9-3CBC8155E0A7}" destId="{8FB25D62-7C7D-4A58-B8AE-BC34A7A0E27C}" srcOrd="2" destOrd="0" presId="urn:microsoft.com/office/officeart/2005/8/layout/hierarchy4"/>
    <dgm:cxn modelId="{7B4D9A98-E42D-4751-9EC7-08A3938E83D7}" type="presParOf" srcId="{8FB25D62-7C7D-4A58-B8AE-BC34A7A0E27C}" destId="{D4F1155A-BCC3-4882-880B-F8E02B44B96A}" srcOrd="0" destOrd="0" presId="urn:microsoft.com/office/officeart/2005/8/layout/hierarchy4"/>
    <dgm:cxn modelId="{AF79C7BD-3668-4B78-A976-32831217C38B}" type="presParOf" srcId="{8FB25D62-7C7D-4A58-B8AE-BC34A7A0E27C}" destId="{DC031682-864D-46A2-A722-9710F352A1E5}" srcOrd="1" destOrd="0" presId="urn:microsoft.com/office/officeart/2005/8/layout/hierarchy4"/>
    <dgm:cxn modelId="{AA986894-F563-435D-BACE-FE45EC1FB6A4}" type="presParOf" srcId="{8FDD9653-259D-43E3-AAB9-3CBC8155E0A7}" destId="{725F6AF3-B199-40A6-947C-23C6F0C676BE}" srcOrd="3" destOrd="0" presId="urn:microsoft.com/office/officeart/2005/8/layout/hierarchy4"/>
    <dgm:cxn modelId="{2866D03E-45CD-4A6D-BF26-60B8B6E74220}" type="presParOf" srcId="{8FDD9653-259D-43E3-AAB9-3CBC8155E0A7}" destId="{6F282781-1EE9-412F-A4EE-DB157D9241B8}" srcOrd="4" destOrd="0" presId="urn:microsoft.com/office/officeart/2005/8/layout/hierarchy4"/>
    <dgm:cxn modelId="{A1EA88DD-B6B8-4845-8A74-C47A84DEF4A1}" type="presParOf" srcId="{6F282781-1EE9-412F-A4EE-DB157D9241B8}" destId="{6792F0D3-4AEF-4CA5-939E-EB118E1D4520}" srcOrd="0" destOrd="0" presId="urn:microsoft.com/office/officeart/2005/8/layout/hierarchy4"/>
    <dgm:cxn modelId="{D3F63A12-C8E9-432D-ABA2-9474803239B5}" type="presParOf" srcId="{6F282781-1EE9-412F-A4EE-DB157D9241B8}" destId="{F137EE0E-1BF6-401E-9A01-6F2BF443F44F}" srcOrd="1" destOrd="0" presId="urn:microsoft.com/office/officeart/2005/8/layout/hierarchy4"/>
    <dgm:cxn modelId="{7DAEABDF-1F25-4AEC-9BF2-54B35C1B37E3}" type="presParOf" srcId="{8FDD9653-259D-43E3-AAB9-3CBC8155E0A7}" destId="{5C23B07A-40D8-4097-9C16-A043B5B3AB68}" srcOrd="5" destOrd="0" presId="urn:microsoft.com/office/officeart/2005/8/layout/hierarchy4"/>
    <dgm:cxn modelId="{6921468A-BF41-4856-A326-5AD825CE7BFF}" type="presParOf" srcId="{8FDD9653-259D-43E3-AAB9-3CBC8155E0A7}" destId="{8AB46AD3-2742-4DB0-8235-C0B70CE0B5E5}" srcOrd="6" destOrd="0" presId="urn:microsoft.com/office/officeart/2005/8/layout/hierarchy4"/>
    <dgm:cxn modelId="{AB68418B-4D7A-48F0-ADE0-35DD6DFC3931}" type="presParOf" srcId="{8AB46AD3-2742-4DB0-8235-C0B70CE0B5E5}" destId="{E2D5508C-0A4A-49D3-A69E-A8A4F3E94E3C}" srcOrd="0" destOrd="0" presId="urn:microsoft.com/office/officeart/2005/8/layout/hierarchy4"/>
    <dgm:cxn modelId="{96AB813C-A0B1-42E6-AF1F-D630A5503EC6}" type="presParOf" srcId="{8AB46AD3-2742-4DB0-8235-C0B70CE0B5E5}" destId="{8B472BAE-D9DE-4F49-AB74-7CCA1CF1481A}" srcOrd="1" destOrd="0" presId="urn:microsoft.com/office/officeart/2005/8/layout/hierarchy4"/>
    <dgm:cxn modelId="{F97552B8-650F-4A5F-84FF-D88363746FDB}" type="presParOf" srcId="{2FE8FDB5-EB15-485C-A3F4-010999024F0F}" destId="{CE2F5460-0C7C-496A-B936-16A3F0AFC8D5}" srcOrd="1" destOrd="0" presId="urn:microsoft.com/office/officeart/2005/8/layout/hierarchy4"/>
    <dgm:cxn modelId="{FB9E21E7-F280-46EC-9E86-F6194EA48B6E}" type="presParOf" srcId="{2FE8FDB5-EB15-485C-A3F4-010999024F0F}" destId="{7D5614F4-CA2B-4B21-AC59-782AC3D3B219}" srcOrd="2" destOrd="0" presId="urn:microsoft.com/office/officeart/2005/8/layout/hierarchy4"/>
    <dgm:cxn modelId="{8899BFB3-3C62-48EC-98CE-2B240AEEF46E}" type="presParOf" srcId="{7D5614F4-CA2B-4B21-AC59-782AC3D3B219}" destId="{14244B64-7AF7-4C8F-A1DA-72BF5FB30D7F}" srcOrd="0" destOrd="0" presId="urn:microsoft.com/office/officeart/2005/8/layout/hierarchy4"/>
    <dgm:cxn modelId="{5C307702-13DD-4B00-8783-2C85A4E3735D}" type="presParOf" srcId="{7D5614F4-CA2B-4B21-AC59-782AC3D3B219}" destId="{A9DF751D-6E54-4C6F-8AC4-91C170FD2976}" srcOrd="1" destOrd="0" presId="urn:microsoft.com/office/officeart/2005/8/layout/hierarchy4"/>
    <dgm:cxn modelId="{DD4B0FA4-1AD6-4226-8B64-3FB66763A30D}" type="presParOf" srcId="{7D5614F4-CA2B-4B21-AC59-782AC3D3B219}" destId="{36A6AE16-5A89-4327-AEBD-B5AE27692FB8}" srcOrd="2" destOrd="0" presId="urn:microsoft.com/office/officeart/2005/8/layout/hierarchy4"/>
    <dgm:cxn modelId="{0D8C4974-A47F-4B7F-9EA8-B7123EDBE0A5}" type="presParOf" srcId="{36A6AE16-5A89-4327-AEBD-B5AE27692FB8}" destId="{9F98008F-F69D-48B1-8696-AE4A84CCFACB}" srcOrd="0" destOrd="0" presId="urn:microsoft.com/office/officeart/2005/8/layout/hierarchy4"/>
    <dgm:cxn modelId="{BA432168-5282-4269-98D3-82838E073C04}" type="presParOf" srcId="{9F98008F-F69D-48B1-8696-AE4A84CCFACB}" destId="{49891B9C-565E-46DB-A4D8-7BC7C9D21D7C}" srcOrd="0" destOrd="0" presId="urn:microsoft.com/office/officeart/2005/8/layout/hierarchy4"/>
    <dgm:cxn modelId="{800FBC0C-2776-454B-84D6-675394F27284}" type="presParOf" srcId="{9F98008F-F69D-48B1-8696-AE4A84CCFACB}" destId="{4FBB5D3A-1F12-4373-9015-2EEA8CA3B6CA}" srcOrd="1" destOrd="0" presId="urn:microsoft.com/office/officeart/2005/8/layout/hierarchy4"/>
    <dgm:cxn modelId="{84BF543A-93A8-4BA2-A5C2-3457B75D81A1}" type="presParOf" srcId="{36A6AE16-5A89-4327-AEBD-B5AE27692FB8}" destId="{5B99D2A4-91B9-4B72-99A9-348D18ECAE98}" srcOrd="1" destOrd="0" presId="urn:microsoft.com/office/officeart/2005/8/layout/hierarchy4"/>
    <dgm:cxn modelId="{AC50A735-6575-4AAA-8D2F-C9F69AAC28F3}" type="presParOf" srcId="{36A6AE16-5A89-4327-AEBD-B5AE27692FB8}" destId="{DB8D8671-243E-4ACA-81E9-5987D05ACEED}" srcOrd="2" destOrd="0" presId="urn:microsoft.com/office/officeart/2005/8/layout/hierarchy4"/>
    <dgm:cxn modelId="{4F3E03E0-B644-46DC-8E14-7726D8ADAD08}" type="presParOf" srcId="{DB8D8671-243E-4ACA-81E9-5987D05ACEED}" destId="{A6114EB4-4B9D-433E-A8CF-5B2B1FAEC8AC}" srcOrd="0" destOrd="0" presId="urn:microsoft.com/office/officeart/2005/8/layout/hierarchy4"/>
    <dgm:cxn modelId="{C4259A97-0944-4134-9C12-37A483376AB9}" type="presParOf" srcId="{DB8D8671-243E-4ACA-81E9-5987D05ACEED}" destId="{602D0744-B8BD-40B3-B547-5C1DA7DBE3AE}" srcOrd="1" destOrd="0" presId="urn:microsoft.com/office/officeart/2005/8/layout/hierarchy4"/>
    <dgm:cxn modelId="{CC7B6F7C-B5F8-439E-9F1A-3912B39C189A}" type="presParOf" srcId="{36A6AE16-5A89-4327-AEBD-B5AE27692FB8}" destId="{E01A6B27-AE0F-4E0E-B9A7-CB26CE4BEE0D}" srcOrd="3" destOrd="0" presId="urn:microsoft.com/office/officeart/2005/8/layout/hierarchy4"/>
    <dgm:cxn modelId="{2251E37C-9BB4-4AD3-8B34-0535550AAC07}" type="presParOf" srcId="{36A6AE16-5A89-4327-AEBD-B5AE27692FB8}" destId="{AE0E1FE5-C6EB-43CE-A19B-9CD63725AF35}" srcOrd="4" destOrd="0" presId="urn:microsoft.com/office/officeart/2005/8/layout/hierarchy4"/>
    <dgm:cxn modelId="{2B4BEF26-7D9B-44BC-A9AA-E79915177310}" type="presParOf" srcId="{AE0E1FE5-C6EB-43CE-A19B-9CD63725AF35}" destId="{6D1FF697-A248-4A74-B652-2CD39BCB9370}" srcOrd="0" destOrd="0" presId="urn:microsoft.com/office/officeart/2005/8/layout/hierarchy4"/>
    <dgm:cxn modelId="{BA03EEA4-AFCF-455F-AA10-7508E456E520}" type="presParOf" srcId="{AE0E1FE5-C6EB-43CE-A19B-9CD63725AF35}" destId="{4A0F630C-9115-4EAD-AC4C-F39969A3BC3F}" srcOrd="1" destOrd="0" presId="urn:microsoft.com/office/officeart/2005/8/layout/hierarchy4"/>
    <dgm:cxn modelId="{8AC47C36-5DAC-4B3D-BBB8-F9520341DFD0}" type="presParOf" srcId="{36A6AE16-5A89-4327-AEBD-B5AE27692FB8}" destId="{55CE4EEC-B8DC-4900-B77B-079D6909305B}" srcOrd="5" destOrd="0" presId="urn:microsoft.com/office/officeart/2005/8/layout/hierarchy4"/>
    <dgm:cxn modelId="{EBBC2165-97AE-4234-80F1-ED1B5EA527E6}" type="presParOf" srcId="{36A6AE16-5A89-4327-AEBD-B5AE27692FB8}" destId="{7D458453-8838-4E81-B9B9-FA36E1D1A4F9}" srcOrd="6" destOrd="0" presId="urn:microsoft.com/office/officeart/2005/8/layout/hierarchy4"/>
    <dgm:cxn modelId="{798A588D-C83D-44E0-9A05-5250E2C60852}" type="presParOf" srcId="{7D458453-8838-4E81-B9B9-FA36E1D1A4F9}" destId="{5CC2788A-24C6-454B-AB62-5A039E76D788}" srcOrd="0" destOrd="0" presId="urn:microsoft.com/office/officeart/2005/8/layout/hierarchy4"/>
    <dgm:cxn modelId="{2D896612-7C4A-41EB-A135-F17DCA54F279}" type="presParOf" srcId="{7D458453-8838-4E81-B9B9-FA36E1D1A4F9}" destId="{888F0C9A-DC0B-44E6-8288-00E013D36936}" srcOrd="1" destOrd="0" presId="urn:microsoft.com/office/officeart/2005/8/layout/hierarchy4"/>
    <dgm:cxn modelId="{1EDED407-5837-41C2-9B67-DBB96171D58F}" type="presParOf" srcId="{36A6AE16-5A89-4327-AEBD-B5AE27692FB8}" destId="{55945948-4554-41C8-9570-F7B46D4E63DF}" srcOrd="7" destOrd="0" presId="urn:microsoft.com/office/officeart/2005/8/layout/hierarchy4"/>
    <dgm:cxn modelId="{F58BCE70-3800-473F-8635-9E4AB5053DE1}" type="presParOf" srcId="{36A6AE16-5A89-4327-AEBD-B5AE27692FB8}" destId="{37B4B7FE-CBC3-4C97-ABB2-5A8392597965}" srcOrd="8" destOrd="0" presId="urn:microsoft.com/office/officeart/2005/8/layout/hierarchy4"/>
    <dgm:cxn modelId="{60880AF2-104D-47FC-B4C3-7180BC378F0E}" type="presParOf" srcId="{37B4B7FE-CBC3-4C97-ABB2-5A8392597965}" destId="{870D0FE8-C840-44F3-BDA0-0C38AD2ECA75}" srcOrd="0" destOrd="0" presId="urn:microsoft.com/office/officeart/2005/8/layout/hierarchy4"/>
    <dgm:cxn modelId="{7F732C2C-5559-4210-94AF-850B3D024302}" type="presParOf" srcId="{37B4B7FE-CBC3-4C97-ABB2-5A8392597965}" destId="{55A166D9-6AEF-4C4D-A793-53AFD92348C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E4713-D6F5-4277-938E-8855073CE78B}">
      <dsp:nvSpPr>
        <dsp:cNvPr id="0" name=""/>
        <dsp:cNvSpPr/>
      </dsp:nvSpPr>
      <dsp:spPr>
        <a:xfrm>
          <a:off x="9997" y="1700"/>
          <a:ext cx="10805433" cy="892486"/>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chemeClr val="tx1"/>
              </a:solidFill>
              <a:latin typeface="Montserrat" panose="00000500000000000000" pitchFamily="2" charset="0"/>
              <a:ea typeface="Roboto" panose="02000000000000000000" pitchFamily="2" charset="0"/>
            </a:rPr>
            <a:t>I&amp;O Priorities 2022</a:t>
          </a:r>
          <a:endParaRPr lang="en-CA" sz="3800" b="1" kern="1200" dirty="0">
            <a:solidFill>
              <a:schemeClr val="tx1"/>
            </a:solidFill>
            <a:latin typeface="Montserrat" panose="00000500000000000000" pitchFamily="2" charset="0"/>
            <a:ea typeface="Roboto" panose="02000000000000000000" pitchFamily="2" charset="0"/>
          </a:endParaRPr>
        </a:p>
      </dsp:txBody>
      <dsp:txXfrm>
        <a:off x="36137" y="27840"/>
        <a:ext cx="10753153" cy="840206"/>
      </dsp:txXfrm>
    </dsp:sp>
    <dsp:sp modelId="{6AE7F805-46F6-46DD-944A-22124E228B07}">
      <dsp:nvSpPr>
        <dsp:cNvPr id="0" name=""/>
        <dsp:cNvSpPr/>
      </dsp:nvSpPr>
      <dsp:spPr>
        <a:xfrm>
          <a:off x="9997" y="923318"/>
          <a:ext cx="4298596" cy="615092"/>
        </a:xfrm>
        <a:prstGeom prst="roundRect">
          <a:avLst>
            <a:gd name="adj" fmla="val 10000"/>
          </a:avLst>
        </a:prstGeom>
        <a:solidFill>
          <a:srgbClr val="E3769D">
            <a:alpha val="7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Montserrat" panose="00000500000000000000" pitchFamily="2" charset="0"/>
              <a:ea typeface="Roboto" panose="02000000000000000000" pitchFamily="2" charset="0"/>
            </a:rPr>
            <a:t>Internal</a:t>
          </a:r>
          <a:endParaRPr lang="en-CA" sz="2600" kern="1200" dirty="0">
            <a:solidFill>
              <a:schemeClr val="tx1"/>
            </a:solidFill>
            <a:latin typeface="Montserrat" panose="00000500000000000000" pitchFamily="2" charset="0"/>
            <a:ea typeface="Roboto" panose="02000000000000000000" pitchFamily="2" charset="0"/>
          </a:endParaRPr>
        </a:p>
      </dsp:txBody>
      <dsp:txXfrm>
        <a:off x="28012" y="941333"/>
        <a:ext cx="4262566" cy="579062"/>
      </dsp:txXfrm>
    </dsp:sp>
    <dsp:sp modelId="{73C29646-CA9B-49AB-AACD-A1D3D1B642CB}">
      <dsp:nvSpPr>
        <dsp:cNvPr id="0" name=""/>
        <dsp:cNvSpPr/>
      </dsp:nvSpPr>
      <dsp:spPr>
        <a:xfrm>
          <a:off x="7" y="1576569"/>
          <a:ext cx="2134562" cy="662935"/>
        </a:xfrm>
        <a:prstGeom prst="roundRect">
          <a:avLst>
            <a:gd name="adj" fmla="val 10000"/>
          </a:avLst>
        </a:prstGeom>
        <a:solidFill>
          <a:srgbClr val="E3769D">
            <a:alpha val="3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Montserrat" panose="00000500000000000000" pitchFamily="2" charset="0"/>
              <a:ea typeface="Roboto" panose="02000000000000000000" pitchFamily="2" charset="0"/>
            </a:rPr>
            <a:t>Business Demands</a:t>
          </a:r>
          <a:endParaRPr lang="en-CA" sz="1700" kern="1200" dirty="0">
            <a:solidFill>
              <a:schemeClr val="tx1"/>
            </a:solidFill>
            <a:latin typeface="Montserrat" panose="00000500000000000000" pitchFamily="2" charset="0"/>
            <a:ea typeface="Roboto" panose="02000000000000000000" pitchFamily="2" charset="0"/>
          </a:endParaRPr>
        </a:p>
      </dsp:txBody>
      <dsp:txXfrm>
        <a:off x="19424" y="1595986"/>
        <a:ext cx="2095728" cy="624101"/>
      </dsp:txXfrm>
    </dsp:sp>
    <dsp:sp modelId="{39031504-50E6-492C-8290-6DAFE179D31B}">
      <dsp:nvSpPr>
        <dsp:cNvPr id="0" name=""/>
        <dsp:cNvSpPr/>
      </dsp:nvSpPr>
      <dsp:spPr>
        <a:xfrm>
          <a:off x="9997"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E3769D"/>
              </a:solidFill>
              <a:latin typeface="Roboto" panose="02000000000000000000" pitchFamily="2" charset="0"/>
              <a:ea typeface="Roboto" panose="02000000000000000000" pitchFamily="2" charset="0"/>
            </a:rPr>
            <a:t>Technology and Best Practices to Enable Hybrid Work</a:t>
          </a:r>
          <a:endParaRPr lang="en-CA" sz="800" kern="1200" dirty="0">
            <a:solidFill>
              <a:srgbClr val="E3769D"/>
            </a:solidFill>
            <a:latin typeface="Roboto" panose="02000000000000000000" pitchFamily="2" charset="0"/>
            <a:ea typeface="Roboto" panose="02000000000000000000" pitchFamily="2" charset="0"/>
          </a:endParaRPr>
        </a:p>
      </dsp:txBody>
      <dsp:txXfrm>
        <a:off x="30549" y="2307192"/>
        <a:ext cx="660593" cy="1304290"/>
      </dsp:txXfrm>
    </dsp:sp>
    <dsp:sp modelId="{029034DF-3CEA-4487-A9FB-140286398F9D}">
      <dsp:nvSpPr>
        <dsp:cNvPr id="0" name=""/>
        <dsp:cNvSpPr/>
      </dsp:nvSpPr>
      <dsp:spPr>
        <a:xfrm>
          <a:off x="726430"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Assurance of Value Realization</a:t>
          </a:r>
          <a:endParaRPr lang="en-CA" sz="800" kern="1200" dirty="0">
            <a:solidFill>
              <a:schemeClr val="bg1"/>
            </a:solidFill>
            <a:latin typeface="Roboto" panose="02000000000000000000" pitchFamily="2" charset="0"/>
            <a:ea typeface="Roboto" panose="02000000000000000000" pitchFamily="2" charset="0"/>
          </a:endParaRPr>
        </a:p>
      </dsp:txBody>
      <dsp:txXfrm>
        <a:off x="746982" y="2307192"/>
        <a:ext cx="660593" cy="1304290"/>
      </dsp:txXfrm>
    </dsp:sp>
    <dsp:sp modelId="{893E08C8-6F85-4DDC-9F54-EA809EB5349F}">
      <dsp:nvSpPr>
        <dsp:cNvPr id="0" name=""/>
        <dsp:cNvSpPr/>
      </dsp:nvSpPr>
      <dsp:spPr>
        <a:xfrm>
          <a:off x="1442863"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Rehab-ilitation of Shadow IT</a:t>
          </a:r>
          <a:endParaRPr lang="en-CA" sz="800" kern="1200" dirty="0">
            <a:solidFill>
              <a:schemeClr val="bg1"/>
            </a:solidFill>
            <a:latin typeface="Roboto" panose="02000000000000000000" pitchFamily="2" charset="0"/>
            <a:ea typeface="Roboto" panose="02000000000000000000" pitchFamily="2" charset="0"/>
          </a:endParaRPr>
        </a:p>
      </dsp:txBody>
      <dsp:txXfrm>
        <a:off x="1463415" y="2307192"/>
        <a:ext cx="660593" cy="1304290"/>
      </dsp:txXfrm>
    </dsp:sp>
    <dsp:sp modelId="{BC83C336-5CE7-4087-8AA8-C6DEA9A9D532}">
      <dsp:nvSpPr>
        <dsp:cNvPr id="0" name=""/>
        <dsp:cNvSpPr/>
      </dsp:nvSpPr>
      <dsp:spPr>
        <a:xfrm>
          <a:off x="2158619" y="1576569"/>
          <a:ext cx="2134562" cy="662935"/>
        </a:xfrm>
        <a:prstGeom prst="roundRect">
          <a:avLst>
            <a:gd name="adj" fmla="val 10000"/>
          </a:avLst>
        </a:prstGeom>
        <a:solidFill>
          <a:srgbClr val="E3769D">
            <a:alpha val="3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Montserrat" panose="00000500000000000000" pitchFamily="2" charset="0"/>
              <a:ea typeface="Roboto" panose="02000000000000000000" pitchFamily="2" charset="0"/>
            </a:rPr>
            <a:t>Service Design</a:t>
          </a:r>
          <a:endParaRPr lang="en-CA" sz="1700" kern="1200" dirty="0">
            <a:solidFill>
              <a:schemeClr val="tx1"/>
            </a:solidFill>
            <a:latin typeface="Montserrat" panose="00000500000000000000" pitchFamily="2" charset="0"/>
            <a:ea typeface="Roboto" panose="02000000000000000000" pitchFamily="2" charset="0"/>
          </a:endParaRPr>
        </a:p>
      </dsp:txBody>
      <dsp:txXfrm>
        <a:off x="2178036" y="1595986"/>
        <a:ext cx="2095728" cy="624101"/>
      </dsp:txXfrm>
    </dsp:sp>
    <dsp:sp modelId="{4C125190-D797-4CD0-8C30-E39A8222D9B0}">
      <dsp:nvSpPr>
        <dsp:cNvPr id="0" name=""/>
        <dsp:cNvSpPr/>
      </dsp:nvSpPr>
      <dsp:spPr>
        <a:xfrm>
          <a:off x="2174031"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E3769D"/>
              </a:solidFill>
              <a:latin typeface="Roboto" panose="02000000000000000000" pitchFamily="2" charset="0"/>
              <a:ea typeface="Roboto" panose="02000000000000000000" pitchFamily="2" charset="0"/>
            </a:rPr>
            <a:t>AIOPs</a:t>
          </a:r>
          <a:endParaRPr lang="en-CA" sz="800" kern="1200" dirty="0">
            <a:solidFill>
              <a:srgbClr val="E3769D"/>
            </a:solidFill>
            <a:latin typeface="Roboto" panose="02000000000000000000" pitchFamily="2" charset="0"/>
            <a:ea typeface="Roboto" panose="02000000000000000000" pitchFamily="2" charset="0"/>
          </a:endParaRPr>
        </a:p>
      </dsp:txBody>
      <dsp:txXfrm>
        <a:off x="2194583" y="2307192"/>
        <a:ext cx="660593" cy="1304290"/>
      </dsp:txXfrm>
    </dsp:sp>
    <dsp:sp modelId="{107D37C1-0CB8-4772-8A4D-209D9E152383}">
      <dsp:nvSpPr>
        <dsp:cNvPr id="0" name=""/>
        <dsp:cNvSpPr/>
      </dsp:nvSpPr>
      <dsp:spPr>
        <a:xfrm>
          <a:off x="2890464"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latin typeface="Roboto" panose="02000000000000000000" pitchFamily="2" charset="0"/>
              <a:ea typeface="Roboto" panose="02000000000000000000" pitchFamily="2" charset="0"/>
            </a:rPr>
            <a:t>Autonomous</a:t>
          </a:r>
          <a:r>
            <a:rPr lang="en-US" sz="800" kern="1200" dirty="0">
              <a:solidFill>
                <a:schemeClr val="bg1"/>
              </a:solidFill>
              <a:latin typeface="Roboto" panose="02000000000000000000" pitchFamily="2" charset="0"/>
              <a:ea typeface="Roboto" panose="02000000000000000000" pitchFamily="2" charset="0"/>
            </a:rPr>
            <a:t> Networks</a:t>
          </a:r>
          <a:endParaRPr lang="en-CA" sz="800" kern="1200" dirty="0">
            <a:solidFill>
              <a:schemeClr val="bg1"/>
            </a:solidFill>
            <a:latin typeface="Roboto" panose="02000000000000000000" pitchFamily="2" charset="0"/>
            <a:ea typeface="Roboto" panose="02000000000000000000" pitchFamily="2" charset="0"/>
          </a:endParaRPr>
        </a:p>
      </dsp:txBody>
      <dsp:txXfrm>
        <a:off x="2911016" y="2307192"/>
        <a:ext cx="660593" cy="1304290"/>
      </dsp:txXfrm>
    </dsp:sp>
    <dsp:sp modelId="{272B543F-38D9-4128-8E3A-19A061414ACE}">
      <dsp:nvSpPr>
        <dsp:cNvPr id="0" name=""/>
        <dsp:cNvSpPr/>
      </dsp:nvSpPr>
      <dsp:spPr>
        <a:xfrm>
          <a:off x="3606896"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Enterprise Private Platforms</a:t>
          </a:r>
          <a:endParaRPr lang="en-CA" sz="800" kern="1200" dirty="0">
            <a:solidFill>
              <a:schemeClr val="bg1"/>
            </a:solidFill>
            <a:latin typeface="Roboto" panose="02000000000000000000" pitchFamily="2" charset="0"/>
            <a:ea typeface="Roboto" panose="02000000000000000000" pitchFamily="2" charset="0"/>
          </a:endParaRPr>
        </a:p>
      </dsp:txBody>
      <dsp:txXfrm>
        <a:off x="3627448" y="2307192"/>
        <a:ext cx="660593" cy="1304290"/>
      </dsp:txXfrm>
    </dsp:sp>
    <dsp:sp modelId="{7D60543D-AD13-4FE8-B274-EB11DC3486A0}">
      <dsp:nvSpPr>
        <dsp:cNvPr id="0" name=""/>
        <dsp:cNvSpPr/>
      </dsp:nvSpPr>
      <dsp:spPr>
        <a:xfrm>
          <a:off x="4367536" y="923318"/>
          <a:ext cx="6447894" cy="615092"/>
        </a:xfrm>
        <a:prstGeom prst="roundRect">
          <a:avLst>
            <a:gd name="adj" fmla="val 10000"/>
          </a:avLst>
        </a:prstGeom>
        <a:solidFill>
          <a:srgbClr val="248EEB">
            <a:alpha val="7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Montserrat" panose="00000500000000000000" pitchFamily="2" charset="0"/>
              <a:ea typeface="Roboto" panose="02000000000000000000" pitchFamily="2" charset="0"/>
            </a:rPr>
            <a:t>External</a:t>
          </a:r>
          <a:endParaRPr lang="en-CA" sz="2600" kern="1200" dirty="0">
            <a:solidFill>
              <a:schemeClr val="tx1"/>
            </a:solidFill>
            <a:latin typeface="Montserrat" panose="00000500000000000000" pitchFamily="2" charset="0"/>
            <a:ea typeface="Roboto" panose="02000000000000000000" pitchFamily="2" charset="0"/>
          </a:endParaRPr>
        </a:p>
      </dsp:txBody>
      <dsp:txXfrm>
        <a:off x="4385551" y="941333"/>
        <a:ext cx="6411864" cy="579062"/>
      </dsp:txXfrm>
    </dsp:sp>
    <dsp:sp modelId="{43A6C898-02DD-443B-B724-91509785734C}">
      <dsp:nvSpPr>
        <dsp:cNvPr id="0" name=""/>
        <dsp:cNvSpPr/>
      </dsp:nvSpPr>
      <dsp:spPr>
        <a:xfrm>
          <a:off x="4367536" y="1576569"/>
          <a:ext cx="2850995" cy="662935"/>
        </a:xfrm>
        <a:prstGeom prst="roundRect">
          <a:avLst>
            <a:gd name="adj" fmla="val 10000"/>
          </a:avLst>
        </a:prstGeom>
        <a:solidFill>
          <a:srgbClr val="248EEB">
            <a:alpha val="3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Montserrat" panose="00000500000000000000" pitchFamily="2" charset="0"/>
              <a:ea typeface="Roboto" panose="02000000000000000000" pitchFamily="2" charset="0"/>
            </a:rPr>
            <a:t>Standards &amp; Practices</a:t>
          </a:r>
          <a:endParaRPr lang="en-CA" sz="1700" kern="1200" dirty="0">
            <a:solidFill>
              <a:schemeClr val="tx1"/>
            </a:solidFill>
            <a:latin typeface="Montserrat" panose="00000500000000000000" pitchFamily="2" charset="0"/>
            <a:ea typeface="Roboto" panose="02000000000000000000" pitchFamily="2" charset="0"/>
          </a:endParaRPr>
        </a:p>
      </dsp:txBody>
      <dsp:txXfrm>
        <a:off x="4386953" y="1595986"/>
        <a:ext cx="2812161" cy="624101"/>
      </dsp:txXfrm>
    </dsp:sp>
    <dsp:sp modelId="{671CC5F8-B173-4A88-9E06-9A4D57E6BC05}">
      <dsp:nvSpPr>
        <dsp:cNvPr id="0" name=""/>
        <dsp:cNvSpPr/>
      </dsp:nvSpPr>
      <dsp:spPr>
        <a:xfrm>
          <a:off x="4367536"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Next-Gen Operations Models</a:t>
          </a:r>
          <a:endParaRPr lang="en-CA" sz="800" kern="1200" dirty="0">
            <a:solidFill>
              <a:schemeClr val="bg1"/>
            </a:solidFill>
            <a:latin typeface="Roboto" panose="02000000000000000000" pitchFamily="2" charset="0"/>
            <a:ea typeface="Roboto" panose="02000000000000000000" pitchFamily="2" charset="0"/>
          </a:endParaRPr>
        </a:p>
      </dsp:txBody>
      <dsp:txXfrm>
        <a:off x="4388088" y="2307192"/>
        <a:ext cx="660593" cy="1304290"/>
      </dsp:txXfrm>
    </dsp:sp>
    <dsp:sp modelId="{D4F1155A-BCC3-4882-880B-F8E02B44B96A}">
      <dsp:nvSpPr>
        <dsp:cNvPr id="0" name=""/>
        <dsp:cNvSpPr/>
      </dsp:nvSpPr>
      <dsp:spPr>
        <a:xfrm>
          <a:off x="5083969" y="2281039"/>
          <a:ext cx="701697" cy="1357858"/>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Group vs. Individual Accounta- bility</a:t>
          </a:r>
          <a:endParaRPr lang="en-CA" sz="800" kern="1200" dirty="0">
            <a:solidFill>
              <a:schemeClr val="bg1"/>
            </a:solidFill>
            <a:latin typeface="Roboto" panose="02000000000000000000" pitchFamily="2" charset="0"/>
            <a:ea typeface="Roboto" panose="02000000000000000000" pitchFamily="2" charset="0"/>
          </a:endParaRPr>
        </a:p>
      </dsp:txBody>
      <dsp:txXfrm>
        <a:off x="5104521" y="2301591"/>
        <a:ext cx="660593" cy="1316754"/>
      </dsp:txXfrm>
    </dsp:sp>
    <dsp:sp modelId="{6792F0D3-4AEF-4CA5-939E-EB118E1D4520}">
      <dsp:nvSpPr>
        <dsp:cNvPr id="0" name=""/>
        <dsp:cNvSpPr/>
      </dsp:nvSpPr>
      <dsp:spPr>
        <a:xfrm>
          <a:off x="5800402"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Brokering vs. Engineering</a:t>
          </a:r>
          <a:endParaRPr lang="en-CA" sz="800" kern="1200" dirty="0">
            <a:solidFill>
              <a:schemeClr val="bg1"/>
            </a:solidFill>
            <a:latin typeface="Roboto" panose="02000000000000000000" pitchFamily="2" charset="0"/>
            <a:ea typeface="Roboto" panose="02000000000000000000" pitchFamily="2" charset="0"/>
          </a:endParaRPr>
        </a:p>
      </dsp:txBody>
      <dsp:txXfrm>
        <a:off x="5820954" y="2307192"/>
        <a:ext cx="660593" cy="1304290"/>
      </dsp:txXfrm>
    </dsp:sp>
    <dsp:sp modelId="{E2D5508C-0A4A-49D3-A69E-A8A4F3E94E3C}">
      <dsp:nvSpPr>
        <dsp:cNvPr id="0" name=""/>
        <dsp:cNvSpPr/>
      </dsp:nvSpPr>
      <dsp:spPr>
        <a:xfrm>
          <a:off x="6516834"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Cloud Agnost-icism</a:t>
          </a:r>
          <a:endParaRPr lang="en-CA" sz="800" kern="1200" dirty="0">
            <a:solidFill>
              <a:schemeClr val="bg1"/>
            </a:solidFill>
            <a:latin typeface="Roboto" panose="02000000000000000000" pitchFamily="2" charset="0"/>
            <a:ea typeface="Roboto" panose="02000000000000000000" pitchFamily="2" charset="0"/>
          </a:endParaRPr>
        </a:p>
      </dsp:txBody>
      <dsp:txXfrm>
        <a:off x="6537386" y="2307192"/>
        <a:ext cx="660593" cy="1304290"/>
      </dsp:txXfrm>
    </dsp:sp>
    <dsp:sp modelId="{14244B64-7AF7-4C8F-A1DA-72BF5FB30D7F}">
      <dsp:nvSpPr>
        <dsp:cNvPr id="0" name=""/>
        <dsp:cNvSpPr/>
      </dsp:nvSpPr>
      <dsp:spPr>
        <a:xfrm>
          <a:off x="7248003" y="1576569"/>
          <a:ext cx="3567428" cy="662935"/>
        </a:xfrm>
        <a:prstGeom prst="roundRect">
          <a:avLst>
            <a:gd name="adj" fmla="val 10000"/>
          </a:avLst>
        </a:prstGeom>
        <a:solidFill>
          <a:srgbClr val="248EEB">
            <a:alpha val="3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Montserrat" panose="00000500000000000000" pitchFamily="2" charset="0"/>
              <a:ea typeface="Roboto" panose="02000000000000000000" pitchFamily="2" charset="0"/>
            </a:rPr>
            <a:t>Technology Acquisition</a:t>
          </a:r>
          <a:endParaRPr lang="en-CA" sz="1700" kern="1200" dirty="0">
            <a:solidFill>
              <a:schemeClr val="tx1"/>
            </a:solidFill>
            <a:latin typeface="Montserrat" panose="00000500000000000000" pitchFamily="2" charset="0"/>
            <a:ea typeface="Roboto" panose="02000000000000000000" pitchFamily="2" charset="0"/>
          </a:endParaRPr>
        </a:p>
      </dsp:txBody>
      <dsp:txXfrm>
        <a:off x="7267420" y="1595986"/>
        <a:ext cx="3528594" cy="624101"/>
      </dsp:txXfrm>
    </dsp:sp>
    <dsp:sp modelId="{49891B9C-565E-46DB-A4D8-7BC7C9D21D7C}">
      <dsp:nvSpPr>
        <dsp:cNvPr id="0" name=""/>
        <dsp:cNvSpPr/>
      </dsp:nvSpPr>
      <dsp:spPr>
        <a:xfrm>
          <a:off x="7248003"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248EEB"/>
              </a:solidFill>
              <a:latin typeface="Roboto" panose="02000000000000000000" pitchFamily="2" charset="0"/>
              <a:ea typeface="Roboto" panose="02000000000000000000" pitchFamily="2" charset="0"/>
            </a:rPr>
            <a:t>Employee Experience Mgmt.</a:t>
          </a:r>
          <a:endParaRPr lang="en-CA" sz="800" kern="1200" dirty="0">
            <a:solidFill>
              <a:srgbClr val="248EEB"/>
            </a:solidFill>
            <a:latin typeface="Roboto" panose="02000000000000000000" pitchFamily="2" charset="0"/>
            <a:ea typeface="Roboto" panose="02000000000000000000" pitchFamily="2" charset="0"/>
          </a:endParaRPr>
        </a:p>
      </dsp:txBody>
      <dsp:txXfrm>
        <a:off x="7268555" y="2307192"/>
        <a:ext cx="660593" cy="1304290"/>
      </dsp:txXfrm>
    </dsp:sp>
    <dsp:sp modelId="{A6114EB4-4B9D-433E-A8CF-5B2B1FAEC8AC}">
      <dsp:nvSpPr>
        <dsp:cNvPr id="0" name=""/>
        <dsp:cNvSpPr/>
      </dsp:nvSpPr>
      <dsp:spPr>
        <a:xfrm>
          <a:off x="7964436"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rgbClr val="248EEB"/>
              </a:solidFill>
              <a:latin typeface="Roboto" panose="02000000000000000000" pitchFamily="2" charset="0"/>
              <a:ea typeface="Roboto" panose="02000000000000000000" pitchFamily="2" charset="0"/>
            </a:rPr>
            <a:t>The MS Desktop Experience</a:t>
          </a:r>
          <a:endParaRPr lang="en-CA" sz="800" kern="1200" dirty="0">
            <a:solidFill>
              <a:srgbClr val="248EEB"/>
            </a:solidFill>
            <a:latin typeface="Roboto" panose="02000000000000000000" pitchFamily="2" charset="0"/>
            <a:ea typeface="Roboto" panose="02000000000000000000" pitchFamily="2" charset="0"/>
          </a:endParaRPr>
        </a:p>
      </dsp:txBody>
      <dsp:txXfrm>
        <a:off x="7984988" y="2307192"/>
        <a:ext cx="660593" cy="1304290"/>
      </dsp:txXfrm>
    </dsp:sp>
    <dsp:sp modelId="{6D1FF697-A248-4A74-B652-2CD39BCB9370}">
      <dsp:nvSpPr>
        <dsp:cNvPr id="0" name=""/>
        <dsp:cNvSpPr/>
      </dsp:nvSpPr>
      <dsp:spPr>
        <a:xfrm>
          <a:off x="8680868"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SASE</a:t>
          </a:r>
          <a:endParaRPr lang="en-CA" sz="800" kern="1200" dirty="0">
            <a:solidFill>
              <a:schemeClr val="bg1"/>
            </a:solidFill>
            <a:latin typeface="Roboto" panose="02000000000000000000" pitchFamily="2" charset="0"/>
            <a:ea typeface="Roboto" panose="02000000000000000000" pitchFamily="2" charset="0"/>
          </a:endParaRPr>
        </a:p>
      </dsp:txBody>
      <dsp:txXfrm>
        <a:off x="8701420" y="2307192"/>
        <a:ext cx="660593" cy="1304290"/>
      </dsp:txXfrm>
    </dsp:sp>
    <dsp:sp modelId="{5CC2788A-24C6-454B-AB62-5A039E76D788}">
      <dsp:nvSpPr>
        <dsp:cNvPr id="0" name=""/>
        <dsp:cNvSpPr/>
      </dsp:nvSpPr>
      <dsp:spPr>
        <a:xfrm>
          <a:off x="9397301"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Ubiquitous Identity &amp; Access Mgmt.</a:t>
          </a:r>
          <a:endParaRPr lang="en-CA" sz="800" kern="1200" dirty="0">
            <a:solidFill>
              <a:schemeClr val="bg1"/>
            </a:solidFill>
            <a:latin typeface="Roboto" panose="02000000000000000000" pitchFamily="2" charset="0"/>
            <a:ea typeface="Roboto" panose="02000000000000000000" pitchFamily="2" charset="0"/>
          </a:endParaRPr>
        </a:p>
      </dsp:txBody>
      <dsp:txXfrm>
        <a:off x="9417853" y="2307192"/>
        <a:ext cx="660593" cy="1304290"/>
      </dsp:txXfrm>
    </dsp:sp>
    <dsp:sp modelId="{870D0FE8-C840-44F3-BDA0-0C38AD2ECA75}">
      <dsp:nvSpPr>
        <dsp:cNvPr id="0" name=""/>
        <dsp:cNvSpPr/>
      </dsp:nvSpPr>
      <dsp:spPr>
        <a:xfrm>
          <a:off x="10113734" y="2286640"/>
          <a:ext cx="701697" cy="1345394"/>
        </a:xfrm>
        <a:prstGeom prst="roundRect">
          <a:avLst>
            <a:gd name="adj" fmla="val 10000"/>
          </a:avLst>
        </a:prstGeom>
        <a:solidFill>
          <a:schemeClr val="bg2">
            <a:lumMod val="10000"/>
          </a:schemeClr>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Roboto" panose="02000000000000000000" pitchFamily="2" charset="0"/>
              <a:ea typeface="Roboto" panose="02000000000000000000" pitchFamily="2" charset="0"/>
            </a:rPr>
            <a:t>Intelligent User Interfaces</a:t>
          </a:r>
          <a:endParaRPr lang="en-CA" sz="800" kern="1200" dirty="0">
            <a:solidFill>
              <a:schemeClr val="bg1"/>
            </a:solidFill>
            <a:latin typeface="Roboto" panose="02000000000000000000" pitchFamily="2" charset="0"/>
            <a:ea typeface="Roboto" panose="02000000000000000000" pitchFamily="2" charset="0"/>
          </a:endParaRPr>
        </a:p>
      </dsp:txBody>
      <dsp:txXfrm>
        <a:off x="10134286" y="2307192"/>
        <a:ext cx="660593" cy="13042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09AC44-86FF-614A-97AE-1EA45045A1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540D09C2-FB3F-4044-A992-B2F77E200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5B9CE-CCE0-0245-8902-A88F7CA3546A}" type="datetimeFigureOut">
              <a:rPr lang="en-US" smtClean="0">
                <a:latin typeface="Arial" panose="020B0604020202020204" pitchFamily="34" charset="0"/>
              </a:rPr>
              <a:t>4/27/2022</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D3869AFF-39C3-534A-8018-38962B8406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00644722-975B-F941-B2A5-667AA895F4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C07C59-6009-1943-8243-2FB633A17CDF}"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979220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xo" panose="02000303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Exo" panose="02000303000000000000" pitchFamily="2" charset="0"/>
              </a:defRPr>
            </a:lvl1pPr>
          </a:lstStyle>
          <a:p>
            <a:fld id="{9CFF46E2-FEC3-884E-BAF8-F035E79C5F53}" type="datetimeFigureOut">
              <a:rPr lang="en-US" smtClean="0"/>
              <a:pPr/>
              <a:t>4/27/2022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xo" panose="02000303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Exo" panose="02000303000000000000" pitchFamily="2" charset="0"/>
              </a:defRPr>
            </a:lvl1pPr>
          </a:lstStyle>
          <a:p>
            <a:fld id="{2F127CCE-5FE9-FD45-AF8F-9710F0EF16C1}" type="slidenum">
              <a:rPr lang="en-US" smtClean="0"/>
              <a:pPr/>
              <a:t>‹#›</a:t>
            </a:fld>
            <a:endParaRPr lang="en-US" dirty="0"/>
          </a:p>
        </p:txBody>
      </p:sp>
    </p:spTree>
    <p:extLst>
      <p:ext uri="{BB962C8B-B14F-4D97-AF65-F5344CB8AC3E}">
        <p14:creationId xmlns:p14="http://schemas.microsoft.com/office/powerpoint/2010/main" val="271135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xo" panose="02000303000000000000" pitchFamily="2" charset="0"/>
        <a:ea typeface="+mn-ea"/>
        <a:cs typeface="+mn-cs"/>
      </a:defRPr>
    </a:lvl1pPr>
    <a:lvl2pPr marL="457200" algn="l" defTabSz="914400" rtl="0" eaLnBrk="1" latinLnBrk="0" hangingPunct="1">
      <a:defRPr sz="1200" kern="1200">
        <a:solidFill>
          <a:schemeClr val="tx1"/>
        </a:solidFill>
        <a:latin typeface="Exo" panose="02000303000000000000" pitchFamily="2" charset="0"/>
        <a:ea typeface="+mn-ea"/>
        <a:cs typeface="+mn-cs"/>
      </a:defRPr>
    </a:lvl2pPr>
    <a:lvl3pPr marL="914400" algn="l" defTabSz="914400" rtl="0" eaLnBrk="1" latinLnBrk="0" hangingPunct="1">
      <a:defRPr sz="1200" kern="1200">
        <a:solidFill>
          <a:schemeClr val="tx1"/>
        </a:solidFill>
        <a:latin typeface="Exo" panose="02000303000000000000" pitchFamily="2" charset="0"/>
        <a:ea typeface="+mn-ea"/>
        <a:cs typeface="+mn-cs"/>
      </a:defRPr>
    </a:lvl3pPr>
    <a:lvl4pPr marL="1371600" algn="l" defTabSz="914400" rtl="0" eaLnBrk="1" latinLnBrk="0" hangingPunct="1">
      <a:defRPr sz="1200" kern="1200">
        <a:solidFill>
          <a:schemeClr val="tx1"/>
        </a:solidFill>
        <a:latin typeface="Exo" panose="02000303000000000000" pitchFamily="2" charset="0"/>
        <a:ea typeface="+mn-ea"/>
        <a:cs typeface="+mn-cs"/>
      </a:defRPr>
    </a:lvl4pPr>
    <a:lvl5pPr marL="1828800" algn="l" defTabSz="914400" rtl="0" eaLnBrk="1" latinLnBrk="0" hangingPunct="1">
      <a:defRPr sz="1200" kern="1200">
        <a:solidFill>
          <a:schemeClr val="tx1"/>
        </a:solidFill>
        <a:latin typeface="Exo" panose="02000303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a:t>
            </a:fld>
            <a:endParaRPr lang="en-US" dirty="0"/>
          </a:p>
        </p:txBody>
      </p:sp>
    </p:spTree>
    <p:extLst>
      <p:ext uri="{BB962C8B-B14F-4D97-AF65-F5344CB8AC3E}">
        <p14:creationId xmlns:p14="http://schemas.microsoft.com/office/powerpoint/2010/main" val="163495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11</a:t>
            </a:fld>
            <a:endParaRPr lang="en-US" dirty="0"/>
          </a:p>
        </p:txBody>
      </p:sp>
    </p:spTree>
    <p:extLst>
      <p:ext uri="{BB962C8B-B14F-4D97-AF65-F5344CB8AC3E}">
        <p14:creationId xmlns:p14="http://schemas.microsoft.com/office/powerpoint/2010/main" val="149535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12</a:t>
            </a:fld>
            <a:endParaRPr lang="en-US" dirty="0"/>
          </a:p>
        </p:txBody>
      </p:sp>
    </p:spTree>
    <p:extLst>
      <p:ext uri="{BB962C8B-B14F-4D97-AF65-F5344CB8AC3E}">
        <p14:creationId xmlns:p14="http://schemas.microsoft.com/office/powerpoint/2010/main" val="55320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13</a:t>
            </a:fld>
            <a:endParaRPr lang="en-US" dirty="0"/>
          </a:p>
        </p:txBody>
      </p:sp>
    </p:spTree>
    <p:extLst>
      <p:ext uri="{BB962C8B-B14F-4D97-AF65-F5344CB8AC3E}">
        <p14:creationId xmlns:p14="http://schemas.microsoft.com/office/powerpoint/2010/main" val="158731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14</a:t>
            </a:fld>
            <a:endParaRPr lang="en-US" dirty="0"/>
          </a:p>
        </p:txBody>
      </p:sp>
    </p:spTree>
    <p:extLst>
      <p:ext uri="{BB962C8B-B14F-4D97-AF65-F5344CB8AC3E}">
        <p14:creationId xmlns:p14="http://schemas.microsoft.com/office/powerpoint/2010/main" val="29288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15</a:t>
            </a:fld>
            <a:endParaRPr lang="en-US" dirty="0"/>
          </a:p>
        </p:txBody>
      </p:sp>
    </p:spTree>
    <p:extLst>
      <p:ext uri="{BB962C8B-B14F-4D97-AF65-F5344CB8AC3E}">
        <p14:creationId xmlns:p14="http://schemas.microsoft.com/office/powerpoint/2010/main" val="2716284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16</a:t>
            </a:fld>
            <a:endParaRPr lang="en-US" dirty="0"/>
          </a:p>
        </p:txBody>
      </p:sp>
    </p:spTree>
    <p:extLst>
      <p:ext uri="{BB962C8B-B14F-4D97-AF65-F5344CB8AC3E}">
        <p14:creationId xmlns:p14="http://schemas.microsoft.com/office/powerpoint/2010/main" val="71043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17</a:t>
            </a:fld>
            <a:endParaRPr lang="en-US" dirty="0"/>
          </a:p>
        </p:txBody>
      </p:sp>
    </p:spTree>
    <p:extLst>
      <p:ext uri="{BB962C8B-B14F-4D97-AF65-F5344CB8AC3E}">
        <p14:creationId xmlns:p14="http://schemas.microsoft.com/office/powerpoint/2010/main" val="2393689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18</a:t>
            </a:fld>
            <a:endParaRPr lang="en-US" dirty="0"/>
          </a:p>
        </p:txBody>
      </p:sp>
    </p:spTree>
    <p:extLst>
      <p:ext uri="{BB962C8B-B14F-4D97-AF65-F5344CB8AC3E}">
        <p14:creationId xmlns:p14="http://schemas.microsoft.com/office/powerpoint/2010/main" val="397020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19</a:t>
            </a:fld>
            <a:endParaRPr lang="en-US" dirty="0"/>
          </a:p>
        </p:txBody>
      </p:sp>
    </p:spTree>
    <p:extLst>
      <p:ext uri="{BB962C8B-B14F-4D97-AF65-F5344CB8AC3E}">
        <p14:creationId xmlns:p14="http://schemas.microsoft.com/office/powerpoint/2010/main" val="219697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20</a:t>
            </a:fld>
            <a:endParaRPr lang="en-US" dirty="0"/>
          </a:p>
        </p:txBody>
      </p:sp>
    </p:spTree>
    <p:extLst>
      <p:ext uri="{BB962C8B-B14F-4D97-AF65-F5344CB8AC3E}">
        <p14:creationId xmlns:p14="http://schemas.microsoft.com/office/powerpoint/2010/main" val="269870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9CC95-78A5-4FB4-8A6C-E204328D7B6B}" type="slidenum">
              <a:rPr lang="en-US" smtClean="0"/>
              <a:t>2</a:t>
            </a:fld>
            <a:endParaRPr lang="en-US" dirty="0"/>
          </a:p>
        </p:txBody>
      </p:sp>
    </p:spTree>
    <p:extLst>
      <p:ext uri="{BB962C8B-B14F-4D97-AF65-F5344CB8AC3E}">
        <p14:creationId xmlns:p14="http://schemas.microsoft.com/office/powerpoint/2010/main" val="4180317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21</a:t>
            </a:fld>
            <a:endParaRPr lang="en-US" dirty="0"/>
          </a:p>
        </p:txBody>
      </p:sp>
    </p:spTree>
    <p:extLst>
      <p:ext uri="{BB962C8B-B14F-4D97-AF65-F5344CB8AC3E}">
        <p14:creationId xmlns:p14="http://schemas.microsoft.com/office/powerpoint/2010/main" val="246001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22</a:t>
            </a:fld>
            <a:endParaRPr lang="en-US" dirty="0"/>
          </a:p>
        </p:txBody>
      </p:sp>
    </p:spTree>
    <p:extLst>
      <p:ext uri="{BB962C8B-B14F-4D97-AF65-F5344CB8AC3E}">
        <p14:creationId xmlns:p14="http://schemas.microsoft.com/office/powerpoint/2010/main" val="3689163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23</a:t>
            </a:fld>
            <a:endParaRPr lang="en-US" dirty="0"/>
          </a:p>
        </p:txBody>
      </p:sp>
    </p:spTree>
    <p:extLst>
      <p:ext uri="{BB962C8B-B14F-4D97-AF65-F5344CB8AC3E}">
        <p14:creationId xmlns:p14="http://schemas.microsoft.com/office/powerpoint/2010/main" val="3828188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24</a:t>
            </a:fld>
            <a:endParaRPr lang="en-US" dirty="0"/>
          </a:p>
        </p:txBody>
      </p:sp>
    </p:spTree>
    <p:extLst>
      <p:ext uri="{BB962C8B-B14F-4D97-AF65-F5344CB8AC3E}">
        <p14:creationId xmlns:p14="http://schemas.microsoft.com/office/powerpoint/2010/main" val="3578977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25</a:t>
            </a:fld>
            <a:endParaRPr lang="en-US" dirty="0"/>
          </a:p>
        </p:txBody>
      </p:sp>
    </p:spTree>
    <p:extLst>
      <p:ext uri="{BB962C8B-B14F-4D97-AF65-F5344CB8AC3E}">
        <p14:creationId xmlns:p14="http://schemas.microsoft.com/office/powerpoint/2010/main" val="1810083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26</a:t>
            </a:fld>
            <a:endParaRPr lang="en-US" dirty="0"/>
          </a:p>
        </p:txBody>
      </p:sp>
    </p:spTree>
    <p:extLst>
      <p:ext uri="{BB962C8B-B14F-4D97-AF65-F5344CB8AC3E}">
        <p14:creationId xmlns:p14="http://schemas.microsoft.com/office/powerpoint/2010/main" val="233201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27</a:t>
            </a:fld>
            <a:endParaRPr lang="en-US" dirty="0"/>
          </a:p>
        </p:txBody>
      </p:sp>
    </p:spTree>
    <p:extLst>
      <p:ext uri="{BB962C8B-B14F-4D97-AF65-F5344CB8AC3E}">
        <p14:creationId xmlns:p14="http://schemas.microsoft.com/office/powerpoint/2010/main" val="2922161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28</a:t>
            </a:fld>
            <a:endParaRPr lang="en-US" dirty="0"/>
          </a:p>
        </p:txBody>
      </p:sp>
    </p:spTree>
    <p:extLst>
      <p:ext uri="{BB962C8B-B14F-4D97-AF65-F5344CB8AC3E}">
        <p14:creationId xmlns:p14="http://schemas.microsoft.com/office/powerpoint/2010/main" val="2954875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29</a:t>
            </a:fld>
            <a:endParaRPr lang="en-US" dirty="0"/>
          </a:p>
        </p:txBody>
      </p:sp>
    </p:spTree>
    <p:extLst>
      <p:ext uri="{BB962C8B-B14F-4D97-AF65-F5344CB8AC3E}">
        <p14:creationId xmlns:p14="http://schemas.microsoft.com/office/powerpoint/2010/main" val="54321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30</a:t>
            </a:fld>
            <a:endParaRPr lang="en-US" dirty="0"/>
          </a:p>
        </p:txBody>
      </p:sp>
    </p:spTree>
    <p:extLst>
      <p:ext uri="{BB962C8B-B14F-4D97-AF65-F5344CB8AC3E}">
        <p14:creationId xmlns:p14="http://schemas.microsoft.com/office/powerpoint/2010/main" val="188025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a:t>
            </a:fld>
            <a:endParaRPr lang="en-US" dirty="0"/>
          </a:p>
        </p:txBody>
      </p:sp>
    </p:spTree>
    <p:extLst>
      <p:ext uri="{BB962C8B-B14F-4D97-AF65-F5344CB8AC3E}">
        <p14:creationId xmlns:p14="http://schemas.microsoft.com/office/powerpoint/2010/main" val="645906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31</a:t>
            </a:fld>
            <a:endParaRPr lang="en-US" dirty="0"/>
          </a:p>
        </p:txBody>
      </p:sp>
    </p:spTree>
    <p:extLst>
      <p:ext uri="{BB962C8B-B14F-4D97-AF65-F5344CB8AC3E}">
        <p14:creationId xmlns:p14="http://schemas.microsoft.com/office/powerpoint/2010/main" val="332573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32</a:t>
            </a:fld>
            <a:endParaRPr lang="en-US" dirty="0"/>
          </a:p>
        </p:txBody>
      </p:sp>
    </p:spTree>
    <p:extLst>
      <p:ext uri="{BB962C8B-B14F-4D97-AF65-F5344CB8AC3E}">
        <p14:creationId xmlns:p14="http://schemas.microsoft.com/office/powerpoint/2010/main" val="2601353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33</a:t>
            </a:fld>
            <a:endParaRPr lang="en-US" dirty="0"/>
          </a:p>
        </p:txBody>
      </p:sp>
    </p:spTree>
    <p:extLst>
      <p:ext uri="{BB962C8B-B14F-4D97-AF65-F5344CB8AC3E}">
        <p14:creationId xmlns:p14="http://schemas.microsoft.com/office/powerpoint/2010/main" val="512920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34</a:t>
            </a:fld>
            <a:endParaRPr lang="en-US" dirty="0"/>
          </a:p>
        </p:txBody>
      </p:sp>
    </p:spTree>
    <p:extLst>
      <p:ext uri="{BB962C8B-B14F-4D97-AF65-F5344CB8AC3E}">
        <p14:creationId xmlns:p14="http://schemas.microsoft.com/office/powerpoint/2010/main" val="2235487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35</a:t>
            </a:fld>
            <a:endParaRPr lang="en-US" dirty="0"/>
          </a:p>
        </p:txBody>
      </p:sp>
    </p:spTree>
    <p:extLst>
      <p:ext uri="{BB962C8B-B14F-4D97-AF65-F5344CB8AC3E}">
        <p14:creationId xmlns:p14="http://schemas.microsoft.com/office/powerpoint/2010/main" val="86055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t>36</a:t>
            </a:fld>
            <a:endParaRPr lang="en-US" dirty="0"/>
          </a:p>
        </p:txBody>
      </p:sp>
    </p:spTree>
    <p:extLst>
      <p:ext uri="{BB962C8B-B14F-4D97-AF65-F5344CB8AC3E}">
        <p14:creationId xmlns:p14="http://schemas.microsoft.com/office/powerpoint/2010/main" val="3740095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37</a:t>
            </a:fld>
            <a:endParaRPr lang="en-US" dirty="0"/>
          </a:p>
        </p:txBody>
      </p:sp>
    </p:spTree>
    <p:extLst>
      <p:ext uri="{BB962C8B-B14F-4D97-AF65-F5344CB8AC3E}">
        <p14:creationId xmlns:p14="http://schemas.microsoft.com/office/powerpoint/2010/main" val="219020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38</a:t>
            </a:fld>
            <a:endParaRPr lang="en-US" dirty="0"/>
          </a:p>
        </p:txBody>
      </p:sp>
    </p:spTree>
    <p:extLst>
      <p:ext uri="{BB962C8B-B14F-4D97-AF65-F5344CB8AC3E}">
        <p14:creationId xmlns:p14="http://schemas.microsoft.com/office/powerpoint/2010/main" val="258948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4</a:t>
            </a:fld>
            <a:endParaRPr lang="en-US" dirty="0"/>
          </a:p>
        </p:txBody>
      </p:sp>
    </p:spTree>
    <p:extLst>
      <p:ext uri="{BB962C8B-B14F-4D97-AF65-F5344CB8AC3E}">
        <p14:creationId xmlns:p14="http://schemas.microsoft.com/office/powerpoint/2010/main" val="158028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6</a:t>
            </a:fld>
            <a:endParaRPr lang="en-US" dirty="0"/>
          </a:p>
        </p:txBody>
      </p:sp>
    </p:spTree>
    <p:extLst>
      <p:ext uri="{BB962C8B-B14F-4D97-AF65-F5344CB8AC3E}">
        <p14:creationId xmlns:p14="http://schemas.microsoft.com/office/powerpoint/2010/main" val="1153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7</a:t>
            </a:fld>
            <a:endParaRPr lang="en-US" dirty="0"/>
          </a:p>
        </p:txBody>
      </p:sp>
    </p:spTree>
    <p:extLst>
      <p:ext uri="{BB962C8B-B14F-4D97-AF65-F5344CB8AC3E}">
        <p14:creationId xmlns:p14="http://schemas.microsoft.com/office/powerpoint/2010/main" val="210596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8</a:t>
            </a:fld>
            <a:endParaRPr lang="en-US" dirty="0"/>
          </a:p>
        </p:txBody>
      </p:sp>
    </p:spTree>
    <p:extLst>
      <p:ext uri="{BB962C8B-B14F-4D97-AF65-F5344CB8AC3E}">
        <p14:creationId xmlns:p14="http://schemas.microsoft.com/office/powerpoint/2010/main" val="857065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US"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58648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7CCE-5FE9-FD45-AF8F-9710F0EF16C1}" type="slidenum">
              <a:rPr lang="en-US" smtClean="0"/>
              <a:pPr/>
              <a:t>10</a:t>
            </a:fld>
            <a:endParaRPr lang="en-US" dirty="0"/>
          </a:p>
        </p:txBody>
      </p:sp>
    </p:spTree>
    <p:extLst>
      <p:ext uri="{BB962C8B-B14F-4D97-AF65-F5344CB8AC3E}">
        <p14:creationId xmlns:p14="http://schemas.microsoft.com/office/powerpoint/2010/main" val="2349149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vertebrate&#10;&#10;Description automatically generated">
            <a:extLst>
              <a:ext uri="{FF2B5EF4-FFF2-40B4-BE49-F238E27FC236}">
                <a16:creationId xmlns:a16="http://schemas.microsoft.com/office/drawing/2014/main" id="{2083D77A-6E15-1B48-85E2-958BC1EB4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p:nvPr>
        </p:nvSpPr>
        <p:spPr>
          <a:xfrm>
            <a:off x="838200" y="807366"/>
            <a:ext cx="7260771" cy="2387600"/>
          </a:xfrm>
        </p:spPr>
        <p:txBody>
          <a:bodyPr anchor="b">
            <a:normAutofit/>
          </a:bodyPr>
          <a:lstStyle>
            <a:lvl1pPr algn="l" defTabSz="914400" rtl="0" eaLnBrk="1" latinLnBrk="0" hangingPunct="1">
              <a:lnSpc>
                <a:spcPct val="80000"/>
              </a:lnSpc>
              <a:spcBef>
                <a:spcPct val="0"/>
              </a:spcBef>
              <a:buNone/>
              <a:defRPr lang="en-US" sz="6000" b="1" kern="1200" cap="none" baseline="0" dirty="0">
                <a:solidFill>
                  <a:schemeClr val="bg1"/>
                </a:solidFill>
                <a:latin typeface="Montserrat" pitchFamily="2" charset="77"/>
                <a:ea typeface="+mj-ea"/>
                <a:cs typeface="+mj-cs"/>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p:nvPr>
        </p:nvSpPr>
        <p:spPr>
          <a:xfrm>
            <a:off x="838200" y="3287041"/>
            <a:ext cx="7260771" cy="1655762"/>
          </a:xfrm>
          <a:prstGeom prst="rect">
            <a:avLst/>
          </a:prstGeom>
        </p:spPr>
        <p:txBody>
          <a:bodyPr lIns="0" tIns="0" rIns="0" bIns="0">
            <a:norm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accent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28574"/>
            <a:ext cx="1830913" cy="365124"/>
          </a:xfrm>
          <a:prstGeom prst="rect">
            <a:avLst/>
          </a:prstGeom>
        </p:spPr>
      </p:pic>
    </p:spTree>
    <p:extLst>
      <p:ext uri="{BB962C8B-B14F-4D97-AF65-F5344CB8AC3E}">
        <p14:creationId xmlns:p14="http://schemas.microsoft.com/office/powerpoint/2010/main" val="16242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Header / Body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1C297-7EB8-B944-811A-75BDB25FF8B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E204B26D-F8FA-4644-B40B-9BBC63EF9180}"/>
              </a:ext>
            </a:extLst>
          </p:cNvPr>
          <p:cNvPicPr>
            <a:picLocks noChangeAspect="1"/>
          </p:cNvPicPr>
          <p:nvPr userDrawn="1"/>
        </p:nvPicPr>
        <p:blipFill>
          <a:blip r:embed="rId3">
            <a:alphaModFix amt="36000"/>
          </a:blip>
          <a:stretch>
            <a:fillRect/>
          </a:stretch>
        </p:blipFill>
        <p:spPr>
          <a:xfrm flipV="1">
            <a:off x="0" y="0"/>
            <a:ext cx="12192000" cy="6858000"/>
          </a:xfrm>
          <a:prstGeom prst="rect">
            <a:avLst/>
          </a:prstGeom>
        </p:spPr>
      </p:pic>
      <p:sp>
        <p:nvSpPr>
          <p:cNvPr id="12" name="Title 1"/>
          <p:cNvSpPr>
            <a:spLocks noGrp="1"/>
          </p:cNvSpPr>
          <p:nvPr>
            <p:ph type="title" hasCustomPrompt="1"/>
          </p:nvPr>
        </p:nvSpPr>
        <p:spPr>
          <a:xfrm>
            <a:off x="335361" y="260648"/>
            <a:ext cx="11501039" cy="864096"/>
          </a:xfrm>
        </p:spPr>
        <p:txBody>
          <a:bodyPr/>
          <a:lstStyle>
            <a:lvl1pPr algn="l">
              <a:lnSpc>
                <a:spcPts val="2600"/>
              </a:lnSpc>
              <a:defRPr sz="2400" baseline="0">
                <a:solidFill>
                  <a:schemeClr val="tx1"/>
                </a:solidFill>
              </a:defRPr>
            </a:lvl1pPr>
          </a:lstStyle>
          <a:p>
            <a:r>
              <a:rPr lang="en-US"/>
              <a:t>Page Header (Georgia, 24pt) </a:t>
            </a:r>
            <a:endParaRPr lang="en-CA"/>
          </a:p>
        </p:txBody>
      </p:sp>
      <p:sp>
        <p:nvSpPr>
          <p:cNvPr id="55" name="Text Placeholder 41"/>
          <p:cNvSpPr>
            <a:spLocks noGrp="1"/>
          </p:cNvSpPr>
          <p:nvPr>
            <p:ph type="body" sz="quarter" idx="16" hasCustomPrompt="1"/>
          </p:nvPr>
        </p:nvSpPr>
        <p:spPr>
          <a:xfrm>
            <a:off x="332403" y="1232756"/>
            <a:ext cx="11503996" cy="4973925"/>
          </a:xfrm>
        </p:spPr>
        <p:txBody>
          <a:bodyPr/>
          <a:lstStyle>
            <a:lvl1pPr marL="174608" indent="-174608">
              <a:lnSpc>
                <a:spcPct val="100000"/>
              </a:lnSpc>
              <a:spcBef>
                <a:spcPts val="500"/>
              </a:spcBef>
              <a:buClr>
                <a:schemeClr val="tx1"/>
              </a:buClr>
              <a:buSzPct val="120000"/>
              <a:buFont typeface="Arial" pitchFamily="34" charset="0"/>
              <a:buChar char="•"/>
              <a:defRPr sz="1200" baseline="0">
                <a:latin typeface="Arial" panose="020B0604020202020204" pitchFamily="34" charset="0"/>
              </a:defRPr>
            </a:lvl1pPr>
            <a:lvl2pPr marL="361914" indent="-180957">
              <a:lnSpc>
                <a:spcPct val="100000"/>
              </a:lnSpc>
              <a:spcBef>
                <a:spcPts val="500"/>
              </a:spcBef>
              <a:buClr>
                <a:schemeClr val="tx1"/>
              </a:buClr>
              <a:buSzPct val="150000"/>
              <a:buFont typeface="Arial" pitchFamily="34" charset="0"/>
              <a:buChar char="◦"/>
              <a:defRPr sz="1200">
                <a:latin typeface="Arial" panose="020B0604020202020204" pitchFamily="34" charset="0"/>
              </a:defRPr>
            </a:lvl2pPr>
            <a:lvl3pPr marL="542871" indent="-180957">
              <a:lnSpc>
                <a:spcPct val="100000"/>
              </a:lnSpc>
              <a:spcBef>
                <a:spcPts val="500"/>
              </a:spcBef>
              <a:buClr>
                <a:schemeClr val="tx1"/>
              </a:buClr>
              <a:buSzPct val="100000"/>
              <a:buFont typeface="Arial" pitchFamily="34" charset="0"/>
              <a:buChar char="–"/>
              <a:defRPr sz="1200" baseline="0">
                <a:latin typeface="Arial" panose="020B0604020202020204" pitchFamily="34" charset="0"/>
              </a:defRPr>
            </a:lvl3pPr>
            <a:lvl4pPr marL="714304" indent="-171433">
              <a:lnSpc>
                <a:spcPct val="100000"/>
              </a:lnSpc>
              <a:spcBef>
                <a:spcPts val="500"/>
              </a:spcBef>
              <a:buSzPct val="100000"/>
              <a:buFont typeface="Wingdings" pitchFamily="2" charset="2"/>
              <a:buChar char="§"/>
              <a:defRPr sz="1200">
                <a:latin typeface="Arial" panose="020B0604020202020204" pitchFamily="34" charset="0"/>
              </a:defRPr>
            </a:lvl4pPr>
            <a:lvl5pPr marL="1614327" indent="-174608">
              <a:lnSpc>
                <a:spcPts val="1350"/>
              </a:lnSpc>
              <a:spcBef>
                <a:spcPts val="500"/>
              </a:spcBef>
              <a:buSzPct val="150000"/>
              <a:buFont typeface="Arial" pitchFamily="34" charset="0"/>
              <a:buChar char="◦"/>
              <a:tabLst/>
              <a:defRPr sz="1200" baseline="0"/>
            </a:lvl5pPr>
          </a:lstStyle>
          <a:p>
            <a:pPr lvl="0"/>
            <a:r>
              <a:rPr lang="en-US"/>
              <a:t>First Level (Arial, 12pt)</a:t>
            </a:r>
          </a:p>
          <a:p>
            <a:pPr lvl="1"/>
            <a:r>
              <a:rPr lang="en-US"/>
              <a:t>Second Level (Arial, 12pt)</a:t>
            </a:r>
          </a:p>
          <a:p>
            <a:pPr lvl="2"/>
            <a:r>
              <a:rPr lang="en-US"/>
              <a:t>Third Level (Arial, 12pt)</a:t>
            </a:r>
          </a:p>
          <a:p>
            <a:pPr lvl="3"/>
            <a:r>
              <a:rPr lang="en-US"/>
              <a:t>Forth Level (Arial, 12pt)</a:t>
            </a:r>
          </a:p>
        </p:txBody>
      </p:sp>
      <p:sp>
        <p:nvSpPr>
          <p:cNvPr id="6" name="TextBox 5">
            <a:extLst>
              <a:ext uri="{FF2B5EF4-FFF2-40B4-BE49-F238E27FC236}">
                <a16:creationId xmlns:a16="http://schemas.microsoft.com/office/drawing/2014/main" id="{0321A789-6471-BE49-AC55-0E5F5B5E17BD}"/>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7" name="TextBox 6">
            <a:extLst>
              <a:ext uri="{FF2B5EF4-FFF2-40B4-BE49-F238E27FC236}">
                <a16:creationId xmlns:a16="http://schemas.microsoft.com/office/drawing/2014/main" id="{5989FCBF-552D-3D4C-8D25-C9B070414737}"/>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2022 I&amp;O priorities Report</a:t>
            </a:r>
          </a:p>
        </p:txBody>
      </p:sp>
      <p:sp>
        <p:nvSpPr>
          <p:cNvPr id="8" name="TextBox 7">
            <a:extLst>
              <a:ext uri="{FF2B5EF4-FFF2-40B4-BE49-F238E27FC236}">
                <a16:creationId xmlns:a16="http://schemas.microsoft.com/office/drawing/2014/main" id="{754D575A-60B7-3D48-BE9C-CC8FD5C76610}"/>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11024474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ark, jellyfish&#10;&#10;Description automatically generated">
            <a:extLst>
              <a:ext uri="{FF2B5EF4-FFF2-40B4-BE49-F238E27FC236}">
                <a16:creationId xmlns:a16="http://schemas.microsoft.com/office/drawing/2014/main" id="{DD7A7EC2-1A45-0544-BC44-170A6690AC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564302"/>
            <a:ext cx="7260771" cy="253839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CA" smtClean="0">
                <a:solidFill>
                  <a:schemeClr val="bg1"/>
                </a:solidFill>
                <a:effectLst/>
              </a:defRPr>
            </a:lvl1pPr>
          </a:lstStyle>
          <a:p>
            <a:r>
              <a:rPr lang="en-GB"/>
              <a:t>Investment to prevent  Ransomware Crisis</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319477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00FFF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02</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319456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Access</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3764827"/>
            <a:ext cx="7260770" cy="134249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Ransomware is crippling government offices at all levels and threatening industry. The perpetrators are collaborating with state actors. This trend explores how companies are responding to the crisis and what a state-level response might involve.</a:t>
            </a:r>
          </a:p>
        </p:txBody>
      </p:sp>
    </p:spTree>
    <p:extLst>
      <p:ext uri="{BB962C8B-B14F-4D97-AF65-F5344CB8AC3E}">
        <p14:creationId xmlns:p14="http://schemas.microsoft.com/office/powerpoint/2010/main" val="349412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7_Title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7E38C0A7-B59B-574F-A15A-49801E1FD3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ESG Metrics / Carbon Scoring</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03</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Sustainability</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IoT and data tracking to track carbon dioxide emissions in an auditable way for the purposes of tracking climate change or creating saleable emission offsets.</a:t>
            </a:r>
          </a:p>
        </p:txBody>
      </p:sp>
    </p:spTree>
    <p:extLst>
      <p:ext uri="{BB962C8B-B14F-4D97-AF65-F5344CB8AC3E}">
        <p14:creationId xmlns:p14="http://schemas.microsoft.com/office/powerpoint/2010/main" val="307993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8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5704851-668F-DA40-8BB2-40AC04094A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Intangible</a:t>
            </a:r>
            <a:br>
              <a:rPr lang="en-GB"/>
            </a:br>
            <a:r>
              <a:rPr lang="en-GB"/>
              <a:t>Value Creation</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00FFF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04</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Intangible Markets</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data to represent money. Can be a cryptocurrency that is decentralized, digital versions of fiat coins, but not digital transactions that represent physical money on paper as is the standard today. NFTs creating value through digital scarcity-based business models. </a:t>
            </a:r>
          </a:p>
        </p:txBody>
      </p:sp>
    </p:spTree>
    <p:extLst>
      <p:ext uri="{BB962C8B-B14F-4D97-AF65-F5344CB8AC3E}">
        <p14:creationId xmlns:p14="http://schemas.microsoft.com/office/powerpoint/2010/main" val="274243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2B2E7E4-BB9B-CC48-8F2E-E8AF0CB6A0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1" y="866823"/>
            <a:ext cx="5016062"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Innovation as a Service</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05</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Automation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APIs are automating traditional industries and providing access to algorithms that understand content such as text, images, and audio being used to create products and services.</a:t>
            </a:r>
          </a:p>
        </p:txBody>
      </p:sp>
    </p:spTree>
    <p:extLst>
      <p:ext uri="{BB962C8B-B14F-4D97-AF65-F5344CB8AC3E}">
        <p14:creationId xmlns:p14="http://schemas.microsoft.com/office/powerpoint/2010/main" val="220113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559379-0565-4543-ACAA-9B03B5F1D291}"/>
              </a:ext>
            </a:extLst>
          </p:cNvPr>
          <p:cNvSpPr/>
          <p:nvPr userDrawn="1"/>
        </p:nvSpPr>
        <p:spPr>
          <a:xfrm>
            <a:off x="0" y="0"/>
            <a:ext cx="123296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Freeform 22">
            <a:extLst>
              <a:ext uri="{FF2B5EF4-FFF2-40B4-BE49-F238E27FC236}">
                <a16:creationId xmlns:a16="http://schemas.microsoft.com/office/drawing/2014/main" id="{69165FC0-17B1-8445-B7DD-F19A4718B9BD}"/>
              </a:ext>
            </a:extLst>
          </p:cNvPr>
          <p:cNvSpPr/>
          <p:nvPr userDrawn="1"/>
        </p:nvSpPr>
        <p:spPr>
          <a:xfrm>
            <a:off x="7063742" y="2382531"/>
            <a:ext cx="5265875" cy="4476473"/>
          </a:xfrm>
          <a:custGeom>
            <a:avLst/>
            <a:gdLst>
              <a:gd name="connsiteX0" fmla="*/ 3700055 w 5265875"/>
              <a:gd name="connsiteY0" fmla="*/ 0 h 4476473"/>
              <a:gd name="connsiteX1" fmla="*/ 5140283 w 5265875"/>
              <a:gd name="connsiteY1" fmla="*/ 290769 h 4476473"/>
              <a:gd name="connsiteX2" fmla="*/ 5265875 w 5265875"/>
              <a:gd name="connsiteY2" fmla="*/ 347548 h 4476473"/>
              <a:gd name="connsiteX3" fmla="*/ 5265875 w 5265875"/>
              <a:gd name="connsiteY3" fmla="*/ 4476473 h 4476473"/>
              <a:gd name="connsiteX4" fmla="*/ 82264 w 5265875"/>
              <a:gd name="connsiteY4" fmla="*/ 4476473 h 4476473"/>
              <a:gd name="connsiteX5" fmla="*/ 75172 w 5265875"/>
              <a:gd name="connsiteY5" fmla="*/ 4445745 h 4476473"/>
              <a:gd name="connsiteX6" fmla="*/ 0 w 5265875"/>
              <a:gd name="connsiteY6" fmla="*/ 3700055 h 4476473"/>
              <a:gd name="connsiteX7" fmla="*/ 3700055 w 5265875"/>
              <a:gd name="connsiteY7" fmla="*/ 0 h 447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5875" h="4476473">
                <a:moveTo>
                  <a:pt x="3700055" y="0"/>
                </a:moveTo>
                <a:cubicBezTo>
                  <a:pt x="4210926" y="0"/>
                  <a:pt x="4697615" y="103536"/>
                  <a:pt x="5140283" y="290769"/>
                </a:cubicBezTo>
                <a:lnTo>
                  <a:pt x="5265875" y="347548"/>
                </a:lnTo>
                <a:lnTo>
                  <a:pt x="5265875" y="4476473"/>
                </a:lnTo>
                <a:lnTo>
                  <a:pt x="82264" y="4476473"/>
                </a:lnTo>
                <a:lnTo>
                  <a:pt x="75172" y="4445745"/>
                </a:lnTo>
                <a:cubicBezTo>
                  <a:pt x="25884" y="4204881"/>
                  <a:pt x="0" y="3955491"/>
                  <a:pt x="0" y="3700055"/>
                </a:cubicBezTo>
                <a:cubicBezTo>
                  <a:pt x="0" y="1656571"/>
                  <a:pt x="1656571" y="0"/>
                  <a:pt x="3700055"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29" name="Freeform 28">
            <a:extLst>
              <a:ext uri="{FF2B5EF4-FFF2-40B4-BE49-F238E27FC236}">
                <a16:creationId xmlns:a16="http://schemas.microsoft.com/office/drawing/2014/main" id="{18E31158-E418-2745-B413-9A73D563CE85}"/>
              </a:ext>
            </a:extLst>
          </p:cNvPr>
          <p:cNvSpPr/>
          <p:nvPr userDrawn="1"/>
        </p:nvSpPr>
        <p:spPr>
          <a:xfrm>
            <a:off x="8098968" y="-6547"/>
            <a:ext cx="4241790" cy="3920035"/>
          </a:xfrm>
          <a:custGeom>
            <a:avLst/>
            <a:gdLst>
              <a:gd name="connsiteX0" fmla="*/ 887610 w 4241790"/>
              <a:gd name="connsiteY0" fmla="*/ 0 h 3920035"/>
              <a:gd name="connsiteX1" fmla="*/ 3455492 w 4241790"/>
              <a:gd name="connsiteY1" fmla="*/ 0 h 3920035"/>
              <a:gd name="connsiteX2" fmla="*/ 3552859 w 4241790"/>
              <a:gd name="connsiteY2" fmla="*/ 72810 h 3920035"/>
              <a:gd name="connsiteX3" fmla="*/ 4172451 w 4241790"/>
              <a:gd name="connsiteY3" fmla="*/ 903218 h 3920035"/>
              <a:gd name="connsiteX4" fmla="*/ 4241790 w 4241790"/>
              <a:gd name="connsiteY4" fmla="*/ 1092668 h 3920035"/>
              <a:gd name="connsiteX5" fmla="*/ 4241790 w 4241790"/>
              <a:gd name="connsiteY5" fmla="*/ 2404300 h 3920035"/>
              <a:gd name="connsiteX6" fmla="*/ 4172451 w 4241790"/>
              <a:gd name="connsiteY6" fmla="*/ 2593750 h 3920035"/>
              <a:gd name="connsiteX7" fmla="*/ 2171551 w 4241790"/>
              <a:gd name="connsiteY7" fmla="*/ 3920035 h 3920035"/>
              <a:gd name="connsiteX8" fmla="*/ 0 w 4241790"/>
              <a:gd name="connsiteY8" fmla="*/ 1748484 h 3920035"/>
              <a:gd name="connsiteX9" fmla="*/ 790243 w 4241790"/>
              <a:gd name="connsiteY9" fmla="*/ 72810 h 3920035"/>
              <a:gd name="connsiteX10" fmla="*/ 887610 w 4241790"/>
              <a:gd name="connsiteY10" fmla="*/ 0 h 392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1790" h="3920035">
                <a:moveTo>
                  <a:pt x="887610" y="0"/>
                </a:moveTo>
                <a:lnTo>
                  <a:pt x="3455492" y="0"/>
                </a:lnTo>
                <a:lnTo>
                  <a:pt x="3552859" y="72810"/>
                </a:lnTo>
                <a:cubicBezTo>
                  <a:pt x="3820982" y="294084"/>
                  <a:pt x="4035093" y="578467"/>
                  <a:pt x="4172451" y="903218"/>
                </a:cubicBezTo>
                <a:lnTo>
                  <a:pt x="4241790" y="1092668"/>
                </a:lnTo>
                <a:lnTo>
                  <a:pt x="4241790" y="2404300"/>
                </a:lnTo>
                <a:lnTo>
                  <a:pt x="4172451" y="2593750"/>
                </a:lnTo>
                <a:cubicBezTo>
                  <a:pt x="3842792" y="3373152"/>
                  <a:pt x="3071037" y="3920035"/>
                  <a:pt x="2171551" y="3920035"/>
                </a:cubicBezTo>
                <a:cubicBezTo>
                  <a:pt x="972236" y="3920035"/>
                  <a:pt x="0" y="2947799"/>
                  <a:pt x="0" y="1748484"/>
                </a:cubicBezTo>
                <a:cubicBezTo>
                  <a:pt x="0" y="1073869"/>
                  <a:pt x="307622" y="471104"/>
                  <a:pt x="790243" y="72810"/>
                </a:cubicBezTo>
                <a:lnTo>
                  <a:pt x="88761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41627"/>
            <a:ext cx="6602729" cy="237256"/>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3"/>
            <a:ext cx="6602730"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530475" cy="1552574"/>
          </a:xfrm>
          <a:prstGeom prst="rect">
            <a:avLst/>
          </a:prstGeom>
        </p:spPr>
        <p:txBody>
          <a:bodyPr lIns="0" tIns="0" rIns="0" bIns="0" anchor="b" anchorCtr="0"/>
          <a:lstStyle>
            <a:lvl1pPr marL="0" indent="0">
              <a:lnSpc>
                <a:spcPts val="3100"/>
              </a:lnSpc>
              <a:buNone/>
              <a:defRPr sz="3000" b="1" i="0">
                <a:solidFill>
                  <a:srgbClr val="FFC000"/>
                </a:solidFill>
                <a:latin typeface="Roboto" panose="02000000000000000000" pitchFamily="2" charset="0"/>
                <a:ea typeface="Roboto" panose="02000000000000000000" pitchFamily="2" charset="0"/>
              </a:defRPr>
            </a:lvl1pPr>
          </a:lstStyle>
          <a:p>
            <a:pPr lvl="0"/>
            <a:r>
              <a:rPr lang="en-US"/>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530475" cy="491491"/>
          </a:xfrm>
          <a:prstGeom prst="rect">
            <a:avLst/>
          </a:prstGeom>
        </p:spPr>
        <p:txBody>
          <a:bodyPr lIns="0" tIns="90000" rIns="0" bIns="0" anchor="t" anchorCtr="0"/>
          <a:lstStyle>
            <a:lvl1pPr marL="0" indent="0">
              <a:lnSpc>
                <a:spcPct val="1000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cxnSp>
        <p:nvCxnSpPr>
          <p:cNvPr id="12" name="Straight Connector 11">
            <a:extLst>
              <a:ext uri="{FF2B5EF4-FFF2-40B4-BE49-F238E27FC236}">
                <a16:creationId xmlns:a16="http://schemas.microsoft.com/office/drawing/2014/main" id="{841F89BB-16E0-F94A-B816-FD55279B1FB2}"/>
              </a:ext>
            </a:extLst>
          </p:cNvPr>
          <p:cNvCxnSpPr>
            <a:cxnSpLocks/>
          </p:cNvCxnSpPr>
          <p:nvPr userDrawn="1"/>
        </p:nvCxnSpPr>
        <p:spPr>
          <a:xfrm>
            <a:off x="8949055" y="2345668"/>
            <a:ext cx="6064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41EE393-9F04-1043-BD05-746C17931B62}"/>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17" name="TextBox 16">
            <a:extLst>
              <a:ext uri="{FF2B5EF4-FFF2-40B4-BE49-F238E27FC236}">
                <a16:creationId xmlns:a16="http://schemas.microsoft.com/office/drawing/2014/main" id="{598E1164-0CD2-BC44-93DB-F9EB617838FD}"/>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2022 I&amp;O priorities Report</a:t>
            </a:r>
          </a:p>
        </p:txBody>
      </p:sp>
      <p:sp>
        <p:nvSpPr>
          <p:cNvPr id="18" name="TextBox 17">
            <a:extLst>
              <a:ext uri="{FF2B5EF4-FFF2-40B4-BE49-F238E27FC236}">
                <a16:creationId xmlns:a16="http://schemas.microsoft.com/office/drawing/2014/main" id="{4FEE0297-4CD1-F748-B9FC-F35CDE1E4EE5}"/>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85229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AD7642-B167-8145-BF9A-F4A3E6BAEE3D}"/>
              </a:ext>
            </a:extLst>
          </p:cNvPr>
          <p:cNvSpPr/>
          <p:nvPr userDrawn="1"/>
        </p:nvSpPr>
        <p:spPr>
          <a:xfrm>
            <a:off x="0" y="0"/>
            <a:ext cx="123296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Freeform 37">
            <a:extLst>
              <a:ext uri="{FF2B5EF4-FFF2-40B4-BE49-F238E27FC236}">
                <a16:creationId xmlns:a16="http://schemas.microsoft.com/office/drawing/2014/main" id="{692014C9-48F5-4F4E-9F04-33CDFDE532CE}"/>
              </a:ext>
            </a:extLst>
          </p:cNvPr>
          <p:cNvSpPr/>
          <p:nvPr userDrawn="1"/>
        </p:nvSpPr>
        <p:spPr>
          <a:xfrm>
            <a:off x="7622987" y="-10956"/>
            <a:ext cx="4706629" cy="6883993"/>
          </a:xfrm>
          <a:custGeom>
            <a:avLst/>
            <a:gdLst>
              <a:gd name="connsiteX0" fmla="*/ 1496486 w 4706629"/>
              <a:gd name="connsiteY0" fmla="*/ 0 h 6883993"/>
              <a:gd name="connsiteX1" fmla="*/ 4706629 w 4706629"/>
              <a:gd name="connsiteY1" fmla="*/ 0 h 6883993"/>
              <a:gd name="connsiteX2" fmla="*/ 4706629 w 4706629"/>
              <a:gd name="connsiteY2" fmla="*/ 6883993 h 6883993"/>
              <a:gd name="connsiteX3" fmla="*/ 1543135 w 4706629"/>
              <a:gd name="connsiteY3" fmla="*/ 6883993 h 6883993"/>
              <a:gd name="connsiteX4" fmla="*/ 1526635 w 4706629"/>
              <a:gd name="connsiteY4" fmla="*/ 6869700 h 6883993"/>
              <a:gd name="connsiteX5" fmla="*/ 0 w 4706629"/>
              <a:gd name="connsiteY5" fmla="*/ 3420478 h 6883993"/>
              <a:gd name="connsiteX6" fmla="*/ 1364805 w 4706629"/>
              <a:gd name="connsiteY6" fmla="*/ 125546 h 6883993"/>
              <a:gd name="connsiteX7" fmla="*/ 1496486 w 4706629"/>
              <a:gd name="connsiteY7" fmla="*/ 0 h 688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6629" h="6883993">
                <a:moveTo>
                  <a:pt x="1496486" y="0"/>
                </a:moveTo>
                <a:lnTo>
                  <a:pt x="4706629" y="0"/>
                </a:lnTo>
                <a:lnTo>
                  <a:pt x="4706629" y="6883993"/>
                </a:lnTo>
                <a:lnTo>
                  <a:pt x="1543135" y="6883993"/>
                </a:lnTo>
                <a:lnTo>
                  <a:pt x="1526635" y="6869700"/>
                </a:lnTo>
                <a:cubicBezTo>
                  <a:pt x="588791" y="6017304"/>
                  <a:pt x="0" y="4787651"/>
                  <a:pt x="0" y="3420478"/>
                </a:cubicBezTo>
                <a:cubicBezTo>
                  <a:pt x="0" y="2133727"/>
                  <a:pt x="521559" y="968793"/>
                  <a:pt x="1364805" y="125546"/>
                </a:cubicBezTo>
                <a:lnTo>
                  <a:pt x="149648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Case Study</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Situation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199"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5" name="Text Placeholder 2">
            <a:extLst>
              <a:ext uri="{FF2B5EF4-FFF2-40B4-BE49-F238E27FC236}">
                <a16:creationId xmlns:a16="http://schemas.microsoft.com/office/drawing/2014/main" id="{A03B90D9-0116-DA4F-A141-8A5F482DAB4D}"/>
              </a:ext>
            </a:extLst>
          </p:cNvPr>
          <p:cNvSpPr>
            <a:spLocks noGrp="1"/>
          </p:cNvSpPr>
          <p:nvPr>
            <p:ph type="body" sz="quarter" idx="12" hasCustomPrompt="1"/>
          </p:nvPr>
        </p:nvSpPr>
        <p:spPr>
          <a:xfrm>
            <a:off x="4297017"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Complication</a:t>
            </a:r>
          </a:p>
        </p:txBody>
      </p:sp>
      <p:sp>
        <p:nvSpPr>
          <p:cNvPr id="16" name="Text Placeholder 12">
            <a:extLst>
              <a:ext uri="{FF2B5EF4-FFF2-40B4-BE49-F238E27FC236}">
                <a16:creationId xmlns:a16="http://schemas.microsoft.com/office/drawing/2014/main" id="{A162D99E-401F-FA42-AAB0-8CAC6767734A}"/>
              </a:ext>
            </a:extLst>
          </p:cNvPr>
          <p:cNvSpPr>
            <a:spLocks noGrp="1"/>
          </p:cNvSpPr>
          <p:nvPr>
            <p:ph type="body" sz="quarter" idx="13" hasCustomPrompt="1"/>
          </p:nvPr>
        </p:nvSpPr>
        <p:spPr>
          <a:xfrm>
            <a:off x="4297016"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17" name="Text Placeholder 2">
            <a:extLst>
              <a:ext uri="{FF2B5EF4-FFF2-40B4-BE49-F238E27FC236}">
                <a16:creationId xmlns:a16="http://schemas.microsoft.com/office/drawing/2014/main" id="{9EF5BC69-8FCB-DA47-98C6-B1926FC6E913}"/>
              </a:ext>
            </a:extLst>
          </p:cNvPr>
          <p:cNvSpPr>
            <a:spLocks noGrp="1"/>
          </p:cNvSpPr>
          <p:nvPr>
            <p:ph type="body" sz="quarter" idx="14" hasCustomPrompt="1"/>
          </p:nvPr>
        </p:nvSpPr>
        <p:spPr>
          <a:xfrm>
            <a:off x="8382572"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Resolution</a:t>
            </a:r>
          </a:p>
        </p:txBody>
      </p:sp>
      <p:sp>
        <p:nvSpPr>
          <p:cNvPr id="18" name="Text Placeholder 12">
            <a:extLst>
              <a:ext uri="{FF2B5EF4-FFF2-40B4-BE49-F238E27FC236}">
                <a16:creationId xmlns:a16="http://schemas.microsoft.com/office/drawing/2014/main" id="{8882A3F9-6F6E-4B42-BB73-2F8AC6E37FC8}"/>
              </a:ext>
            </a:extLst>
          </p:cNvPr>
          <p:cNvSpPr>
            <a:spLocks noGrp="1"/>
          </p:cNvSpPr>
          <p:nvPr>
            <p:ph type="body" sz="quarter" idx="15" hasCustomPrompt="1"/>
          </p:nvPr>
        </p:nvSpPr>
        <p:spPr>
          <a:xfrm>
            <a:off x="8382571"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Box 18">
            <a:extLst>
              <a:ext uri="{FF2B5EF4-FFF2-40B4-BE49-F238E27FC236}">
                <a16:creationId xmlns:a16="http://schemas.microsoft.com/office/drawing/2014/main" id="{9A926436-0F6F-3D4E-BAAA-4A66BD54A95C}"/>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0" name="TextBox 19">
            <a:extLst>
              <a:ext uri="{FF2B5EF4-FFF2-40B4-BE49-F238E27FC236}">
                <a16:creationId xmlns:a16="http://schemas.microsoft.com/office/drawing/2014/main" id="{D6E90E48-317A-3847-A4C9-CCB58765CCB8}"/>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2022 I&amp;O priorities Report</a:t>
            </a:r>
          </a:p>
        </p:txBody>
      </p:sp>
      <p:sp>
        <p:nvSpPr>
          <p:cNvPr id="25" name="TextBox 24">
            <a:extLst>
              <a:ext uri="{FF2B5EF4-FFF2-40B4-BE49-F238E27FC236}">
                <a16:creationId xmlns:a16="http://schemas.microsoft.com/office/drawing/2014/main" id="{4E4DF899-CC7C-3F42-A700-AAA0A70D59D4}"/>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28690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FBD78335-D878-8143-8B1F-B9DE2FD765B8}"/>
              </a:ext>
            </a:extLst>
          </p:cNvPr>
          <p:cNvSpPr/>
          <p:nvPr userDrawn="1"/>
        </p:nvSpPr>
        <p:spPr>
          <a:xfrm>
            <a:off x="1244" y="4190779"/>
            <a:ext cx="4027990" cy="233947"/>
          </a:xfrm>
          <a:prstGeom prst="roundRect">
            <a:avLst>
              <a:gd name="adj" fmla="val 5952"/>
            </a:avLst>
          </a:prstGeom>
          <a:gradFill flip="none" rotWithShape="1">
            <a:gsLst>
              <a:gs pos="26000">
                <a:srgbClr val="2770B1"/>
              </a:gs>
              <a:gs pos="100000">
                <a:srgbClr val="2770B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70B1"/>
              </a:solidFill>
              <a:latin typeface="Exo" panose="02000303000000000000" pitchFamily="2" charset="0"/>
            </a:endParaRPr>
          </a:p>
        </p:txBody>
      </p:sp>
      <p:sp>
        <p:nvSpPr>
          <p:cNvPr id="41" name="Text Placeholder 2">
            <a:extLst>
              <a:ext uri="{FF2B5EF4-FFF2-40B4-BE49-F238E27FC236}">
                <a16:creationId xmlns:a16="http://schemas.microsoft.com/office/drawing/2014/main" id="{4E6FB55C-0E84-7348-AB65-0B8C1CAE1167}"/>
              </a:ext>
            </a:extLst>
          </p:cNvPr>
          <p:cNvSpPr>
            <a:spLocks noGrp="1"/>
          </p:cNvSpPr>
          <p:nvPr>
            <p:ph type="body" sz="quarter" idx="23" hasCustomPrompt="1"/>
          </p:nvPr>
        </p:nvSpPr>
        <p:spPr>
          <a:xfrm>
            <a:off x="838201" y="4242469"/>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Subtitle</a:t>
            </a:r>
          </a:p>
        </p:txBody>
      </p:sp>
      <p:sp>
        <p:nvSpPr>
          <p:cNvPr id="6" name="Rounded Rectangle 5">
            <a:extLst>
              <a:ext uri="{FF2B5EF4-FFF2-40B4-BE49-F238E27FC236}">
                <a16:creationId xmlns:a16="http://schemas.microsoft.com/office/drawing/2014/main" id="{0876EA84-F4C3-874F-AC5D-C1822156D45E}"/>
              </a:ext>
            </a:extLst>
          </p:cNvPr>
          <p:cNvSpPr/>
          <p:nvPr userDrawn="1"/>
        </p:nvSpPr>
        <p:spPr>
          <a:xfrm>
            <a:off x="1244" y="1435079"/>
            <a:ext cx="4027990" cy="233947"/>
          </a:xfrm>
          <a:prstGeom prst="roundRect">
            <a:avLst>
              <a:gd name="adj" fmla="val 5952"/>
            </a:avLst>
          </a:prstGeom>
          <a:gradFill flip="none" rotWithShape="1">
            <a:gsLst>
              <a:gs pos="26000">
                <a:srgbClr val="AB607B"/>
              </a:gs>
              <a:gs pos="100000">
                <a:srgbClr val="AB607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xo" panose="02000303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1" y="1487694"/>
            <a:ext cx="3432856" cy="2238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dirty="0"/>
              <a:t>Subtitle</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1412116" y="1796922"/>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Trust</a:t>
            </a:r>
          </a:p>
        </p:txBody>
      </p:sp>
      <p:sp>
        <p:nvSpPr>
          <p:cNvPr id="14" name="Text Placeholder 12">
            <a:extLst>
              <a:ext uri="{FF2B5EF4-FFF2-40B4-BE49-F238E27FC236}">
                <a16:creationId xmlns:a16="http://schemas.microsoft.com/office/drawing/2014/main" id="{F5DA0945-53BA-DC41-A3C5-BF9AD9B9EFDD}"/>
              </a:ext>
            </a:extLst>
          </p:cNvPr>
          <p:cNvSpPr>
            <a:spLocks noGrp="1"/>
          </p:cNvSpPr>
          <p:nvPr>
            <p:ph type="body" sz="quarter" idx="16" hasCustomPrompt="1"/>
          </p:nvPr>
        </p:nvSpPr>
        <p:spPr>
          <a:xfrm>
            <a:off x="1412116" y="2263414"/>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Experience</a:t>
            </a:r>
          </a:p>
        </p:txBody>
      </p:sp>
      <p:sp>
        <p:nvSpPr>
          <p:cNvPr id="19" name="Text Placeholder 12">
            <a:extLst>
              <a:ext uri="{FF2B5EF4-FFF2-40B4-BE49-F238E27FC236}">
                <a16:creationId xmlns:a16="http://schemas.microsoft.com/office/drawing/2014/main" id="{7B0279D7-E05C-7A4A-B112-E7E23E63C5CF}"/>
              </a:ext>
            </a:extLst>
          </p:cNvPr>
          <p:cNvSpPr>
            <a:spLocks noGrp="1"/>
          </p:cNvSpPr>
          <p:nvPr>
            <p:ph type="body" sz="quarter" idx="17" hasCustomPrompt="1"/>
          </p:nvPr>
        </p:nvSpPr>
        <p:spPr>
          <a:xfrm>
            <a:off x="1412116" y="2729906"/>
            <a:ext cx="2858942"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tx1">
                    <a:lumMod val="85000"/>
                    <a:lumOff val="15000"/>
                  </a:schemeClr>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Resilience</a:t>
            </a:r>
          </a:p>
        </p:txBody>
      </p:sp>
      <p:sp>
        <p:nvSpPr>
          <p:cNvPr id="20" name="Text Placeholder 12">
            <a:extLst>
              <a:ext uri="{FF2B5EF4-FFF2-40B4-BE49-F238E27FC236}">
                <a16:creationId xmlns:a16="http://schemas.microsoft.com/office/drawing/2014/main" id="{050464F3-7182-D447-B2F9-2EC51BB8DCE5}"/>
              </a:ext>
            </a:extLst>
          </p:cNvPr>
          <p:cNvSpPr>
            <a:spLocks noGrp="1"/>
          </p:cNvSpPr>
          <p:nvPr>
            <p:ph type="body" sz="quarter" idx="18" hasCustomPrompt="1"/>
          </p:nvPr>
        </p:nvSpPr>
        <p:spPr>
          <a:xfrm>
            <a:off x="1412115" y="4565281"/>
            <a:ext cx="2858941"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Doubt</a:t>
            </a:r>
          </a:p>
        </p:txBody>
      </p:sp>
      <p:sp>
        <p:nvSpPr>
          <p:cNvPr id="25" name="Text Placeholder 12">
            <a:extLst>
              <a:ext uri="{FF2B5EF4-FFF2-40B4-BE49-F238E27FC236}">
                <a16:creationId xmlns:a16="http://schemas.microsoft.com/office/drawing/2014/main" id="{7E45690B-1E17-9F48-9707-D0BAAD6E8D00}"/>
              </a:ext>
            </a:extLst>
          </p:cNvPr>
          <p:cNvSpPr>
            <a:spLocks noGrp="1"/>
          </p:cNvSpPr>
          <p:nvPr>
            <p:ph type="body" sz="quarter" idx="19" hasCustomPrompt="1"/>
          </p:nvPr>
        </p:nvSpPr>
        <p:spPr>
          <a:xfrm>
            <a:off x="1412115" y="5047078"/>
            <a:ext cx="2858941"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Isolation</a:t>
            </a:r>
          </a:p>
        </p:txBody>
      </p:sp>
      <p:sp>
        <p:nvSpPr>
          <p:cNvPr id="26" name="Text Placeholder 12">
            <a:extLst>
              <a:ext uri="{FF2B5EF4-FFF2-40B4-BE49-F238E27FC236}">
                <a16:creationId xmlns:a16="http://schemas.microsoft.com/office/drawing/2014/main" id="{B7717FA9-A46B-7C4C-926B-33AFBC70F1CC}"/>
              </a:ext>
            </a:extLst>
          </p:cNvPr>
          <p:cNvSpPr>
            <a:spLocks noGrp="1"/>
          </p:cNvSpPr>
          <p:nvPr>
            <p:ph type="body" sz="quarter" idx="20" hasCustomPrompt="1"/>
          </p:nvPr>
        </p:nvSpPr>
        <p:spPr>
          <a:xfrm>
            <a:off x="1412115" y="5528875"/>
            <a:ext cx="2858941" cy="39523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baseline="0" smtClean="0">
                <a:solidFill>
                  <a:schemeClr val="bg1"/>
                </a:solidFill>
                <a:effectLst/>
                <a:latin typeface="Montserrat" pitchFamily="2" charset="77"/>
                <a:ea typeface="Roboto" panose="02000000000000000000"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Fragility</a:t>
            </a:r>
          </a:p>
        </p:txBody>
      </p:sp>
      <p:sp>
        <p:nvSpPr>
          <p:cNvPr id="27" name="TextBox 26">
            <a:extLst>
              <a:ext uri="{FF2B5EF4-FFF2-40B4-BE49-F238E27FC236}">
                <a16:creationId xmlns:a16="http://schemas.microsoft.com/office/drawing/2014/main" id="{855932B3-1AE5-814A-AE09-FAAF6D36F53F}"/>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9" name="TextBox 28">
            <a:extLst>
              <a:ext uri="{FF2B5EF4-FFF2-40B4-BE49-F238E27FC236}">
                <a16:creationId xmlns:a16="http://schemas.microsoft.com/office/drawing/2014/main" id="{7C4533C7-9C2D-2E40-906A-2D310111FEE9}"/>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bg1">
                    <a:lumMod val="50000"/>
                  </a:schemeClr>
                </a:solidFill>
                <a:latin typeface="Montserrat" pitchFamily="2" charset="77"/>
              </a:rPr>
              <a:t>Info-Tech Research Group</a:t>
            </a:r>
          </a:p>
        </p:txBody>
      </p:sp>
      <p:pic>
        <p:nvPicPr>
          <p:cNvPr id="30" name="Picture 29" descr="A picture containing text, paper clip, stationary, handcart&#10;&#10;Description automatically generated">
            <a:extLst>
              <a:ext uri="{FF2B5EF4-FFF2-40B4-BE49-F238E27FC236}">
                <a16:creationId xmlns:a16="http://schemas.microsoft.com/office/drawing/2014/main" id="{02E6893A-1420-D641-A645-470545979B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198" y="1798061"/>
            <a:ext cx="387932" cy="387932"/>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F4B39F6E-7777-8747-BBE2-6974390290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198" y="2263984"/>
            <a:ext cx="387932" cy="387932"/>
          </a:xfrm>
          <a:prstGeom prst="rect">
            <a:avLst/>
          </a:prstGeom>
        </p:spPr>
      </p:pic>
      <p:pic>
        <p:nvPicPr>
          <p:cNvPr id="32" name="Picture 31" descr="Logo, icon&#10;&#10;Description automatically generated">
            <a:extLst>
              <a:ext uri="{FF2B5EF4-FFF2-40B4-BE49-F238E27FC236}">
                <a16:creationId xmlns:a16="http://schemas.microsoft.com/office/drawing/2014/main" id="{A952E43A-ADDC-A84A-BF21-1CA960FA0A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8198" y="2729906"/>
            <a:ext cx="387932" cy="387932"/>
          </a:xfrm>
          <a:prstGeom prst="rect">
            <a:avLst/>
          </a:prstGeom>
        </p:spPr>
      </p:pic>
      <p:pic>
        <p:nvPicPr>
          <p:cNvPr id="33" name="Picture 32" descr="Icon&#10;&#10;Description automatically generated">
            <a:extLst>
              <a:ext uri="{FF2B5EF4-FFF2-40B4-BE49-F238E27FC236}">
                <a16:creationId xmlns:a16="http://schemas.microsoft.com/office/drawing/2014/main" id="{038B4DE5-19F6-E240-A9DA-34A7EDD131E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196" y="4572584"/>
            <a:ext cx="387932" cy="387932"/>
          </a:xfrm>
          <a:prstGeom prst="rect">
            <a:avLst/>
          </a:prstGeom>
        </p:spPr>
      </p:pic>
      <p:pic>
        <p:nvPicPr>
          <p:cNvPr id="34" name="Picture 33" descr="Icon&#10;&#10;Description automatically generated">
            <a:extLst>
              <a:ext uri="{FF2B5EF4-FFF2-40B4-BE49-F238E27FC236}">
                <a16:creationId xmlns:a16="http://schemas.microsoft.com/office/drawing/2014/main" id="{65306C7D-BEAF-CA47-AC18-397B56242A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8196" y="5050730"/>
            <a:ext cx="387932" cy="387932"/>
          </a:xfrm>
          <a:prstGeom prst="rect">
            <a:avLst/>
          </a:prstGeom>
        </p:spPr>
      </p:pic>
      <p:pic>
        <p:nvPicPr>
          <p:cNvPr id="35" name="Picture 34" descr="Icon&#10;&#10;Description automatically generated">
            <a:extLst>
              <a:ext uri="{FF2B5EF4-FFF2-40B4-BE49-F238E27FC236}">
                <a16:creationId xmlns:a16="http://schemas.microsoft.com/office/drawing/2014/main" id="{5094CF9B-5CE7-F140-9894-5284C21E4C3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8196" y="5528875"/>
            <a:ext cx="387932" cy="387932"/>
          </a:xfrm>
          <a:prstGeom prst="rect">
            <a:avLst/>
          </a:prstGeom>
        </p:spPr>
      </p:pic>
      <p:cxnSp>
        <p:nvCxnSpPr>
          <p:cNvPr id="4" name="Straight Connector 3">
            <a:extLst>
              <a:ext uri="{FF2B5EF4-FFF2-40B4-BE49-F238E27FC236}">
                <a16:creationId xmlns:a16="http://schemas.microsoft.com/office/drawing/2014/main" id="{F221200C-9396-ED49-8790-69F0BEAB1468}"/>
              </a:ext>
            </a:extLst>
          </p:cNvPr>
          <p:cNvCxnSpPr/>
          <p:nvPr userDrawn="1"/>
        </p:nvCxnSpPr>
        <p:spPr>
          <a:xfrm>
            <a:off x="4486114" y="1479414"/>
            <a:ext cx="0" cy="1663200"/>
          </a:xfrm>
          <a:prstGeom prst="line">
            <a:avLst/>
          </a:prstGeom>
          <a:ln w="25400" cap="sq">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E3601C-6783-B846-AF23-BB334E342DBA}"/>
              </a:ext>
            </a:extLst>
          </p:cNvPr>
          <p:cNvCxnSpPr/>
          <p:nvPr userDrawn="1"/>
        </p:nvCxnSpPr>
        <p:spPr>
          <a:xfrm>
            <a:off x="4486114" y="4245761"/>
            <a:ext cx="0" cy="1663200"/>
          </a:xfrm>
          <a:prstGeom prst="line">
            <a:avLst/>
          </a:prstGeom>
          <a:ln w="25400" cap="sq">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Text Placeholder 12">
            <a:extLst>
              <a:ext uri="{FF2B5EF4-FFF2-40B4-BE49-F238E27FC236}">
                <a16:creationId xmlns:a16="http://schemas.microsoft.com/office/drawing/2014/main" id="{5B7DF29F-4425-114E-9B8A-100BCE2BB86F}"/>
              </a:ext>
            </a:extLst>
          </p:cNvPr>
          <p:cNvSpPr>
            <a:spLocks noGrp="1"/>
          </p:cNvSpPr>
          <p:nvPr>
            <p:ph type="body" sz="quarter" idx="21" hasCustomPrompt="1"/>
          </p:nvPr>
        </p:nvSpPr>
        <p:spPr>
          <a:xfrm>
            <a:off x="4701171" y="1479414"/>
            <a:ext cx="6448661" cy="1661574"/>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37" name="Text Placeholder 12">
            <a:extLst>
              <a:ext uri="{FF2B5EF4-FFF2-40B4-BE49-F238E27FC236}">
                <a16:creationId xmlns:a16="http://schemas.microsoft.com/office/drawing/2014/main" id="{73211DE3-C5A9-B04A-8941-67007DDDB2FB}"/>
              </a:ext>
            </a:extLst>
          </p:cNvPr>
          <p:cNvSpPr>
            <a:spLocks noGrp="1"/>
          </p:cNvSpPr>
          <p:nvPr>
            <p:ph type="body" sz="quarter" idx="22" hasCustomPrompt="1"/>
          </p:nvPr>
        </p:nvSpPr>
        <p:spPr>
          <a:xfrm>
            <a:off x="4701171" y="4256053"/>
            <a:ext cx="6448661" cy="1683904"/>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39" name="TextBox 38">
            <a:extLst>
              <a:ext uri="{FF2B5EF4-FFF2-40B4-BE49-F238E27FC236}">
                <a16:creationId xmlns:a16="http://schemas.microsoft.com/office/drawing/2014/main" id="{1F188EAC-5D16-4A86-A505-981B657566ED}"/>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2022 I&amp;O priorities Report</a:t>
            </a:r>
          </a:p>
        </p:txBody>
      </p:sp>
    </p:spTree>
    <p:extLst>
      <p:ext uri="{BB962C8B-B14F-4D97-AF65-F5344CB8AC3E}">
        <p14:creationId xmlns:p14="http://schemas.microsoft.com/office/powerpoint/2010/main" val="101255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04CB0B-7101-654F-9618-14C3EAE5CEF2}"/>
              </a:ext>
            </a:extLst>
          </p:cNvPr>
          <p:cNvSpPr/>
          <p:nvPr userDrawn="1"/>
        </p:nvSpPr>
        <p:spPr>
          <a:xfrm>
            <a:off x="0" y="0"/>
            <a:ext cx="123296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Freeform 25">
            <a:extLst>
              <a:ext uri="{FF2B5EF4-FFF2-40B4-BE49-F238E27FC236}">
                <a16:creationId xmlns:a16="http://schemas.microsoft.com/office/drawing/2014/main" id="{0414E647-0B91-8D4D-A5A7-854CB66304C3}"/>
              </a:ext>
            </a:extLst>
          </p:cNvPr>
          <p:cNvSpPr/>
          <p:nvPr userDrawn="1"/>
        </p:nvSpPr>
        <p:spPr>
          <a:xfrm>
            <a:off x="8949055" y="1183211"/>
            <a:ext cx="3380561" cy="5705118"/>
          </a:xfrm>
          <a:custGeom>
            <a:avLst/>
            <a:gdLst>
              <a:gd name="connsiteX0" fmla="*/ 3358025 w 3380561"/>
              <a:gd name="connsiteY0" fmla="*/ 0 h 5705118"/>
              <a:gd name="connsiteX1" fmla="*/ 3380561 w 3380561"/>
              <a:gd name="connsiteY1" fmla="*/ 570 h 5705118"/>
              <a:gd name="connsiteX2" fmla="*/ 3380561 w 3380561"/>
              <a:gd name="connsiteY2" fmla="*/ 5705118 h 5705118"/>
              <a:gd name="connsiteX3" fmla="*/ 958650 w 3380561"/>
              <a:gd name="connsiteY3" fmla="*/ 5705118 h 5705118"/>
              <a:gd name="connsiteX4" fmla="*/ 766810 w 3380561"/>
              <a:gd name="connsiteY4" fmla="*/ 5494041 h 5705118"/>
              <a:gd name="connsiteX5" fmla="*/ 0 w 3380561"/>
              <a:gd name="connsiteY5" fmla="*/ 3358025 h 5705118"/>
              <a:gd name="connsiteX6" fmla="*/ 3358025 w 3380561"/>
              <a:gd name="connsiteY6" fmla="*/ 0 h 570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561" h="5705118">
                <a:moveTo>
                  <a:pt x="3358025" y="0"/>
                </a:moveTo>
                <a:lnTo>
                  <a:pt x="3380561" y="570"/>
                </a:lnTo>
                <a:lnTo>
                  <a:pt x="3380561" y="5705118"/>
                </a:lnTo>
                <a:lnTo>
                  <a:pt x="958650" y="5705118"/>
                </a:lnTo>
                <a:lnTo>
                  <a:pt x="766810" y="5494041"/>
                </a:lnTo>
                <a:cubicBezTo>
                  <a:pt x="287768" y="4913576"/>
                  <a:pt x="0" y="4169407"/>
                  <a:pt x="0" y="3358025"/>
                </a:cubicBezTo>
                <a:cubicBezTo>
                  <a:pt x="0" y="1503439"/>
                  <a:pt x="1503439" y="0"/>
                  <a:pt x="3358025"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32" name="Freeform 31">
            <a:extLst>
              <a:ext uri="{FF2B5EF4-FFF2-40B4-BE49-F238E27FC236}">
                <a16:creationId xmlns:a16="http://schemas.microsoft.com/office/drawing/2014/main" id="{9B1B1A48-74DC-2045-94CC-ED7F734DB9A9}"/>
              </a:ext>
            </a:extLst>
          </p:cNvPr>
          <p:cNvSpPr/>
          <p:nvPr userDrawn="1"/>
        </p:nvSpPr>
        <p:spPr>
          <a:xfrm>
            <a:off x="8098969" y="-17302"/>
            <a:ext cx="4230647" cy="3972734"/>
          </a:xfrm>
          <a:custGeom>
            <a:avLst/>
            <a:gdLst>
              <a:gd name="connsiteX0" fmla="*/ 958237 w 4230647"/>
              <a:gd name="connsiteY0" fmla="*/ 0 h 3972734"/>
              <a:gd name="connsiteX1" fmla="*/ 3384865 w 4230647"/>
              <a:gd name="connsiteY1" fmla="*/ 0 h 3972734"/>
              <a:gd name="connsiteX2" fmla="*/ 3385686 w 4230647"/>
              <a:gd name="connsiteY2" fmla="*/ 499 h 3972734"/>
              <a:gd name="connsiteX3" fmla="*/ 4172451 w 4230647"/>
              <a:gd name="connsiteY3" fmla="*/ 955917 h 3972734"/>
              <a:gd name="connsiteX4" fmla="*/ 4230647 w 4230647"/>
              <a:gd name="connsiteY4" fmla="*/ 1114922 h 3972734"/>
              <a:gd name="connsiteX5" fmla="*/ 4230647 w 4230647"/>
              <a:gd name="connsiteY5" fmla="*/ 2487444 h 3972734"/>
              <a:gd name="connsiteX6" fmla="*/ 4172451 w 4230647"/>
              <a:gd name="connsiteY6" fmla="*/ 2646449 h 3972734"/>
              <a:gd name="connsiteX7" fmla="*/ 2171551 w 4230647"/>
              <a:gd name="connsiteY7" fmla="*/ 3972734 h 3972734"/>
              <a:gd name="connsiteX8" fmla="*/ 0 w 4230647"/>
              <a:gd name="connsiteY8" fmla="*/ 1801183 h 3972734"/>
              <a:gd name="connsiteX9" fmla="*/ 957416 w 4230647"/>
              <a:gd name="connsiteY9" fmla="*/ 499 h 3972734"/>
              <a:gd name="connsiteX10" fmla="*/ 958237 w 4230647"/>
              <a:gd name="connsiteY10" fmla="*/ 0 h 397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0647" h="3972734">
                <a:moveTo>
                  <a:pt x="958237" y="0"/>
                </a:moveTo>
                <a:lnTo>
                  <a:pt x="3384865" y="0"/>
                </a:lnTo>
                <a:lnTo>
                  <a:pt x="3385686" y="499"/>
                </a:lnTo>
                <a:cubicBezTo>
                  <a:pt x="3732268" y="234645"/>
                  <a:pt x="4007621" y="566216"/>
                  <a:pt x="4172451" y="955917"/>
                </a:cubicBezTo>
                <a:lnTo>
                  <a:pt x="4230647" y="1114922"/>
                </a:lnTo>
                <a:lnTo>
                  <a:pt x="4230647" y="2487444"/>
                </a:lnTo>
                <a:lnTo>
                  <a:pt x="4172451" y="2646449"/>
                </a:lnTo>
                <a:cubicBezTo>
                  <a:pt x="3842792" y="3425851"/>
                  <a:pt x="3071037" y="3972734"/>
                  <a:pt x="2171551" y="3972734"/>
                </a:cubicBezTo>
                <a:cubicBezTo>
                  <a:pt x="972236" y="3972734"/>
                  <a:pt x="0" y="3000498"/>
                  <a:pt x="0" y="1801183"/>
                </a:cubicBezTo>
                <a:cubicBezTo>
                  <a:pt x="0" y="1051611"/>
                  <a:pt x="379780" y="390742"/>
                  <a:pt x="957416" y="499"/>
                </a:cubicBezTo>
                <a:lnTo>
                  <a:pt x="958237"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rgbClr val="FFC000"/>
                </a:solidFill>
                <a:latin typeface="Roboto" panose="02000000000000000000" pitchFamily="2" charset="0"/>
                <a:ea typeface="Roboto" panose="02000000000000000000" pitchFamily="2" charset="0"/>
              </a:defRPr>
            </a:lvl1pPr>
          </a:lstStyle>
          <a:p>
            <a:pPr lvl="0"/>
            <a:r>
              <a:rPr lang="en-US"/>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cxnSp>
        <p:nvCxnSpPr>
          <p:cNvPr id="12" name="Straight Connector 11">
            <a:extLst>
              <a:ext uri="{FF2B5EF4-FFF2-40B4-BE49-F238E27FC236}">
                <a16:creationId xmlns:a16="http://schemas.microsoft.com/office/drawing/2014/main" id="{841F89BB-16E0-F94A-B816-FD55279B1FB2}"/>
              </a:ext>
            </a:extLst>
          </p:cNvPr>
          <p:cNvCxnSpPr>
            <a:cxnSpLocks/>
          </p:cNvCxnSpPr>
          <p:nvPr userDrawn="1"/>
        </p:nvCxnSpPr>
        <p:spPr>
          <a:xfrm>
            <a:off x="8949055" y="2345668"/>
            <a:ext cx="6064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Exo" panose="02000303000000000000" pitchFamily="2" charset="0"/>
                <a:ea typeface="Roboto" panose="02000000000000000000" pitchFamily="2" charset="0"/>
              </a:defRPr>
            </a:lvl1pPr>
          </a:lstStyle>
          <a:p>
            <a:pPr lvl="0"/>
            <a:r>
              <a:rPr lang="en-US"/>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a:t>Lorem Ipsum Link</a:t>
            </a:r>
          </a:p>
        </p:txBody>
      </p:sp>
      <p:sp>
        <p:nvSpPr>
          <p:cNvPr id="19" name="TextBox 18">
            <a:extLst>
              <a:ext uri="{FF2B5EF4-FFF2-40B4-BE49-F238E27FC236}">
                <a16:creationId xmlns:a16="http://schemas.microsoft.com/office/drawing/2014/main" id="{717EB3EB-C9FC-494F-94D3-F1BCF1F12899}"/>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20" name="TextBox 19">
            <a:extLst>
              <a:ext uri="{FF2B5EF4-FFF2-40B4-BE49-F238E27FC236}">
                <a16:creationId xmlns:a16="http://schemas.microsoft.com/office/drawing/2014/main" id="{9E76A3B1-83A3-4740-9F04-C982EAB1397E}"/>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2022 I&amp;O priorities Report</a:t>
            </a:r>
          </a:p>
        </p:txBody>
      </p:sp>
      <p:sp>
        <p:nvSpPr>
          <p:cNvPr id="21" name="TextBox 20">
            <a:extLst>
              <a:ext uri="{FF2B5EF4-FFF2-40B4-BE49-F238E27FC236}">
                <a16:creationId xmlns:a16="http://schemas.microsoft.com/office/drawing/2014/main" id="{E64D144F-EB10-DB4C-9860-C11FC4F4C608}"/>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56287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317C3E-81D6-2644-9E8F-1C9FB20E56F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76595DF-EC52-6B49-B438-3191095EB876}"/>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7" name="TextBox 6">
            <a:extLst>
              <a:ext uri="{FF2B5EF4-FFF2-40B4-BE49-F238E27FC236}">
                <a16:creationId xmlns:a16="http://schemas.microsoft.com/office/drawing/2014/main" id="{440A3731-DF84-0F42-B461-4B3FF7184A3D}"/>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2022 I&amp;O priorities Report</a:t>
            </a:r>
          </a:p>
        </p:txBody>
      </p:sp>
      <p:sp>
        <p:nvSpPr>
          <p:cNvPr id="8" name="TextBox 7">
            <a:extLst>
              <a:ext uri="{FF2B5EF4-FFF2-40B4-BE49-F238E27FC236}">
                <a16:creationId xmlns:a16="http://schemas.microsoft.com/office/drawing/2014/main" id="{5A73D5B8-9211-D648-B134-FC91A9F0794A}"/>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101459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924319-E97D-F643-97A5-B923701C02BD}"/>
              </a:ext>
            </a:extLst>
          </p:cNvPr>
          <p:cNvSpPr/>
          <p:nvPr userDrawn="1"/>
        </p:nvSpPr>
        <p:spPr>
          <a:xfrm>
            <a:off x="0" y="0"/>
            <a:ext cx="123296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Freeform 38">
            <a:extLst>
              <a:ext uri="{FF2B5EF4-FFF2-40B4-BE49-F238E27FC236}">
                <a16:creationId xmlns:a16="http://schemas.microsoft.com/office/drawing/2014/main" id="{3C3605D4-42AE-2046-8E65-FC74580D372D}"/>
              </a:ext>
            </a:extLst>
          </p:cNvPr>
          <p:cNvSpPr/>
          <p:nvPr userDrawn="1"/>
        </p:nvSpPr>
        <p:spPr>
          <a:xfrm>
            <a:off x="7622987" y="-10956"/>
            <a:ext cx="4706629" cy="6883993"/>
          </a:xfrm>
          <a:custGeom>
            <a:avLst/>
            <a:gdLst>
              <a:gd name="connsiteX0" fmla="*/ 1496486 w 4706629"/>
              <a:gd name="connsiteY0" fmla="*/ 0 h 6883993"/>
              <a:gd name="connsiteX1" fmla="*/ 4706629 w 4706629"/>
              <a:gd name="connsiteY1" fmla="*/ 0 h 6883993"/>
              <a:gd name="connsiteX2" fmla="*/ 4706629 w 4706629"/>
              <a:gd name="connsiteY2" fmla="*/ 6883993 h 6883993"/>
              <a:gd name="connsiteX3" fmla="*/ 1543135 w 4706629"/>
              <a:gd name="connsiteY3" fmla="*/ 6883993 h 6883993"/>
              <a:gd name="connsiteX4" fmla="*/ 1526635 w 4706629"/>
              <a:gd name="connsiteY4" fmla="*/ 6869700 h 6883993"/>
              <a:gd name="connsiteX5" fmla="*/ 0 w 4706629"/>
              <a:gd name="connsiteY5" fmla="*/ 3420478 h 6883993"/>
              <a:gd name="connsiteX6" fmla="*/ 1364805 w 4706629"/>
              <a:gd name="connsiteY6" fmla="*/ 125546 h 6883993"/>
              <a:gd name="connsiteX7" fmla="*/ 1496486 w 4706629"/>
              <a:gd name="connsiteY7" fmla="*/ 0 h 688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6629" h="6883993">
                <a:moveTo>
                  <a:pt x="1496486" y="0"/>
                </a:moveTo>
                <a:lnTo>
                  <a:pt x="4706629" y="0"/>
                </a:lnTo>
                <a:lnTo>
                  <a:pt x="4706629" y="6883993"/>
                </a:lnTo>
                <a:lnTo>
                  <a:pt x="1543135" y="6883993"/>
                </a:lnTo>
                <a:lnTo>
                  <a:pt x="1526635" y="6869700"/>
                </a:lnTo>
                <a:cubicBezTo>
                  <a:pt x="588791" y="6017304"/>
                  <a:pt x="0" y="4787651"/>
                  <a:pt x="0" y="3420478"/>
                </a:cubicBezTo>
                <a:cubicBezTo>
                  <a:pt x="0" y="2133727"/>
                  <a:pt x="521559" y="968793"/>
                  <a:pt x="1364805" y="125546"/>
                </a:cubicBezTo>
                <a:lnTo>
                  <a:pt x="149648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Case Study</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Situation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199"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5" name="Text Placeholder 2">
            <a:extLst>
              <a:ext uri="{FF2B5EF4-FFF2-40B4-BE49-F238E27FC236}">
                <a16:creationId xmlns:a16="http://schemas.microsoft.com/office/drawing/2014/main" id="{A03B90D9-0116-DA4F-A141-8A5F482DAB4D}"/>
              </a:ext>
            </a:extLst>
          </p:cNvPr>
          <p:cNvSpPr>
            <a:spLocks noGrp="1"/>
          </p:cNvSpPr>
          <p:nvPr>
            <p:ph type="body" sz="quarter" idx="12" hasCustomPrompt="1"/>
          </p:nvPr>
        </p:nvSpPr>
        <p:spPr>
          <a:xfrm>
            <a:off x="4297017"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Complication</a:t>
            </a:r>
          </a:p>
        </p:txBody>
      </p:sp>
      <p:sp>
        <p:nvSpPr>
          <p:cNvPr id="16" name="Text Placeholder 12">
            <a:extLst>
              <a:ext uri="{FF2B5EF4-FFF2-40B4-BE49-F238E27FC236}">
                <a16:creationId xmlns:a16="http://schemas.microsoft.com/office/drawing/2014/main" id="{A162D99E-401F-FA42-AAB0-8CAC6767734A}"/>
              </a:ext>
            </a:extLst>
          </p:cNvPr>
          <p:cNvSpPr>
            <a:spLocks noGrp="1"/>
          </p:cNvSpPr>
          <p:nvPr>
            <p:ph type="body" sz="quarter" idx="13" hasCustomPrompt="1"/>
          </p:nvPr>
        </p:nvSpPr>
        <p:spPr>
          <a:xfrm>
            <a:off x="4297016"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17" name="Text Placeholder 2">
            <a:extLst>
              <a:ext uri="{FF2B5EF4-FFF2-40B4-BE49-F238E27FC236}">
                <a16:creationId xmlns:a16="http://schemas.microsoft.com/office/drawing/2014/main" id="{9EF5BC69-8FCB-DA47-98C6-B1926FC6E913}"/>
              </a:ext>
            </a:extLst>
          </p:cNvPr>
          <p:cNvSpPr>
            <a:spLocks noGrp="1"/>
          </p:cNvSpPr>
          <p:nvPr>
            <p:ph type="body" sz="quarter" idx="14" hasCustomPrompt="1"/>
          </p:nvPr>
        </p:nvSpPr>
        <p:spPr>
          <a:xfrm>
            <a:off x="8382572"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Resolution</a:t>
            </a:r>
          </a:p>
        </p:txBody>
      </p:sp>
      <p:sp>
        <p:nvSpPr>
          <p:cNvPr id="18" name="Text Placeholder 12">
            <a:extLst>
              <a:ext uri="{FF2B5EF4-FFF2-40B4-BE49-F238E27FC236}">
                <a16:creationId xmlns:a16="http://schemas.microsoft.com/office/drawing/2014/main" id="{8882A3F9-6F6E-4B42-BB73-2F8AC6E37FC8}"/>
              </a:ext>
            </a:extLst>
          </p:cNvPr>
          <p:cNvSpPr>
            <a:spLocks noGrp="1"/>
          </p:cNvSpPr>
          <p:nvPr>
            <p:ph type="body" sz="quarter" idx="15" hasCustomPrompt="1"/>
          </p:nvPr>
        </p:nvSpPr>
        <p:spPr>
          <a:xfrm>
            <a:off x="8382571"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Box 18">
            <a:extLst>
              <a:ext uri="{FF2B5EF4-FFF2-40B4-BE49-F238E27FC236}">
                <a16:creationId xmlns:a16="http://schemas.microsoft.com/office/drawing/2014/main" id="{001BAAB3-B967-EB4E-9C50-1502F5E465D2}"/>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0" name="TextBox 19">
            <a:extLst>
              <a:ext uri="{FF2B5EF4-FFF2-40B4-BE49-F238E27FC236}">
                <a16:creationId xmlns:a16="http://schemas.microsoft.com/office/drawing/2014/main" id="{4AD9ACFB-97CC-5645-B32C-ADAE88A2BBFD}"/>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2022 I&amp;O priorities Report</a:t>
            </a:r>
          </a:p>
        </p:txBody>
      </p:sp>
      <p:sp>
        <p:nvSpPr>
          <p:cNvPr id="25" name="TextBox 24">
            <a:extLst>
              <a:ext uri="{FF2B5EF4-FFF2-40B4-BE49-F238E27FC236}">
                <a16:creationId xmlns:a16="http://schemas.microsoft.com/office/drawing/2014/main" id="{025E5649-C2FE-2E49-A917-AF0DB1E372F9}"/>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0946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0F1803-03B3-5044-9EC8-9A2D083B1BED}"/>
              </a:ext>
            </a:extLst>
          </p:cNvPr>
          <p:cNvSpPr/>
          <p:nvPr userDrawn="1"/>
        </p:nvSpPr>
        <p:spPr>
          <a:xfrm>
            <a:off x="0" y="0"/>
            <a:ext cx="123296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Freeform 37">
            <a:extLst>
              <a:ext uri="{FF2B5EF4-FFF2-40B4-BE49-F238E27FC236}">
                <a16:creationId xmlns:a16="http://schemas.microsoft.com/office/drawing/2014/main" id="{EE52DCF6-4964-8B48-B77F-A6FD8291010C}"/>
              </a:ext>
            </a:extLst>
          </p:cNvPr>
          <p:cNvSpPr/>
          <p:nvPr userDrawn="1"/>
        </p:nvSpPr>
        <p:spPr>
          <a:xfrm>
            <a:off x="7622987" y="-10956"/>
            <a:ext cx="4706629" cy="6883993"/>
          </a:xfrm>
          <a:custGeom>
            <a:avLst/>
            <a:gdLst>
              <a:gd name="connsiteX0" fmla="*/ 1496486 w 4706629"/>
              <a:gd name="connsiteY0" fmla="*/ 0 h 6883993"/>
              <a:gd name="connsiteX1" fmla="*/ 4706629 w 4706629"/>
              <a:gd name="connsiteY1" fmla="*/ 0 h 6883993"/>
              <a:gd name="connsiteX2" fmla="*/ 4706629 w 4706629"/>
              <a:gd name="connsiteY2" fmla="*/ 6883993 h 6883993"/>
              <a:gd name="connsiteX3" fmla="*/ 1543135 w 4706629"/>
              <a:gd name="connsiteY3" fmla="*/ 6883993 h 6883993"/>
              <a:gd name="connsiteX4" fmla="*/ 1526635 w 4706629"/>
              <a:gd name="connsiteY4" fmla="*/ 6869700 h 6883993"/>
              <a:gd name="connsiteX5" fmla="*/ 0 w 4706629"/>
              <a:gd name="connsiteY5" fmla="*/ 3420478 h 6883993"/>
              <a:gd name="connsiteX6" fmla="*/ 1364805 w 4706629"/>
              <a:gd name="connsiteY6" fmla="*/ 125546 h 6883993"/>
              <a:gd name="connsiteX7" fmla="*/ 1496486 w 4706629"/>
              <a:gd name="connsiteY7" fmla="*/ 0 h 688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6629" h="6883993">
                <a:moveTo>
                  <a:pt x="1496486" y="0"/>
                </a:moveTo>
                <a:lnTo>
                  <a:pt x="4706629" y="0"/>
                </a:lnTo>
                <a:lnTo>
                  <a:pt x="4706629" y="6883993"/>
                </a:lnTo>
                <a:lnTo>
                  <a:pt x="1543135" y="6883993"/>
                </a:lnTo>
                <a:lnTo>
                  <a:pt x="1526635" y="6869700"/>
                </a:lnTo>
                <a:cubicBezTo>
                  <a:pt x="588791" y="6017304"/>
                  <a:pt x="0" y="4787651"/>
                  <a:pt x="0" y="3420478"/>
                </a:cubicBezTo>
                <a:cubicBezTo>
                  <a:pt x="0" y="2133727"/>
                  <a:pt x="521559" y="968793"/>
                  <a:pt x="1364805" y="125546"/>
                </a:cubicBezTo>
                <a:lnTo>
                  <a:pt x="149648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xo" panose="02000303000000000000" pitchFamily="2" charset="0"/>
            </a:endParaRPr>
          </a:p>
        </p:txBody>
      </p:sp>
      <p:sp>
        <p:nvSpPr>
          <p:cNvPr id="25" name="TextBox 24">
            <a:extLst>
              <a:ext uri="{FF2B5EF4-FFF2-40B4-BE49-F238E27FC236}">
                <a16:creationId xmlns:a16="http://schemas.microsoft.com/office/drawing/2014/main" id="{EB4430FD-0B6F-7C4D-BA10-DBE92FAEFF1D}"/>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Case Study</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Situation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199"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5" name="Text Placeholder 2">
            <a:extLst>
              <a:ext uri="{FF2B5EF4-FFF2-40B4-BE49-F238E27FC236}">
                <a16:creationId xmlns:a16="http://schemas.microsoft.com/office/drawing/2014/main" id="{A03B90D9-0116-DA4F-A141-8A5F482DAB4D}"/>
              </a:ext>
            </a:extLst>
          </p:cNvPr>
          <p:cNvSpPr>
            <a:spLocks noGrp="1"/>
          </p:cNvSpPr>
          <p:nvPr>
            <p:ph type="body" sz="quarter" idx="12" hasCustomPrompt="1"/>
          </p:nvPr>
        </p:nvSpPr>
        <p:spPr>
          <a:xfrm>
            <a:off x="4297017"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Complication</a:t>
            </a:r>
          </a:p>
        </p:txBody>
      </p:sp>
      <p:sp>
        <p:nvSpPr>
          <p:cNvPr id="16" name="Text Placeholder 12">
            <a:extLst>
              <a:ext uri="{FF2B5EF4-FFF2-40B4-BE49-F238E27FC236}">
                <a16:creationId xmlns:a16="http://schemas.microsoft.com/office/drawing/2014/main" id="{A162D99E-401F-FA42-AAB0-8CAC6767734A}"/>
              </a:ext>
            </a:extLst>
          </p:cNvPr>
          <p:cNvSpPr>
            <a:spLocks noGrp="1"/>
          </p:cNvSpPr>
          <p:nvPr>
            <p:ph type="body" sz="quarter" idx="13" hasCustomPrompt="1"/>
          </p:nvPr>
        </p:nvSpPr>
        <p:spPr>
          <a:xfrm>
            <a:off x="4297016"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17" name="Text Placeholder 2">
            <a:extLst>
              <a:ext uri="{FF2B5EF4-FFF2-40B4-BE49-F238E27FC236}">
                <a16:creationId xmlns:a16="http://schemas.microsoft.com/office/drawing/2014/main" id="{9EF5BC69-8FCB-DA47-98C6-B1926FC6E913}"/>
              </a:ext>
            </a:extLst>
          </p:cNvPr>
          <p:cNvSpPr>
            <a:spLocks noGrp="1"/>
          </p:cNvSpPr>
          <p:nvPr>
            <p:ph type="body" sz="quarter" idx="14" hasCustomPrompt="1"/>
          </p:nvPr>
        </p:nvSpPr>
        <p:spPr>
          <a:xfrm>
            <a:off x="8382572"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Resolution</a:t>
            </a:r>
          </a:p>
        </p:txBody>
      </p:sp>
      <p:sp>
        <p:nvSpPr>
          <p:cNvPr id="18" name="Text Placeholder 12">
            <a:extLst>
              <a:ext uri="{FF2B5EF4-FFF2-40B4-BE49-F238E27FC236}">
                <a16:creationId xmlns:a16="http://schemas.microsoft.com/office/drawing/2014/main" id="{8882A3F9-6F6E-4B42-BB73-2F8AC6E37FC8}"/>
              </a:ext>
            </a:extLst>
          </p:cNvPr>
          <p:cNvSpPr>
            <a:spLocks noGrp="1"/>
          </p:cNvSpPr>
          <p:nvPr>
            <p:ph type="body" sz="quarter" idx="15" hasCustomPrompt="1"/>
          </p:nvPr>
        </p:nvSpPr>
        <p:spPr>
          <a:xfrm>
            <a:off x="8382571"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Box 18">
            <a:extLst>
              <a:ext uri="{FF2B5EF4-FFF2-40B4-BE49-F238E27FC236}">
                <a16:creationId xmlns:a16="http://schemas.microsoft.com/office/drawing/2014/main" id="{4F518D92-6A68-1144-BDEA-9393DB51C7BA}"/>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0" name="TextBox 19">
            <a:extLst>
              <a:ext uri="{FF2B5EF4-FFF2-40B4-BE49-F238E27FC236}">
                <a16:creationId xmlns:a16="http://schemas.microsoft.com/office/drawing/2014/main" id="{D765A77E-0DA1-AA43-9AE7-9B29B33F9FF5}"/>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2022 I&amp;O priorities Report</a:t>
            </a:r>
          </a:p>
        </p:txBody>
      </p:sp>
    </p:spTree>
    <p:extLst>
      <p:ext uri="{BB962C8B-B14F-4D97-AF65-F5344CB8AC3E}">
        <p14:creationId xmlns:p14="http://schemas.microsoft.com/office/powerpoint/2010/main" val="179049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40021-03EB-A94E-8765-FACC1459C323}"/>
              </a:ext>
            </a:extLst>
          </p:cNvPr>
          <p:cNvSpPr>
            <a:spLocks noGrp="1"/>
          </p:cNvSpPr>
          <p:nvPr>
            <p:ph type="title"/>
          </p:nvPr>
        </p:nvSpPr>
        <p:spPr>
          <a:xfrm>
            <a:off x="838200" y="1823154"/>
            <a:ext cx="5257800" cy="2498325"/>
          </a:xfrm>
          <a:prstGeom prst="rect">
            <a:avLst/>
          </a:prstGeom>
        </p:spPr>
        <p:txBody>
          <a:bodyPr vert="horz" lIns="0" tIns="0" rIns="0" bIns="0" rtlCol="0" anchor="ctr">
            <a:normAutofit/>
          </a:bodyPr>
          <a:lstStyle/>
          <a:p>
            <a:r>
              <a:rPr lang="en-GB"/>
              <a:t>Click to edit Master title style</a:t>
            </a:r>
            <a:endParaRPr lang="en-US"/>
          </a:p>
        </p:txBody>
      </p:sp>
      <p:sp>
        <p:nvSpPr>
          <p:cNvPr id="9" name="TextBox 8">
            <a:extLst>
              <a:ext uri="{FF2B5EF4-FFF2-40B4-BE49-F238E27FC236}">
                <a16:creationId xmlns:a16="http://schemas.microsoft.com/office/drawing/2014/main" id="{A8AC15DC-D35C-EE4C-90F8-459944072C3D}"/>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dirty="0">
              <a:solidFill>
                <a:schemeClr val="tx1">
                  <a:lumMod val="85000"/>
                  <a:lumOff val="15000"/>
                </a:schemeClr>
              </a:solidFill>
              <a:latin typeface="Montserrat" pitchFamily="2" charset="77"/>
            </a:endParaRPr>
          </a:p>
        </p:txBody>
      </p:sp>
      <p:sp>
        <p:nvSpPr>
          <p:cNvPr id="10" name="TextBox 9">
            <a:extLst>
              <a:ext uri="{FF2B5EF4-FFF2-40B4-BE49-F238E27FC236}">
                <a16:creationId xmlns:a16="http://schemas.microsoft.com/office/drawing/2014/main" id="{FF75CB2D-251F-6047-92AB-FB2CF05B8B94}"/>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2022 I&amp;O priorities Report</a:t>
            </a:r>
          </a:p>
        </p:txBody>
      </p:sp>
      <p:sp>
        <p:nvSpPr>
          <p:cNvPr id="11" name="TextBox 10">
            <a:extLst>
              <a:ext uri="{FF2B5EF4-FFF2-40B4-BE49-F238E27FC236}">
                <a16:creationId xmlns:a16="http://schemas.microsoft.com/office/drawing/2014/main" id="{72CA8EE1-B59B-854B-BA02-1CEF3EC12610}"/>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25407975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65" r:id="rId3"/>
    <p:sldLayoutId id="2147483668" r:id="rId4"/>
    <p:sldLayoutId id="2147483669" r:id="rId5"/>
    <p:sldLayoutId id="2147483671" r:id="rId6"/>
    <p:sldLayoutId id="2147483677" r:id="rId7"/>
    <p:sldLayoutId id="2147483681" r:id="rId8"/>
    <p:sldLayoutId id="2147483689" r:id="rId9"/>
    <p:sldLayoutId id="2147483716"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hyperlink" Target="https://www.fortinet.com/products/sase" TargetMode="External"/><Relationship Id="rId3" Type="http://schemas.openxmlformats.org/officeDocument/2006/relationships/hyperlink" Target="https://www.aternity.com/end-user-experience-monitoring/" TargetMode="External"/><Relationship Id="rId7" Type="http://schemas.openxmlformats.org/officeDocument/2006/relationships/hyperlink" Target="https://www.paloaltonetworks.com/cyberpedia/what-is-sase"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catonetworks.com/cato-sase-cloud/" TargetMode="External"/><Relationship Id="rId5" Type="http://schemas.openxmlformats.org/officeDocument/2006/relationships/hyperlink" Target="https://www.thousandeyes.com/product/end-user-monitoring" TargetMode="External"/><Relationship Id="rId4" Type="http://schemas.openxmlformats.org/officeDocument/2006/relationships/hyperlink" Target="https://www.catchpoint.com/employee-experience-monitorin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loud.google.com/natural-language" TargetMode="External"/><Relationship Id="rId3" Type="http://schemas.openxmlformats.org/officeDocument/2006/relationships/hyperlink" Target="https://www.infotech.com/research/ss/assess-and-govern-identity-security" TargetMode="External"/><Relationship Id="rId7" Type="http://schemas.openxmlformats.org/officeDocument/2006/relationships/hyperlink" Target="https://auth0.com/universal-login"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www.okta.com/workforce-identity/" TargetMode="External"/><Relationship Id="rId5" Type="http://schemas.openxmlformats.org/officeDocument/2006/relationships/hyperlink" Target="https://docs.microsoft.com/en-us/azure/active-directory/fundamentals/active-directory-whatis" TargetMode="External"/><Relationship Id="rId10" Type="http://schemas.openxmlformats.org/officeDocument/2006/relationships/hyperlink" Target="https://docs.microsoft.com/en-us/microsoftteams/cortana-in-teams" TargetMode="External"/><Relationship Id="rId4" Type="http://schemas.openxmlformats.org/officeDocument/2006/relationships/hyperlink" Target="https://www.infotech.com/software-reviews/categories/identity-and-access-management" TargetMode="External"/><Relationship Id="rId9" Type="http://schemas.openxmlformats.org/officeDocument/2006/relationships/hyperlink" Target="https://aws.amazon.com/comprehen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nfotech.com/software-reviews/categories/desktop-as-a-service"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infotech.com/research/ss/rationalize-your-collaboration-tool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fotech.com/software-reviews/categories/aiops"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splunk.com/en_us/software/it-service-intelligence.html" TargetMode="External"/><Relationship Id="rId5" Type="http://schemas.openxmlformats.org/officeDocument/2006/relationships/hyperlink" Target="https://www.dryice.ai/products-and-platforms/intelliops" TargetMode="External"/><Relationship Id="rId4" Type="http://schemas.openxmlformats.org/officeDocument/2006/relationships/hyperlink" Target="https://www.microfocus.com/en-us/products/operations-bridge/over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hyperlink" Target="https://www.redhat.com/en/technologies/cloud-computing/openshift" TargetMode="External"/><Relationship Id="rId3" Type="http://schemas.openxmlformats.org/officeDocument/2006/relationships/hyperlink" Target="https://carrier.huawei.com/en/adn" TargetMode="External"/><Relationship Id="rId7" Type="http://schemas.openxmlformats.org/officeDocument/2006/relationships/hyperlink" Target="https://www.servicenow.com/content/dam/servicenow-assets/public/en-us/doc-type/resource-center/data-sheet/ds-servicenow-platform.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tanzu.vmware.com/tanzu" TargetMode="External"/><Relationship Id="rId5" Type="http://schemas.openxmlformats.org/officeDocument/2006/relationships/hyperlink" Target="https://www.cisco.com/c/en/us/solutions/intent-based-networking.html" TargetMode="External"/><Relationship Id="rId4" Type="http://schemas.openxmlformats.org/officeDocument/2006/relationships/hyperlink" Target="https://ipfabric.io/produc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fotech.com/research/ss/accelerate-your-automation-processe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hyperlink" Target="https://www.infotech.com/research/it-strategy-presentation-template"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chart" Target="../charts/chart1.xml"/><Relationship Id="rId4" Type="http://schemas.openxmlformats.org/officeDocument/2006/relationships/hyperlink" Target="https://www.infotech.com/research/ss/build-a-business-aligned-it-strategy"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4618-357B-C148-853A-A733060EFBED}"/>
              </a:ext>
            </a:extLst>
          </p:cNvPr>
          <p:cNvSpPr>
            <a:spLocks noGrp="1"/>
          </p:cNvSpPr>
          <p:nvPr>
            <p:ph type="ctrTitle"/>
          </p:nvPr>
        </p:nvSpPr>
        <p:spPr>
          <a:xfrm>
            <a:off x="812800" y="464466"/>
            <a:ext cx="7260771" cy="2387600"/>
          </a:xfrm>
        </p:spPr>
        <p:txBody>
          <a:bodyPr/>
          <a:lstStyle/>
          <a:p>
            <a:r>
              <a:rPr lang="en-US" dirty="0">
                <a:latin typeface="Montserrat"/>
              </a:rPr>
              <a:t>Infrastructure </a:t>
            </a:r>
            <a:br>
              <a:rPr lang="en-US" dirty="0">
                <a:latin typeface="Montserrat"/>
              </a:rPr>
            </a:br>
            <a:r>
              <a:rPr lang="en-US" dirty="0">
                <a:latin typeface="Montserrat"/>
              </a:rPr>
              <a:t>&amp; Operations Priorities 2022</a:t>
            </a:r>
          </a:p>
        </p:txBody>
      </p:sp>
      <p:sp>
        <p:nvSpPr>
          <p:cNvPr id="3" name="Subtitle 2">
            <a:extLst>
              <a:ext uri="{FF2B5EF4-FFF2-40B4-BE49-F238E27FC236}">
                <a16:creationId xmlns:a16="http://schemas.microsoft.com/office/drawing/2014/main" id="{B427697D-2948-D349-82C8-EF176B5CB98C}"/>
              </a:ext>
            </a:extLst>
          </p:cNvPr>
          <p:cNvSpPr>
            <a:spLocks noGrp="1"/>
          </p:cNvSpPr>
          <p:nvPr>
            <p:ph type="subTitle" idx="1"/>
          </p:nvPr>
        </p:nvSpPr>
        <p:spPr>
          <a:xfrm>
            <a:off x="838201" y="2944141"/>
            <a:ext cx="5611238" cy="1655762"/>
          </a:xfrm>
        </p:spPr>
        <p:txBody>
          <a:bodyPr/>
          <a:lstStyle/>
          <a:p>
            <a:r>
              <a:rPr lang="en-US" dirty="0"/>
              <a:t>Benefit realization, Resource, and Risk Optimization for I&amp;O Leaders</a:t>
            </a:r>
          </a:p>
        </p:txBody>
      </p:sp>
      <p:sp>
        <p:nvSpPr>
          <p:cNvPr id="4" name="TextBox 3">
            <a:extLst>
              <a:ext uri="{FF2B5EF4-FFF2-40B4-BE49-F238E27FC236}">
                <a16:creationId xmlns:a16="http://schemas.microsoft.com/office/drawing/2014/main" id="{ABBA0F22-0CFA-5845-8630-B54612818C95}"/>
              </a:ext>
            </a:extLst>
          </p:cNvPr>
          <p:cNvSpPr txBox="1"/>
          <p:nvPr/>
        </p:nvSpPr>
        <p:spPr>
          <a:xfrm>
            <a:off x="2869658" y="5846323"/>
            <a:ext cx="3977191" cy="707886"/>
          </a:xfrm>
          <a:prstGeom prst="rect">
            <a:avLst/>
          </a:prstGeom>
          <a:noFill/>
        </p:spPr>
        <p:txBody>
          <a:bodyPr wrap="square" rtlCol="0">
            <a:spAutoFit/>
          </a:bodyPr>
          <a:lstStyle/>
          <a:p>
            <a:r>
              <a:rPr lang="en-US" sz="800" spc="-6" dirty="0">
                <a:solidFill>
                  <a:srgbClr val="DCDCDC"/>
                </a:solidFill>
                <a:latin typeface="Roboto Condensed Light" panose="02000000000000000000" pitchFamily="2" charset="0"/>
                <a:ea typeface="Roboto Condensed Light" panose="02000000000000000000" pitchFamily="2" charset="0"/>
                <a:cs typeface="Arial"/>
              </a:rPr>
              <a:t>Info-Tech </a:t>
            </a:r>
            <a:r>
              <a:rPr lang="en-US" sz="800" spc="3" dirty="0">
                <a:solidFill>
                  <a:srgbClr val="DCDCDC"/>
                </a:solidFill>
                <a:latin typeface="Roboto Condensed Light" panose="02000000000000000000" pitchFamily="2" charset="0"/>
                <a:ea typeface="Roboto Condensed Light" panose="02000000000000000000" pitchFamily="2" charset="0"/>
                <a:cs typeface="Arial"/>
              </a:rPr>
              <a:t>Research </a:t>
            </a:r>
            <a:r>
              <a:rPr lang="en-US" sz="800" spc="6" dirty="0">
                <a:solidFill>
                  <a:srgbClr val="DCDCDC"/>
                </a:solidFill>
                <a:latin typeface="Roboto Condensed Light" panose="02000000000000000000" pitchFamily="2" charset="0"/>
                <a:ea typeface="Roboto Condensed Light" panose="02000000000000000000" pitchFamily="2" charset="0"/>
                <a:cs typeface="Arial"/>
              </a:rPr>
              <a:t>Group </a:t>
            </a:r>
            <a:r>
              <a:rPr lang="en-US" sz="800" spc="3" dirty="0">
                <a:solidFill>
                  <a:srgbClr val="DCDCDC"/>
                </a:solidFill>
                <a:latin typeface="Roboto Condensed Light" panose="02000000000000000000" pitchFamily="2" charset="0"/>
                <a:ea typeface="Roboto Condensed Light" panose="02000000000000000000" pitchFamily="2" charset="0"/>
                <a:cs typeface="Arial"/>
              </a:rPr>
              <a:t>Inc. </a:t>
            </a:r>
            <a:r>
              <a:rPr lang="en-US" sz="800" dirty="0">
                <a:solidFill>
                  <a:srgbClr val="DCDCDC"/>
                </a:solidFill>
                <a:latin typeface="Roboto Condensed Light" panose="02000000000000000000" pitchFamily="2" charset="0"/>
                <a:ea typeface="Roboto Condensed Light" panose="02000000000000000000" pitchFamily="2" charset="0"/>
                <a:cs typeface="Arial"/>
              </a:rPr>
              <a:t>is </a:t>
            </a:r>
            <a:r>
              <a:rPr lang="en-US" sz="800" spc="6" dirty="0">
                <a:solidFill>
                  <a:srgbClr val="DCDCDC"/>
                </a:solidFill>
                <a:latin typeface="Roboto Condensed Light" panose="02000000000000000000" pitchFamily="2" charset="0"/>
                <a:ea typeface="Roboto Condensed Light" panose="02000000000000000000" pitchFamily="2" charset="0"/>
                <a:cs typeface="Arial"/>
              </a:rPr>
              <a:t>a </a:t>
            </a:r>
            <a:r>
              <a:rPr lang="en-US" sz="800" dirty="0">
                <a:solidFill>
                  <a:srgbClr val="DCDCDC"/>
                </a:solidFill>
                <a:latin typeface="Roboto Condensed Light" panose="02000000000000000000" pitchFamily="2" charset="0"/>
                <a:ea typeface="Roboto Condensed Light" panose="02000000000000000000" pitchFamily="2" charset="0"/>
                <a:cs typeface="Arial"/>
              </a:rPr>
              <a:t>global leader </a:t>
            </a:r>
            <a:r>
              <a:rPr lang="en-US" sz="800" spc="3" dirty="0">
                <a:solidFill>
                  <a:srgbClr val="DCDCDC"/>
                </a:solidFill>
                <a:latin typeface="Roboto Condensed Light" panose="02000000000000000000" pitchFamily="2" charset="0"/>
                <a:ea typeface="Roboto Condensed Light" panose="02000000000000000000" pitchFamily="2" charset="0"/>
                <a:cs typeface="Arial"/>
              </a:rPr>
              <a:t>in </a:t>
            </a:r>
            <a:r>
              <a:rPr lang="en-US" sz="800" dirty="0">
                <a:solidFill>
                  <a:srgbClr val="DCDCDC"/>
                </a:solidFill>
                <a:latin typeface="Roboto Condensed Light" panose="02000000000000000000" pitchFamily="2" charset="0"/>
                <a:ea typeface="Roboto Condensed Light" panose="02000000000000000000" pitchFamily="2" charset="0"/>
                <a:cs typeface="Arial"/>
              </a:rPr>
              <a:t>providing </a:t>
            </a:r>
            <a:r>
              <a:rPr lang="en-US" sz="800" spc="3" dirty="0">
                <a:solidFill>
                  <a:srgbClr val="DCDCDC"/>
                </a:solidFill>
                <a:latin typeface="Roboto Condensed Light" panose="02000000000000000000" pitchFamily="2" charset="0"/>
                <a:ea typeface="Roboto Condensed Light" panose="02000000000000000000" pitchFamily="2" charset="0"/>
                <a:cs typeface="Arial"/>
              </a:rPr>
              <a:t>IT research</a:t>
            </a:r>
            <a:r>
              <a:rPr lang="en-US" sz="800" spc="64" dirty="0">
                <a:solidFill>
                  <a:srgbClr val="DCDCDC"/>
                </a:solidFill>
                <a:latin typeface="Roboto Condensed Light" panose="02000000000000000000" pitchFamily="2" charset="0"/>
                <a:ea typeface="Roboto Condensed Light" panose="02000000000000000000" pitchFamily="2" charset="0"/>
                <a:cs typeface="Arial"/>
              </a:rPr>
              <a:t> </a:t>
            </a:r>
            <a:r>
              <a:rPr lang="en-US" sz="800" spc="3" dirty="0">
                <a:solidFill>
                  <a:srgbClr val="DCDCDC"/>
                </a:solidFill>
                <a:latin typeface="Roboto Condensed Light" panose="02000000000000000000" pitchFamily="2" charset="0"/>
                <a:ea typeface="Roboto Condensed Light" panose="02000000000000000000" pitchFamily="2" charset="0"/>
                <a:cs typeface="Arial"/>
              </a:rPr>
              <a:t>and</a:t>
            </a:r>
            <a:r>
              <a:rPr lang="en-US" sz="800" spc="9" dirty="0">
                <a:solidFill>
                  <a:srgbClr val="DCDCDC"/>
                </a:solidFill>
                <a:latin typeface="Roboto Condensed Light" panose="02000000000000000000" pitchFamily="2" charset="0"/>
                <a:ea typeface="Roboto Condensed Light" panose="02000000000000000000" pitchFamily="2" charset="0"/>
                <a:cs typeface="Arial"/>
              </a:rPr>
              <a:t> </a:t>
            </a:r>
            <a:r>
              <a:rPr lang="en-US" sz="800" dirty="0">
                <a:solidFill>
                  <a:srgbClr val="DCDCDC"/>
                </a:solidFill>
                <a:latin typeface="Roboto Condensed Light" panose="02000000000000000000" pitchFamily="2" charset="0"/>
                <a:ea typeface="Roboto Condensed Light" panose="02000000000000000000" pitchFamily="2" charset="0"/>
                <a:cs typeface="Arial"/>
              </a:rPr>
              <a:t>advice. </a:t>
            </a:r>
            <a:r>
              <a:rPr lang="en-US" sz="800" spc="-6" dirty="0">
                <a:solidFill>
                  <a:srgbClr val="DCDCDC"/>
                </a:solidFill>
                <a:latin typeface="Roboto Condensed Light" panose="02000000000000000000" pitchFamily="2" charset="0"/>
                <a:ea typeface="Roboto Condensed Light" panose="02000000000000000000" pitchFamily="2" charset="0"/>
                <a:cs typeface="Arial"/>
              </a:rPr>
              <a:t>Info-Tech’s </a:t>
            </a:r>
            <a:r>
              <a:rPr lang="en-US" sz="800" dirty="0">
                <a:solidFill>
                  <a:srgbClr val="DCDCDC"/>
                </a:solidFill>
                <a:latin typeface="Roboto Condensed Light" panose="02000000000000000000" pitchFamily="2" charset="0"/>
                <a:ea typeface="Roboto Condensed Light" panose="02000000000000000000" pitchFamily="2" charset="0"/>
                <a:cs typeface="Arial"/>
              </a:rPr>
              <a:t>products </a:t>
            </a:r>
            <a:r>
              <a:rPr lang="en-US" sz="800" spc="3" dirty="0">
                <a:solidFill>
                  <a:srgbClr val="DCDCDC"/>
                </a:solidFill>
                <a:latin typeface="Roboto Condensed Light" panose="02000000000000000000" pitchFamily="2" charset="0"/>
                <a:ea typeface="Roboto Condensed Light" panose="02000000000000000000" pitchFamily="2" charset="0"/>
                <a:cs typeface="Arial"/>
              </a:rPr>
              <a:t>and services </a:t>
            </a:r>
            <a:r>
              <a:rPr lang="en-US" sz="800" spc="6" dirty="0">
                <a:solidFill>
                  <a:srgbClr val="DCDCDC"/>
                </a:solidFill>
                <a:latin typeface="Roboto Condensed Light" panose="02000000000000000000" pitchFamily="2" charset="0"/>
                <a:ea typeface="Roboto Condensed Light" panose="02000000000000000000" pitchFamily="2" charset="0"/>
                <a:cs typeface="Arial"/>
              </a:rPr>
              <a:t>combine </a:t>
            </a:r>
            <a:r>
              <a:rPr lang="en-US" sz="800" dirty="0">
                <a:solidFill>
                  <a:srgbClr val="DCDCDC"/>
                </a:solidFill>
                <a:latin typeface="Roboto Condensed Light" panose="02000000000000000000" pitchFamily="2" charset="0"/>
                <a:ea typeface="Roboto Condensed Light" panose="02000000000000000000" pitchFamily="2" charset="0"/>
                <a:cs typeface="Arial"/>
              </a:rPr>
              <a:t>actionable insight </a:t>
            </a:r>
            <a:r>
              <a:rPr lang="en-US" sz="800" spc="3" dirty="0">
                <a:solidFill>
                  <a:srgbClr val="DCDCDC"/>
                </a:solidFill>
                <a:latin typeface="Roboto Condensed Light" panose="02000000000000000000" pitchFamily="2" charset="0"/>
                <a:ea typeface="Roboto Condensed Light" panose="02000000000000000000" pitchFamily="2" charset="0"/>
                <a:cs typeface="Arial"/>
              </a:rPr>
              <a:t>and relevant</a:t>
            </a:r>
            <a:r>
              <a:rPr lang="en-US" sz="800" spc="76" dirty="0">
                <a:solidFill>
                  <a:srgbClr val="DCDCDC"/>
                </a:solidFill>
                <a:latin typeface="Roboto Condensed Light" panose="02000000000000000000" pitchFamily="2" charset="0"/>
                <a:ea typeface="Roboto Condensed Light" panose="02000000000000000000" pitchFamily="2" charset="0"/>
                <a:cs typeface="Arial"/>
              </a:rPr>
              <a:t> </a:t>
            </a:r>
            <a:r>
              <a:rPr lang="en-US" sz="800" spc="3" dirty="0">
                <a:solidFill>
                  <a:srgbClr val="DCDCDC"/>
                </a:solidFill>
                <a:latin typeface="Roboto Condensed Light" panose="02000000000000000000" pitchFamily="2" charset="0"/>
                <a:ea typeface="Roboto Condensed Light" panose="02000000000000000000" pitchFamily="2" charset="0"/>
                <a:cs typeface="Arial"/>
              </a:rPr>
              <a:t>advice</a:t>
            </a:r>
            <a:r>
              <a:rPr lang="en-US" sz="800" spc="12" dirty="0">
                <a:solidFill>
                  <a:srgbClr val="DCDCDC"/>
                </a:solidFill>
                <a:latin typeface="Roboto Condensed Light" panose="02000000000000000000" pitchFamily="2" charset="0"/>
                <a:ea typeface="Roboto Condensed Light" panose="02000000000000000000" pitchFamily="2" charset="0"/>
                <a:cs typeface="Arial"/>
              </a:rPr>
              <a:t> </a:t>
            </a:r>
            <a:r>
              <a:rPr lang="en-US" sz="800" dirty="0">
                <a:solidFill>
                  <a:srgbClr val="DCDCDC"/>
                </a:solidFill>
                <a:latin typeface="Roboto Condensed Light" panose="02000000000000000000" pitchFamily="2" charset="0"/>
                <a:ea typeface="Roboto Condensed Light" panose="02000000000000000000" pitchFamily="2" charset="0"/>
                <a:cs typeface="Arial"/>
              </a:rPr>
              <a:t>with </a:t>
            </a:r>
            <a:r>
              <a:rPr lang="en-US" sz="80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lang="en-US" sz="800" spc="73" dirty="0">
                <a:solidFill>
                  <a:srgbClr val="DCDCDC"/>
                </a:solidFill>
                <a:latin typeface="Roboto Condensed Light" panose="02000000000000000000" pitchFamily="2" charset="0"/>
                <a:ea typeface="Roboto Condensed Light" panose="02000000000000000000" pitchFamily="2" charset="0"/>
                <a:cs typeface="Arial"/>
              </a:rPr>
              <a:t> </a:t>
            </a:r>
            <a:r>
              <a:rPr lang="en-US" sz="800" spc="3" dirty="0">
                <a:solidFill>
                  <a:srgbClr val="DCDCDC"/>
                </a:solidFill>
                <a:latin typeface="Roboto Condensed Light" panose="02000000000000000000" pitchFamily="2" charset="0"/>
                <a:ea typeface="Roboto Condensed Light" panose="02000000000000000000" pitchFamily="2" charset="0"/>
                <a:cs typeface="Arial"/>
              </a:rPr>
              <a:t>concerns. </a:t>
            </a:r>
            <a:br>
              <a:rPr lang="en-US" sz="800" spc="3" dirty="0">
                <a:solidFill>
                  <a:srgbClr val="DCDCDC"/>
                </a:solidFill>
                <a:latin typeface="Roboto Condensed Light" panose="02000000000000000000" pitchFamily="2" charset="0"/>
                <a:ea typeface="Roboto Condensed Light" panose="02000000000000000000" pitchFamily="2" charset="0"/>
                <a:cs typeface="Arial"/>
              </a:rPr>
            </a:br>
            <a:r>
              <a:rPr lang="en-US" sz="800" spc="6" dirty="0">
                <a:solidFill>
                  <a:srgbClr val="DCDCDC"/>
                </a:solidFill>
                <a:latin typeface="Roboto Condensed Light" panose="02000000000000000000" pitchFamily="2" charset="0"/>
                <a:ea typeface="Roboto Condensed Light" panose="02000000000000000000" pitchFamily="2" charset="0"/>
                <a:cs typeface="Arial"/>
              </a:rPr>
              <a:t>© </a:t>
            </a:r>
            <a:r>
              <a:rPr lang="en-US" sz="800" spc="3" dirty="0">
                <a:solidFill>
                  <a:srgbClr val="DCDCDC"/>
                </a:solidFill>
                <a:latin typeface="Roboto Condensed Light" panose="02000000000000000000" pitchFamily="2" charset="0"/>
                <a:ea typeface="Roboto Condensed Light" panose="02000000000000000000" pitchFamily="2" charset="0"/>
                <a:cs typeface="Arial"/>
              </a:rPr>
              <a:t>1997-2022 </a:t>
            </a:r>
            <a:r>
              <a:rPr lang="en-US" sz="800" spc="-6" dirty="0">
                <a:solidFill>
                  <a:srgbClr val="DCDCDC"/>
                </a:solidFill>
                <a:latin typeface="Roboto Condensed Light" panose="02000000000000000000" pitchFamily="2" charset="0"/>
                <a:ea typeface="Roboto Condensed Light" panose="02000000000000000000" pitchFamily="2" charset="0"/>
                <a:cs typeface="Arial"/>
              </a:rPr>
              <a:t>Info-Tech </a:t>
            </a:r>
            <a:r>
              <a:rPr lang="en-US" sz="800" spc="3" dirty="0">
                <a:solidFill>
                  <a:srgbClr val="DCDCDC"/>
                </a:solidFill>
                <a:latin typeface="Roboto Condensed Light" panose="02000000000000000000" pitchFamily="2" charset="0"/>
                <a:ea typeface="Roboto Condensed Light" panose="02000000000000000000" pitchFamily="2" charset="0"/>
                <a:cs typeface="Arial"/>
              </a:rPr>
              <a:t>Research </a:t>
            </a:r>
            <a:r>
              <a:rPr lang="en-US" sz="800" spc="6" dirty="0">
                <a:solidFill>
                  <a:srgbClr val="DCDCDC"/>
                </a:solidFill>
                <a:latin typeface="Roboto Condensed Light" panose="02000000000000000000" pitchFamily="2" charset="0"/>
                <a:ea typeface="Roboto Condensed Light" panose="02000000000000000000" pitchFamily="2" charset="0"/>
                <a:cs typeface="Arial"/>
              </a:rPr>
              <a:t>Group</a:t>
            </a:r>
            <a:r>
              <a:rPr lang="en-US" sz="800" spc="-27" dirty="0">
                <a:solidFill>
                  <a:srgbClr val="DCDCDC"/>
                </a:solidFill>
                <a:latin typeface="Roboto Condensed Light" panose="02000000000000000000" pitchFamily="2" charset="0"/>
                <a:ea typeface="Roboto Condensed Light" panose="02000000000000000000" pitchFamily="2" charset="0"/>
                <a:cs typeface="Arial"/>
              </a:rPr>
              <a:t> </a:t>
            </a:r>
            <a:r>
              <a:rPr lang="en-US" sz="800" spc="3" dirty="0">
                <a:solidFill>
                  <a:srgbClr val="DCDCDC"/>
                </a:solidFill>
                <a:latin typeface="Roboto Condensed Light" panose="02000000000000000000" pitchFamily="2" charset="0"/>
                <a:ea typeface="Roboto Condensed Light" panose="02000000000000000000" pitchFamily="2" charset="0"/>
                <a:cs typeface="Arial"/>
              </a:rPr>
              <a:t>Inc.</a:t>
            </a:r>
            <a:endParaRPr lang="en-US" sz="800" dirty="0">
              <a:latin typeface="Roboto Condensed Light" panose="02000000000000000000" pitchFamily="2" charset="0"/>
              <a:ea typeface="Roboto Condensed Light" panose="02000000000000000000" pitchFamily="2" charset="0"/>
              <a:cs typeface="Arial"/>
            </a:endParaRPr>
          </a:p>
          <a:p>
            <a:endParaRPr lang="en-US" sz="800" dirty="0">
              <a:latin typeface="Arial" panose="020B0604020202020204" pitchFamily="34" charset="0"/>
            </a:endParaRPr>
          </a:p>
        </p:txBody>
      </p:sp>
      <p:pic>
        <p:nvPicPr>
          <p:cNvPr id="5" name="Picture 5">
            <a:extLst>
              <a:ext uri="{FF2B5EF4-FFF2-40B4-BE49-F238E27FC236}">
                <a16:creationId xmlns:a16="http://schemas.microsoft.com/office/drawing/2014/main" id="{1CDAEB6D-361B-A636-D815-2C8D45A64B8F}"/>
              </a:ext>
            </a:extLst>
          </p:cNvPr>
          <p:cNvPicPr>
            <a:picLocks noChangeAspect="1"/>
          </p:cNvPicPr>
          <p:nvPr/>
        </p:nvPicPr>
        <p:blipFill>
          <a:blip r:embed="rId3"/>
          <a:stretch>
            <a:fillRect/>
          </a:stretch>
        </p:blipFill>
        <p:spPr>
          <a:xfrm>
            <a:off x="9531578" y="5747658"/>
            <a:ext cx="1819275" cy="533400"/>
          </a:xfrm>
          <a:prstGeom prst="rect">
            <a:avLst/>
          </a:prstGeom>
        </p:spPr>
      </p:pic>
    </p:spTree>
    <p:extLst>
      <p:ext uri="{BB962C8B-B14F-4D97-AF65-F5344CB8AC3E}">
        <p14:creationId xmlns:p14="http://schemas.microsoft.com/office/powerpoint/2010/main" val="177015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7503-D877-42A4-809F-B5EB56962A54}"/>
              </a:ext>
            </a:extLst>
          </p:cNvPr>
          <p:cNvSpPr>
            <a:spLocks noGrp="1"/>
          </p:cNvSpPr>
          <p:nvPr>
            <p:ph type="ctrTitle"/>
          </p:nvPr>
        </p:nvSpPr>
        <p:spPr>
          <a:xfrm>
            <a:off x="838200" y="867600"/>
            <a:ext cx="7260771" cy="2538393"/>
          </a:xfrm>
        </p:spPr>
        <p:txBody>
          <a:bodyPr anchor="t">
            <a:normAutofit/>
          </a:bodyPr>
          <a:lstStyle/>
          <a:p>
            <a:r>
              <a:rPr lang="en-US" sz="5400" dirty="0"/>
              <a:t>Technology Acquisition</a:t>
            </a:r>
          </a:p>
        </p:txBody>
      </p:sp>
      <p:sp>
        <p:nvSpPr>
          <p:cNvPr id="9" name="Subtitle 2">
            <a:extLst>
              <a:ext uri="{FF2B5EF4-FFF2-40B4-BE49-F238E27FC236}">
                <a16:creationId xmlns:a16="http://schemas.microsoft.com/office/drawing/2014/main" id="{9DEFCC71-4E97-4B2C-8D20-F39BCEB6BC6E}"/>
              </a:ext>
            </a:extLst>
          </p:cNvPr>
          <p:cNvSpPr>
            <a:spLocks noGrp="1"/>
          </p:cNvSpPr>
          <p:nvPr>
            <p:ph type="subTitle" idx="1"/>
          </p:nvPr>
        </p:nvSpPr>
        <p:spPr>
          <a:xfrm>
            <a:off x="838200" y="2301390"/>
            <a:ext cx="2114549" cy="365124"/>
          </a:xfrm>
        </p:spPr>
        <p:txBody>
          <a:bodyPr/>
          <a:lstStyle/>
          <a:p>
            <a:r>
              <a:rPr lang="en-US" dirty="0">
                <a:solidFill>
                  <a:srgbClr val="248EEB"/>
                </a:solidFill>
              </a:rPr>
              <a:t>External Pressures</a:t>
            </a:r>
          </a:p>
        </p:txBody>
      </p:sp>
      <p:sp>
        <p:nvSpPr>
          <p:cNvPr id="10" name="Text Placeholder 4">
            <a:extLst>
              <a:ext uri="{FF2B5EF4-FFF2-40B4-BE49-F238E27FC236}">
                <a16:creationId xmlns:a16="http://schemas.microsoft.com/office/drawing/2014/main" id="{E3CD8F46-50D4-4DFE-8261-CE75E7A629D3}"/>
              </a:ext>
            </a:extLst>
          </p:cNvPr>
          <p:cNvSpPr txBox="1">
            <a:spLocks/>
          </p:cNvSpPr>
          <p:nvPr/>
        </p:nvSpPr>
        <p:spPr>
          <a:xfrm>
            <a:off x="1968758" y="2871447"/>
            <a:ext cx="6130212"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48EEB"/>
                </a:solidFill>
              </a:rPr>
              <a:t>Employee Experience Management</a:t>
            </a:r>
          </a:p>
          <a:p>
            <a:r>
              <a:rPr lang="en-US" dirty="0">
                <a:solidFill>
                  <a:srgbClr val="248EEB"/>
                </a:solidFill>
              </a:rPr>
              <a:t>MS Windows Experience</a:t>
            </a:r>
          </a:p>
          <a:p>
            <a:r>
              <a:rPr lang="en-US" dirty="0"/>
              <a:t>SASE – Secure Access Service Edge</a:t>
            </a:r>
          </a:p>
          <a:p>
            <a:r>
              <a:rPr lang="en-US" dirty="0"/>
              <a:t>Ubiquitous Identity and Access Management</a:t>
            </a:r>
          </a:p>
          <a:p>
            <a:r>
              <a:rPr lang="en-US" dirty="0"/>
              <a:t>Intelligent User Interfaces</a:t>
            </a:r>
          </a:p>
          <a:p>
            <a:endParaRPr lang="en-US" dirty="0"/>
          </a:p>
        </p:txBody>
      </p:sp>
      <p:pic>
        <p:nvPicPr>
          <p:cNvPr id="3" name="Picture 5">
            <a:extLst>
              <a:ext uri="{FF2B5EF4-FFF2-40B4-BE49-F238E27FC236}">
                <a16:creationId xmlns:a16="http://schemas.microsoft.com/office/drawing/2014/main" id="{F0D51936-25C3-2889-0411-2C15BA60D0FE}"/>
              </a:ext>
            </a:extLst>
          </p:cNvPr>
          <p:cNvPicPr>
            <a:picLocks noChangeAspect="1"/>
          </p:cNvPicPr>
          <p:nvPr/>
        </p:nvPicPr>
        <p:blipFill>
          <a:blip r:embed="rId3"/>
          <a:stretch>
            <a:fillRect/>
          </a:stretch>
        </p:blipFill>
        <p:spPr>
          <a:xfrm>
            <a:off x="9531578" y="5747658"/>
            <a:ext cx="1819275" cy="533400"/>
          </a:xfrm>
          <a:prstGeom prst="rect">
            <a:avLst/>
          </a:prstGeom>
        </p:spPr>
      </p:pic>
    </p:spTree>
    <p:extLst>
      <p:ext uri="{BB962C8B-B14F-4D97-AF65-F5344CB8AC3E}">
        <p14:creationId xmlns:p14="http://schemas.microsoft.com/office/powerpoint/2010/main" val="1092008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61834"/>
            <a:ext cx="4922520" cy="223805"/>
          </a:xfrm>
          <a:effectLst/>
        </p:spPr>
        <p:txBody>
          <a:bodyPr/>
          <a:lstStyle/>
          <a:p>
            <a:r>
              <a:rPr lang="en-US" dirty="0">
                <a:solidFill>
                  <a:srgbClr val="248EEB"/>
                </a:solidFill>
              </a:rPr>
              <a:t>Employee Experience Management </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199" y="1839077"/>
            <a:ext cx="6602731" cy="2129673"/>
          </a:xfrm>
        </p:spPr>
        <p:txBody>
          <a:bodyPr/>
          <a:lstStyle/>
          <a:p>
            <a:r>
              <a:rPr lang="en-US" sz="1100" dirty="0"/>
              <a:t>Software that aggregates a collection of signals and other telemetry to model the employee’s real-time experience using the IT systems required to accomplish their job. </a:t>
            </a:r>
          </a:p>
          <a:p>
            <a:r>
              <a:rPr lang="en-US" sz="1100" dirty="0"/>
              <a:t>A distributed workforce coupled with business apps hosted in a variety of public cloud providers means understanding the root cause of the service desk ticket “my computer is slow” is harder than ever. Agent-based or agentless, this technology is a tool to help safeguard employee productivity from infrastructure that is not living up to its performance SLA. </a:t>
            </a:r>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p:txBody>
          <a:bodyPr lIns="0" tIns="0" rIns="0" bIns="0" anchor="t"/>
          <a:lstStyle/>
          <a:p>
            <a:r>
              <a:rPr lang="en-US" dirty="0">
                <a:latin typeface="Exo"/>
              </a:rPr>
              <a:t>Vendors </a:t>
            </a:r>
            <a:r>
              <a:rPr lang="en-US" sz="1200" i="1" dirty="0">
                <a:latin typeface="Exo"/>
              </a:rPr>
              <a:t>–</a:t>
            </a:r>
            <a:r>
              <a:rPr lang="en-US" dirty="0">
                <a:latin typeface="Exo"/>
              </a:rPr>
              <a:t> SoftwareReviews Category Coming Soon!</a:t>
            </a:r>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382571" y="2408038"/>
            <a:ext cx="2971229" cy="1240038"/>
          </a:xfrm>
        </p:spPr>
        <p:txBody>
          <a:bodyPr/>
          <a:lstStyle/>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Aternity</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Catchpoint</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ThousandEyes</a:t>
            </a:r>
            <a:r>
              <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rPr>
              <a:t> </a:t>
            </a:r>
            <a:r>
              <a:rPr lang="en-US" sz="1600" b="1" dirty="0">
                <a:solidFill>
                  <a:schemeClr val="tx1"/>
                </a:solidFill>
                <a:effectLst/>
                <a:latin typeface="Exo" panose="02000303000000000000" pitchFamily="2" charset="0"/>
                <a:ea typeface="Calibri" panose="020F0502020204030204" pitchFamily="34" charset="0"/>
                <a:cs typeface="Arial" panose="020B0604020202020204" pitchFamily="34" charset="0"/>
              </a:rPr>
              <a:t>(CISCO) </a:t>
            </a:r>
          </a:p>
        </p:txBody>
      </p:sp>
      <p:sp>
        <p:nvSpPr>
          <p:cNvPr id="9" name="Text Placeholder 2">
            <a:extLst>
              <a:ext uri="{FF2B5EF4-FFF2-40B4-BE49-F238E27FC236}">
                <a16:creationId xmlns:a16="http://schemas.microsoft.com/office/drawing/2014/main" id="{B0BC571D-DEF7-4A48-A2A0-6A7F582D5043}"/>
              </a:ext>
            </a:extLst>
          </p:cNvPr>
          <p:cNvSpPr txBox="1">
            <a:spLocks/>
          </p:cNvSpPr>
          <p:nvPr/>
        </p:nvSpPr>
        <p:spPr>
          <a:xfrm>
            <a:off x="838200" y="3816543"/>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48EEB"/>
                </a:solidFill>
              </a:rPr>
              <a:t>SASE</a:t>
            </a:r>
            <a:r>
              <a:rPr lang="en-US" sz="1200" dirty="0">
                <a:solidFill>
                  <a:srgbClr val="248EEB"/>
                </a:solidFill>
                <a:effectLst/>
                <a:latin typeface="Montserrat" panose="00000500000000000000" pitchFamily="2" charset="0"/>
                <a:ea typeface="Calibri" panose="020F0502020204030204" pitchFamily="34" charset="0"/>
                <a:cs typeface="Arial" panose="020B0604020202020204" pitchFamily="34" charset="0"/>
              </a:rPr>
              <a:t> –</a:t>
            </a:r>
            <a:r>
              <a:rPr lang="en-US" dirty="0">
                <a:solidFill>
                  <a:srgbClr val="248EEB"/>
                </a:solidFill>
              </a:rPr>
              <a:t> Secure Access Services Edge</a:t>
            </a:r>
          </a:p>
        </p:txBody>
      </p:sp>
      <p:sp>
        <p:nvSpPr>
          <p:cNvPr id="10" name="Text Placeholder 3">
            <a:extLst>
              <a:ext uri="{FF2B5EF4-FFF2-40B4-BE49-F238E27FC236}">
                <a16:creationId xmlns:a16="http://schemas.microsoft.com/office/drawing/2014/main" id="{52C818FD-055A-4DD9-92E8-3A56F34A0BF3}"/>
              </a:ext>
            </a:extLst>
          </p:cNvPr>
          <p:cNvSpPr txBox="1">
            <a:spLocks/>
          </p:cNvSpPr>
          <p:nvPr/>
        </p:nvSpPr>
        <p:spPr>
          <a:xfrm>
            <a:off x="838199" y="4093786"/>
            <a:ext cx="6602731" cy="226969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Latest productization from the general concept of software-defined networking. An evolution that transforms SD-WAN products into cloud-hosted services while layering on significant additional security controls. </a:t>
            </a:r>
          </a:p>
          <a:p>
            <a:r>
              <a:rPr lang="en-US" sz="1100" dirty="0"/>
              <a:t>SASE provides a control frame that extends to the edge of wherever users happened to be and into the previously unassailable black box of public SaaS (and some PaaS) offerings. A necessary component of most comprehensive zero-trust initiatives because the distributed nature of employees and the applications they consume make it very complicated and time consuming for I&amp;O to build out all the necessary control planes.</a:t>
            </a:r>
          </a:p>
        </p:txBody>
      </p:sp>
      <p:sp>
        <p:nvSpPr>
          <p:cNvPr id="11" name="Text Placeholder 6">
            <a:extLst>
              <a:ext uri="{FF2B5EF4-FFF2-40B4-BE49-F238E27FC236}">
                <a16:creationId xmlns:a16="http://schemas.microsoft.com/office/drawing/2014/main" id="{51063EAD-BDBC-4D15-9ED4-5A8C316EDB26}"/>
              </a:ext>
            </a:extLst>
          </p:cNvPr>
          <p:cNvSpPr txBox="1">
            <a:spLocks/>
          </p:cNvSpPr>
          <p:nvPr/>
        </p:nvSpPr>
        <p:spPr>
          <a:xfrm>
            <a:off x="8382571" y="3925304"/>
            <a:ext cx="2971229" cy="223805"/>
          </a:xfrm>
          <a:prstGeom prst="rect">
            <a:avLst/>
          </a:prstGeom>
        </p:spPr>
        <p:txBody>
          <a:bodyPr lIns="0" tIns="0" rIns="0" bIns="0" anchor="t"/>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Exo"/>
              </a:rPr>
              <a:t>Vendors </a:t>
            </a:r>
            <a:r>
              <a:rPr lang="en-US" sz="1200" dirty="0">
                <a:latin typeface="Exo"/>
              </a:rPr>
              <a:t>–</a:t>
            </a:r>
            <a:r>
              <a:rPr lang="en-US" dirty="0">
                <a:latin typeface="Exo"/>
              </a:rPr>
              <a:t> SoftwareReviews Category Coming Soon!</a:t>
            </a:r>
          </a:p>
        </p:txBody>
      </p:sp>
      <p:sp>
        <p:nvSpPr>
          <p:cNvPr id="12" name="Text Placeholder 7">
            <a:extLst>
              <a:ext uri="{FF2B5EF4-FFF2-40B4-BE49-F238E27FC236}">
                <a16:creationId xmlns:a16="http://schemas.microsoft.com/office/drawing/2014/main" id="{B2463EBC-BE22-483C-B65D-4C2B93761BAB}"/>
              </a:ext>
            </a:extLst>
          </p:cNvPr>
          <p:cNvSpPr txBox="1">
            <a:spLocks/>
          </p:cNvSpPr>
          <p:nvPr/>
        </p:nvSpPr>
        <p:spPr>
          <a:xfrm>
            <a:off x="8382570" y="4598788"/>
            <a:ext cx="2971229" cy="1240038"/>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CATO Networks – SASE Cloud</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Palo Alto – Prisma</a:t>
            </a:r>
            <a:r>
              <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rPr>
              <a:t> </a:t>
            </a: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Fortinet – FortiSASE</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970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a:xfrm>
            <a:off x="839788" y="642599"/>
            <a:ext cx="6601144" cy="642277"/>
          </a:xfrm>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1" y="1566111"/>
            <a:ext cx="4830768" cy="223805"/>
          </a:xfrm>
        </p:spPr>
        <p:txBody>
          <a:bodyPr/>
          <a:lstStyle/>
          <a:p>
            <a:r>
              <a:rPr lang="en-US" dirty="0">
                <a:solidFill>
                  <a:srgbClr val="248EEB"/>
                </a:solidFill>
              </a:rPr>
              <a:t>Ubiquitous Identity and Access Management</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9787" y="1851777"/>
            <a:ext cx="6681889" cy="2259489"/>
          </a:xfrm>
        </p:spPr>
        <p:txBody>
          <a:bodyPr/>
          <a:lstStyle/>
          <a:p>
            <a:r>
              <a:rPr lang="en-US" sz="1100" dirty="0"/>
              <a:t>Identity is a foundational building block that enables applications and IT systems. In a zero-trust world it becomes the keystone. Silos are no longer an option and synchronization between LDAP, AWS, and on-prem AD has always been a pain. You need to be able to identify, profile, and validate the user where they are and at all points within the environment. Single sign-on has evolved into a consumable service, cloud hosted and managed. Just beware </a:t>
            </a:r>
            <a:r>
              <a:rPr lang="en-US" sz="1100" dirty="0">
                <a:effectLst/>
                <a:latin typeface="Montserrat" panose="00000500000000000000" pitchFamily="2" charset="0"/>
                <a:ea typeface="Calibri" panose="020F0502020204030204" pitchFamily="34" charset="0"/>
                <a:cs typeface="Arial" panose="020B0604020202020204" pitchFamily="34" charset="0"/>
              </a:rPr>
              <a:t>–</a:t>
            </a:r>
            <a:r>
              <a:rPr lang="en-US" sz="1100" dirty="0"/>
              <a:t> the stickiest thing a vendor can use to hold you to them is your identity and access management system. If you need a place to start, Info-Tech can help with our </a:t>
            </a:r>
            <a:r>
              <a:rPr lang="en-US" sz="1100" i="1" dirty="0">
                <a:hlinkClick r:id="rId3"/>
              </a:rPr>
              <a:t>Assess and Govern Identity Security</a:t>
            </a:r>
            <a:r>
              <a:rPr lang="en-US" sz="1100" i="1" dirty="0"/>
              <a:t> </a:t>
            </a:r>
            <a:r>
              <a:rPr lang="en-US" sz="1100" dirty="0"/>
              <a:t>blueprint</a:t>
            </a:r>
            <a:r>
              <a:rPr lang="en-US" sz="1100" i="1" dirty="0"/>
              <a:t>.</a:t>
            </a:r>
            <a:endParaRPr lang="en-US" sz="1100" dirty="0"/>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a:xfrm>
            <a:off x="8382572" y="1734554"/>
            <a:ext cx="3542728" cy="223805"/>
          </a:xfrm>
        </p:spPr>
        <p:txBody>
          <a:bodyPr lIns="0" tIns="0" rIns="0" bIns="0" anchor="t"/>
          <a:lstStyle/>
          <a:p>
            <a:r>
              <a:rPr lang="en-US" dirty="0">
                <a:latin typeface="Exo"/>
              </a:rPr>
              <a:t>Vendors </a:t>
            </a:r>
            <a:r>
              <a:rPr lang="en-US" sz="1200" dirty="0">
                <a:effectLst/>
                <a:latin typeface="Montserrat"/>
                <a:ea typeface="Calibri" panose="020F0502020204030204" pitchFamily="34" charset="0"/>
                <a:cs typeface="Arial"/>
              </a:rPr>
              <a:t>–</a:t>
            </a:r>
            <a:r>
              <a:rPr lang="en-US" dirty="0">
                <a:latin typeface="Exo"/>
              </a:rPr>
              <a:t> SoftwareReviews Category</a:t>
            </a:r>
            <a:r>
              <a:rPr lang="en-US" sz="1200" dirty="0">
                <a:effectLst/>
                <a:latin typeface="Montserrat"/>
                <a:ea typeface="Calibri" panose="020F0502020204030204" pitchFamily="34" charset="0"/>
                <a:cs typeface="Arial"/>
              </a:rPr>
              <a:t> </a:t>
            </a:r>
            <a:r>
              <a:rPr lang="en-US" sz="1200" dirty="0">
                <a:effectLst/>
                <a:latin typeface="Exo"/>
                <a:ea typeface="Calibri" panose="020F0502020204030204" pitchFamily="34" charset="0"/>
                <a:cs typeface="Arial"/>
              </a:rPr>
              <a:t>–</a:t>
            </a:r>
            <a:r>
              <a:rPr lang="en-US" dirty="0">
                <a:latin typeface="Exo"/>
              </a:rPr>
              <a:t> </a:t>
            </a:r>
            <a:r>
              <a:rPr lang="en-US" cap="none" dirty="0">
                <a:solidFill>
                  <a:srgbClr val="248EEB"/>
                </a:solidFill>
                <a:latin typeface="Exo"/>
                <a:hlinkClick r:id="rId4">
                  <a:extLst>
                    <a:ext uri="{A12FA001-AC4F-418D-AE19-62706E023703}">
                      <ahyp:hlinkClr xmlns:ahyp="http://schemas.microsoft.com/office/drawing/2018/hyperlinkcolor" val="tx"/>
                    </a:ext>
                  </a:extLst>
                </a:hlinkClick>
              </a:rPr>
              <a:t>LINK</a:t>
            </a:r>
            <a:endParaRPr lang="en-US" dirty="0">
              <a:solidFill>
                <a:srgbClr val="248EEB"/>
              </a:solidFill>
              <a:latin typeface="Exo"/>
            </a:endParaRPr>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382571" y="2408038"/>
            <a:ext cx="3190304" cy="1240038"/>
          </a:xfrm>
        </p:spPr>
        <p:txBody>
          <a:bodyPr/>
          <a:lstStyle/>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Microsoft Azure Active Directory</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Okta Workforce Identity</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Auth0 Universal Login</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B0BC571D-DEF7-4A48-A2A0-6A7F582D5043}"/>
              </a:ext>
            </a:extLst>
          </p:cNvPr>
          <p:cNvSpPr txBox="1">
            <a:spLocks/>
          </p:cNvSpPr>
          <p:nvPr/>
        </p:nvSpPr>
        <p:spPr>
          <a:xfrm>
            <a:off x="839787" y="4043523"/>
            <a:ext cx="4818295"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48EEB"/>
                </a:solidFill>
              </a:rPr>
              <a:t>Intelligent User Interfaces</a:t>
            </a:r>
          </a:p>
        </p:txBody>
      </p:sp>
      <p:sp>
        <p:nvSpPr>
          <p:cNvPr id="10" name="Text Placeholder 3">
            <a:extLst>
              <a:ext uri="{FF2B5EF4-FFF2-40B4-BE49-F238E27FC236}">
                <a16:creationId xmlns:a16="http://schemas.microsoft.com/office/drawing/2014/main" id="{52C818FD-055A-4DD9-92E8-3A56F34A0BF3}"/>
              </a:ext>
            </a:extLst>
          </p:cNvPr>
          <p:cNvSpPr txBox="1">
            <a:spLocks/>
          </p:cNvSpPr>
          <p:nvPr/>
        </p:nvSpPr>
        <p:spPr>
          <a:xfrm>
            <a:off x="838199" y="4319929"/>
            <a:ext cx="6886576" cy="2223038"/>
          </a:xfrm>
          <a:prstGeom prst="rect">
            <a:avLst/>
          </a:prstGeom>
        </p:spPr>
        <p:txBody>
          <a:bodyPr lIns="0" tIns="0" rIns="0" bIns="0" anchor="t"/>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100" dirty="0">
                <a:latin typeface="Montserrat"/>
              </a:rPr>
              <a:t>Clippy may be long dead, but the idea of an enterprise virtual assistant is alive and well. Most successful implementations are tightly integrated with another vendor’s product </a:t>
            </a:r>
            <a:r>
              <a:rPr lang="en-US" sz="1100" dirty="0">
                <a:effectLst/>
                <a:latin typeface="Montserrat" panose="00000500000000000000" pitchFamily="2" charset="0"/>
                <a:ea typeface="Calibri" panose="020F0502020204030204" pitchFamily="34" charset="0"/>
                <a:cs typeface="Arial" panose="020B0604020202020204" pitchFamily="34" charset="0"/>
              </a:rPr>
              <a:t>–</a:t>
            </a:r>
            <a:r>
              <a:rPr lang="en-US" sz="1100" dirty="0">
                <a:latin typeface="Montserrat"/>
              </a:rPr>
              <a:t> chatbots for ITSM platforms like ServiceNow, for example. Products are coming on the market, however, that I&amp;O can customize and share across the enterprise, enabling citizen developers to build workflows and automations. Microsoft retiring Cortana from the Windows product line and placing it within the MS Teams umbrella tells us there will be an upcoming push for this sort of business-led automation and interface. </a:t>
            </a:r>
            <a:endParaRPr lang="en-US" sz="1100" dirty="0"/>
          </a:p>
        </p:txBody>
      </p:sp>
      <p:sp>
        <p:nvSpPr>
          <p:cNvPr id="11" name="Text Placeholder 6">
            <a:extLst>
              <a:ext uri="{FF2B5EF4-FFF2-40B4-BE49-F238E27FC236}">
                <a16:creationId xmlns:a16="http://schemas.microsoft.com/office/drawing/2014/main" id="{51063EAD-BDBC-4D15-9ED4-5A8C316EDB26}"/>
              </a:ext>
            </a:extLst>
          </p:cNvPr>
          <p:cNvSpPr txBox="1">
            <a:spLocks/>
          </p:cNvSpPr>
          <p:nvPr/>
        </p:nvSpPr>
        <p:spPr>
          <a:xfrm>
            <a:off x="8382571" y="3925304"/>
            <a:ext cx="3466529" cy="342024"/>
          </a:xfrm>
          <a:prstGeom prst="rect">
            <a:avLst/>
          </a:prstGeom>
        </p:spPr>
        <p:txBody>
          <a:bodyPr lIns="0" tIns="0" rIns="0" bIns="0" anchor="t"/>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Exo"/>
              </a:rPr>
              <a:t>Vendors – SoftwareReviews Category Coming Soon!</a:t>
            </a:r>
          </a:p>
        </p:txBody>
      </p:sp>
      <p:sp>
        <p:nvSpPr>
          <p:cNvPr id="12" name="Text Placeholder 7">
            <a:extLst>
              <a:ext uri="{FF2B5EF4-FFF2-40B4-BE49-F238E27FC236}">
                <a16:creationId xmlns:a16="http://schemas.microsoft.com/office/drawing/2014/main" id="{B2463EBC-BE22-483C-B65D-4C2B93761BAB}"/>
              </a:ext>
            </a:extLst>
          </p:cNvPr>
          <p:cNvSpPr txBox="1">
            <a:spLocks/>
          </p:cNvSpPr>
          <p:nvPr/>
        </p:nvSpPr>
        <p:spPr>
          <a:xfrm>
            <a:off x="8382570" y="4598788"/>
            <a:ext cx="2971229" cy="1240038"/>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Google Natural Language AI</a:t>
            </a:r>
            <a:endPar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Amazon Comprehend</a:t>
            </a:r>
            <a:endPar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r>
              <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Microsoft Cortana in Teams</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a:p>
            <a:pPr>
              <a:lnSpc>
                <a:spcPct val="100000"/>
              </a:lnSpc>
            </a:pPr>
            <a:endParaRPr lang="en-US" sz="1600" b="1" u="sng"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0048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61834"/>
            <a:ext cx="4922520" cy="223805"/>
          </a:xfrm>
        </p:spPr>
        <p:txBody>
          <a:bodyPr/>
          <a:lstStyle/>
          <a:p>
            <a:r>
              <a:rPr lang="en-US" dirty="0">
                <a:solidFill>
                  <a:srgbClr val="248EEB"/>
                </a:solidFill>
              </a:rPr>
              <a:t>Windows Desktop Experience</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199" y="1839077"/>
            <a:ext cx="6602731" cy="3311162"/>
          </a:xfrm>
        </p:spPr>
        <p:txBody>
          <a:bodyPr/>
          <a:lstStyle/>
          <a:p>
            <a:r>
              <a:rPr lang="en-US" sz="1200" dirty="0"/>
              <a:t>The desktop is an increasingly quaint and inaccurate analogue for a tool that is supposed to enable workers in a knowledge economy. It is a vestige of the operating system wars of the ’90s that pitted hyper-multiplexing against true multitasking, user control and customizability against system stability, and resource efficiency over usability. The time has come that this may now all be redundant. In a world where data is almost never saved locally, where applications are delivered via a user’s browser of choice, and where security exists by design, what is the place of Windows, Chrome, or Spaces within the realm of an I&amp;O practice? </a:t>
            </a:r>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p:txBody>
          <a:bodyPr lIns="0" tIns="0" rIns="0" bIns="0" anchor="t"/>
          <a:lstStyle/>
          <a:p>
            <a:r>
              <a:rPr lang="en-US" dirty="0">
                <a:latin typeface="Exo"/>
              </a:rPr>
              <a:t>Vendors – SoftwareReviews Category</a:t>
            </a:r>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382571" y="2408038"/>
            <a:ext cx="3190304" cy="1240038"/>
          </a:xfrm>
        </p:spPr>
        <p:txBody>
          <a:bodyPr/>
          <a:lstStyle/>
          <a:p>
            <a:pPr>
              <a:lnSpc>
                <a:spcPct val="100000"/>
              </a:lnSpc>
            </a:pPr>
            <a:r>
              <a:rPr lang="en-US" sz="1600" b="1" u="sng" dirty="0">
                <a:solidFill>
                  <a:srgbClr val="248EEB"/>
                </a:solidFill>
                <a:latin typeface="Exo" panose="02000303000000000000" pitchFamily="2"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Desktop-as-a-Service</a:t>
            </a:r>
            <a:endParaRPr lang="en-US" sz="1600" b="1" dirty="0">
              <a:solidFill>
                <a:srgbClr val="248EEB"/>
              </a:solidFill>
              <a:effectLst/>
              <a:latin typeface="Exo" panose="02000303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737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12800" y="667999"/>
            <a:ext cx="6602731"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dirty="0">
                <a:solidFill>
                  <a:srgbClr val="248EEB"/>
                </a:solidFill>
              </a:rPr>
              <a:t>Employee Experience Management</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2064191"/>
            <a:ext cx="8305801"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Employee experience monitoring (sometimes called digital experience monitoring) should not, under any circumstances, be confused with employee productivity monitoring. One is a means for Infrastructure and Operations to help and assist employees, to ensure they each have the individual digital context required to be as productive as possible in their jobs. The other is a surveillance-state-adjacent means for management and HR to try and solve people and process problems with technology. </a:t>
            </a:r>
          </a:p>
        </p:txBody>
      </p:sp>
      <p:sp>
        <p:nvSpPr>
          <p:cNvPr id="7" name="Text Placeholder 3">
            <a:extLst>
              <a:ext uri="{FF2B5EF4-FFF2-40B4-BE49-F238E27FC236}">
                <a16:creationId xmlns:a16="http://schemas.microsoft.com/office/drawing/2014/main" id="{DB291FE0-C577-4012-8CEC-41A4CC37C053}"/>
              </a:ext>
            </a:extLst>
          </p:cNvPr>
          <p:cNvSpPr txBox="1">
            <a:spLocks/>
          </p:cNvSpPr>
          <p:nvPr/>
        </p:nvSpPr>
        <p:spPr>
          <a:xfrm>
            <a:off x="838199" y="4001643"/>
            <a:ext cx="6983996" cy="2186608"/>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Employee experience management is akin to customer experience management, a term that web developers and programmers tossed around a lot back in the mid-2000s. They realized there was an inverse correlation between laggy, non-intuitive, or otherwise difficult interfaces and the amount of revenue one could realize. Consumers bought more from responsive, easy-to-use websites and outright boycotted those that weren’t. Nearly 20 years later, circumstances have now similarly forced us to consider the direct correlation between the quality of an employee’s digital workspace and their productivity. </a:t>
            </a:r>
          </a:p>
        </p:txBody>
      </p:sp>
      <p:sp>
        <p:nvSpPr>
          <p:cNvPr id="9" name="Text Placeholder 2">
            <a:extLst>
              <a:ext uri="{FF2B5EF4-FFF2-40B4-BE49-F238E27FC236}">
                <a16:creationId xmlns:a16="http://schemas.microsoft.com/office/drawing/2014/main" id="{540798C4-1EA8-42E6-B188-4D84CC69A41B}"/>
              </a:ext>
            </a:extLst>
          </p:cNvPr>
          <p:cNvSpPr txBox="1">
            <a:spLocks/>
          </p:cNvSpPr>
          <p:nvPr/>
        </p:nvSpPr>
        <p:spPr>
          <a:xfrm>
            <a:off x="838200" y="3789393"/>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Context</a:t>
            </a:r>
          </a:p>
        </p:txBody>
      </p:sp>
    </p:spTree>
    <p:extLst>
      <p:ext uri="{BB962C8B-B14F-4D97-AF65-F5344CB8AC3E}">
        <p14:creationId xmlns:p14="http://schemas.microsoft.com/office/powerpoint/2010/main" val="372983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25500" y="833099"/>
            <a:ext cx="7337079"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248EEB"/>
                </a:solidFill>
              </a:rPr>
              <a:t>Employee Experience Management</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1497126"/>
            <a:ext cx="7886701"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The day-to-day work an employee is now expected to accomplish spans multiple applications, many of which are now shared services hosted in a public cloud. This employee no longer has a dedicated gigabit to their endpoint. Instead, they must rely on a mishmash of consumer broadband, DSL, or LTE while in direct competition with the typical non-enterprise internet traffic of the average family household. If employees are </a:t>
            </a:r>
            <a:r>
              <a:rPr lang="en-US" sz="1100" b="1" dirty="0"/>
              <a:t>the</a:t>
            </a:r>
            <a:r>
              <a:rPr lang="en-US" sz="1100" dirty="0"/>
              <a:t> competitive edge and key differentiator for a business, I&amp;O has a duty of care to ensure that the employee’s digital experience enables and does not retard the value of that asset.</a:t>
            </a:r>
          </a:p>
        </p:txBody>
      </p:sp>
      <p:sp>
        <p:nvSpPr>
          <p:cNvPr id="8" name="Text Placeholder 3">
            <a:extLst>
              <a:ext uri="{FF2B5EF4-FFF2-40B4-BE49-F238E27FC236}">
                <a16:creationId xmlns:a16="http://schemas.microsoft.com/office/drawing/2014/main" id="{3F3F1101-CFA9-4FE4-89B1-EA08D116E3FB}"/>
              </a:ext>
            </a:extLst>
          </p:cNvPr>
          <p:cNvSpPr txBox="1">
            <a:spLocks/>
          </p:cNvSpPr>
          <p:nvPr/>
        </p:nvSpPr>
        <p:spPr>
          <a:xfrm>
            <a:off x="838198" y="3508174"/>
            <a:ext cx="7011155" cy="2680077"/>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Deliver sufficient telemetry so that when a remote (or local) user complains about Application X being slow, IT can effectively diagnose the problem. Vendors are clamoring to monetize – offering monitoring and control tools (both agent and agentless) that allow service desk staff unprecedented visibility into the actual minute-by-minute circumstances that make up a knowledge worker’s day. Is the root cause of incident with the personal endpoint they are using? Is the home network being disrupted by a frozen pizza snack being heated in the microwave? Is the cloud service down or is the problem just in that employee’s specific region? Individual and per application baselines, synthetic testing, and point-in-time comparisons are new capabilities to help I&amp;O ensure that employees can be as productive as possible. </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9" y="328436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Promise</a:t>
            </a:r>
          </a:p>
        </p:txBody>
      </p:sp>
    </p:spTree>
    <p:extLst>
      <p:ext uri="{BB962C8B-B14F-4D97-AF65-F5344CB8AC3E}">
        <p14:creationId xmlns:p14="http://schemas.microsoft.com/office/powerpoint/2010/main" val="956724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45799"/>
            <a:ext cx="7337079"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248EEB"/>
                </a:solidFill>
              </a:rPr>
              <a:t>Employee Experience Management</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7" y="1829085"/>
            <a:ext cx="7493003"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100" b="0" i="1" dirty="0"/>
              <a:t>Minimal – No strongly relevant KPI</a:t>
            </a:r>
          </a:p>
          <a:p>
            <a:r>
              <a:rPr lang="en-US" sz="1100" dirty="0"/>
              <a:t>More visibility always comes with the opportunity to spot untoward activity. An agent on every endpoint certainly lets you accumulate more data; however, it’s important to remember the signal-to-noise ratio. There is a plethora of other monitoring systems purpose-built or tuned for security purposes. Another general-purpose monitor will be of minimal or potentially even negative value. </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8" y="158389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Risk Optimization</a:t>
            </a:r>
          </a:p>
        </p:txBody>
      </p:sp>
      <p:sp>
        <p:nvSpPr>
          <p:cNvPr id="7" name="Text Placeholder 3">
            <a:extLst>
              <a:ext uri="{FF2B5EF4-FFF2-40B4-BE49-F238E27FC236}">
                <a16:creationId xmlns:a16="http://schemas.microsoft.com/office/drawing/2014/main" id="{1D45E518-7AC0-43CF-9507-F7EBF90C1408}"/>
              </a:ext>
            </a:extLst>
          </p:cNvPr>
          <p:cNvSpPr txBox="1">
            <a:spLocks/>
          </p:cNvSpPr>
          <p:nvPr/>
        </p:nvSpPr>
        <p:spPr>
          <a:xfrm>
            <a:off x="838197" y="3733800"/>
            <a:ext cx="703831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00000"/>
              </a:lnSpc>
              <a:spcBef>
                <a:spcPts val="600"/>
              </a:spcBef>
              <a:buNone/>
            </a:pPr>
            <a:r>
              <a:rPr lang="en-US" sz="1100" b="0" i="1" dirty="0"/>
              <a:t>Potential – Increase employee engagement scores</a:t>
            </a:r>
          </a:p>
          <a:p>
            <a:pPr lvl="1" indent="0">
              <a:lnSpc>
                <a:spcPct val="100000"/>
              </a:lnSpc>
              <a:spcBef>
                <a:spcPts val="600"/>
              </a:spcBef>
              <a:buNone/>
            </a:pPr>
            <a:r>
              <a:rPr lang="en-US" sz="1100" b="0" i="1" dirty="0"/>
              <a:t>Direct – Increase service desk satisfaction scores</a:t>
            </a:r>
          </a:p>
          <a:p>
            <a:r>
              <a:rPr lang="en-US" sz="1100" dirty="0"/>
              <a:t>Digital workspaces are on the rise, and this is the complementary technology to independently verify the performance characteristics of those environments. As work-from-anywhere transitions from fashionable job perk to necessary condition for employment, the quality of that environment becomes a factor for talent acquisition and retention. Exceptional technology has a weak correlation to employee engagement, but substandard technology has an exceptionally negative correlation. Experience management alone is not sufficient but does provide visibility to potentially sub-standard technology systems, hopefully before employee engagement is affected. </a:t>
            </a:r>
          </a:p>
        </p:txBody>
      </p:sp>
      <p:sp>
        <p:nvSpPr>
          <p:cNvPr id="9" name="Text Placeholder 2">
            <a:extLst>
              <a:ext uri="{FF2B5EF4-FFF2-40B4-BE49-F238E27FC236}">
                <a16:creationId xmlns:a16="http://schemas.microsoft.com/office/drawing/2014/main" id="{038A79DE-3DFA-489A-95BE-99E007065570}"/>
              </a:ext>
            </a:extLst>
          </p:cNvPr>
          <p:cNvSpPr txBox="1">
            <a:spLocks/>
          </p:cNvSpPr>
          <p:nvPr/>
        </p:nvSpPr>
        <p:spPr>
          <a:xfrm>
            <a:off x="838197" y="3483045"/>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Benefits Realization</a:t>
            </a:r>
          </a:p>
        </p:txBody>
      </p:sp>
    </p:spTree>
    <p:extLst>
      <p:ext uri="{BB962C8B-B14F-4D97-AF65-F5344CB8AC3E}">
        <p14:creationId xmlns:p14="http://schemas.microsoft.com/office/powerpoint/2010/main" val="4615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45799"/>
            <a:ext cx="7337079"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248EEB"/>
                </a:solidFill>
              </a:rPr>
              <a:t>Employee Experience Management</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1803685"/>
            <a:ext cx="7337079" cy="1964602"/>
          </a:xfrm>
          <a:prstGeom prst="rect">
            <a:avLst/>
          </a:prstGeom>
        </p:spPr>
        <p:txBody>
          <a:bodyPr lIns="0" tIns="0" rIns="0" bIns="0" anchor="t"/>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100" b="0" i="1" dirty="0">
                <a:latin typeface="Montserrat"/>
              </a:rPr>
              <a:t>Potential – Reduce number of service desk tickets</a:t>
            </a:r>
          </a:p>
          <a:p>
            <a:pPr marL="457200" lvl="1" indent="0">
              <a:lnSpc>
                <a:spcPct val="100000"/>
              </a:lnSpc>
              <a:spcBef>
                <a:spcPts val="600"/>
              </a:spcBef>
              <a:buNone/>
            </a:pPr>
            <a:r>
              <a:rPr lang="en-US" sz="1100" b="0" i="1" dirty="0">
                <a:latin typeface="Montserrat"/>
              </a:rPr>
              <a:t>Potential – Reduce mean time to resolve service desk tickets</a:t>
            </a:r>
          </a:p>
          <a:p>
            <a:pPr marL="457200" lvl="1" indent="0">
              <a:lnSpc>
                <a:spcPct val="100000"/>
              </a:lnSpc>
              <a:spcBef>
                <a:spcPts val="600"/>
              </a:spcBef>
              <a:buNone/>
            </a:pPr>
            <a:r>
              <a:rPr lang="en-US" sz="1100" b="0" i="1" dirty="0">
                <a:latin typeface="Montserrat"/>
              </a:rPr>
              <a:t>Direct – Increase first call resolution rate</a:t>
            </a:r>
          </a:p>
          <a:p>
            <a:pPr marL="457200" lvl="1" indent="0">
              <a:lnSpc>
                <a:spcPct val="100000"/>
              </a:lnSpc>
              <a:spcBef>
                <a:spcPts val="600"/>
              </a:spcBef>
              <a:buNone/>
            </a:pPr>
            <a:r>
              <a:rPr lang="en-US" sz="1100" b="0" i="1" dirty="0">
                <a:latin typeface="Montserrat"/>
              </a:rPr>
              <a:t>Direct – Decrease ticket reopen rate</a:t>
            </a:r>
          </a:p>
          <a:p>
            <a:r>
              <a:rPr lang="en-US" sz="1100" dirty="0">
                <a:latin typeface="Montserrat"/>
              </a:rPr>
              <a:t>Employees who struggle with their IT systems accomplish less work. Service desk technicians who guess blindly about the root cause of incidents take longer to resolve those incidents. Employee experience management (EEM) software has the potential to resolve infrastructure performance issues before they impact employee productivity, and once an issue has occurred, it drastically reduces the time a technician requires to diagnose and begin resolving the issue. </a:t>
            </a:r>
            <a:endParaRPr lang="en-US" sz="1100" dirty="0"/>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8" y="155849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Resource optimization</a:t>
            </a:r>
          </a:p>
        </p:txBody>
      </p:sp>
      <p:sp>
        <p:nvSpPr>
          <p:cNvPr id="8" name="Text Placeholder 3">
            <a:extLst>
              <a:ext uri="{FF2B5EF4-FFF2-40B4-BE49-F238E27FC236}">
                <a16:creationId xmlns:a16="http://schemas.microsoft.com/office/drawing/2014/main" id="{BD1A260F-57BF-4BEB-89E4-6E8EAD986A05}"/>
              </a:ext>
            </a:extLst>
          </p:cNvPr>
          <p:cNvSpPr txBox="1">
            <a:spLocks/>
          </p:cNvSpPr>
          <p:nvPr/>
        </p:nvSpPr>
        <p:spPr>
          <a:xfrm>
            <a:off x="838197" y="4378573"/>
            <a:ext cx="703831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00000"/>
              </a:lnSpc>
              <a:spcBef>
                <a:spcPts val="600"/>
              </a:spcBef>
              <a:buNone/>
            </a:pPr>
            <a:endParaRPr lang="en-US" sz="1200" dirty="0"/>
          </a:p>
        </p:txBody>
      </p:sp>
      <p:sp>
        <p:nvSpPr>
          <p:cNvPr id="11" name="Text Placeholder 2">
            <a:extLst>
              <a:ext uri="{FF2B5EF4-FFF2-40B4-BE49-F238E27FC236}">
                <a16:creationId xmlns:a16="http://schemas.microsoft.com/office/drawing/2014/main" id="{D0B3817E-272B-49AA-ACE4-B8448B4A8381}"/>
              </a:ext>
            </a:extLst>
          </p:cNvPr>
          <p:cNvSpPr txBox="1">
            <a:spLocks/>
          </p:cNvSpPr>
          <p:nvPr/>
        </p:nvSpPr>
        <p:spPr>
          <a:xfrm>
            <a:off x="838197" y="4362981"/>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Action</a:t>
            </a:r>
          </a:p>
        </p:txBody>
      </p:sp>
      <p:sp>
        <p:nvSpPr>
          <p:cNvPr id="12" name="Text Placeholder 3">
            <a:extLst>
              <a:ext uri="{FF2B5EF4-FFF2-40B4-BE49-F238E27FC236}">
                <a16:creationId xmlns:a16="http://schemas.microsoft.com/office/drawing/2014/main" id="{904DB6C2-45D4-4F0C-AF75-E79B3AC869A1}"/>
              </a:ext>
            </a:extLst>
          </p:cNvPr>
          <p:cNvSpPr txBox="1">
            <a:spLocks/>
          </p:cNvSpPr>
          <p:nvPr/>
        </p:nvSpPr>
        <p:spPr>
          <a:xfrm>
            <a:off x="838198" y="4665750"/>
            <a:ext cx="7011155" cy="1829051"/>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Start immediately dispelling the notion that employee experience monitoring is for Big Brother and micromanagement. EEM is a tool that assists I&amp;O in helping employees when they ask for assistance. </a:t>
            </a:r>
          </a:p>
          <a:p>
            <a:r>
              <a:rPr lang="en-US" sz="1100" dirty="0"/>
              <a:t>Once you have the people and culture bought in, you can move on to processes and tool selection. </a:t>
            </a:r>
          </a:p>
        </p:txBody>
      </p:sp>
    </p:spTree>
    <p:extLst>
      <p:ext uri="{BB962C8B-B14F-4D97-AF65-F5344CB8AC3E}">
        <p14:creationId xmlns:p14="http://schemas.microsoft.com/office/powerpoint/2010/main" val="2508774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667999"/>
            <a:ext cx="6602731"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dirty="0">
                <a:solidFill>
                  <a:srgbClr val="248EEB"/>
                </a:solidFill>
              </a:rPr>
              <a:t>Windows Desktop Experience</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2064191"/>
            <a:ext cx="7543801" cy="1964602"/>
          </a:xfrm>
          <a:prstGeom prst="rect">
            <a:avLst/>
          </a:prstGeom>
        </p:spPr>
        <p:txBody>
          <a:bodyPr lIns="0" tIns="0" rIns="0" bIns="0" anchor="t"/>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ontserrat"/>
              </a:rPr>
              <a:t>Windows Desktop. The literal meaning of those words gives us insight as to why this space is being so disrupted right now. Microsoft’s enduring concept of the digital working place was introduced to the enterprise in the </a:t>
            </a:r>
            <a:r>
              <a:rPr lang="en-US" sz="1200" dirty="0"/>
              <a:t>’90s</a:t>
            </a:r>
            <a:r>
              <a:rPr lang="en-US" sz="1200" dirty="0">
                <a:latin typeface="Montserrat"/>
              </a:rPr>
              <a:t> (technically Win 1.0 was 1985 but with exceptionally limited adoption). A digital Window into your virtual Desktop. A recreation of the real-world environment in this new medium. Thirty years later, the real world of 2022 scarcely resembles the one of 1992. The tight coupling of a personalized, customized operating system to a specifically located device and employee doesn’t match the current work-from-anywhere, from-any-device world. Microsoft is offering a host of options in the hopes that most I&amp;O practices will choose to remain customers rather than attempt to keep up with the digital Joneses by switching horses.</a:t>
            </a:r>
          </a:p>
        </p:txBody>
      </p:sp>
    </p:spTree>
    <p:extLst>
      <p:ext uri="{BB962C8B-B14F-4D97-AF65-F5344CB8AC3E}">
        <p14:creationId xmlns:p14="http://schemas.microsoft.com/office/powerpoint/2010/main" val="101863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33099"/>
            <a:ext cx="7337079"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248EEB"/>
                </a:solidFill>
              </a:rPr>
              <a:t>Windows Desktop Experience </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9788" y="1757713"/>
            <a:ext cx="8304211"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The latest release from Redmond from its most successful product line, Windows 11 is a competent if uninspiring successor to Windows 10. Some cosmetic changes (a not-so-subtle nod to Mac), enhanced integration with MS Teams, and better support for multi-monitor docking and undocking is not enough for the Enterprise to beat a path to its door. Enhanced security, TPM chip requirements, and MS Hello are more compelling, but MS is not forcing anyone to upgrade to Windows 11. Those enterprises that opt in will have more of a seasonal update experience than the historic upgrade </a:t>
            </a:r>
            <a:r>
              <a:rPr lang="en-US" sz="1100" dirty="0">
                <a:effectLst/>
                <a:latin typeface="Montserrat" panose="00000500000000000000" pitchFamily="2" charset="0"/>
                <a:ea typeface="Calibri" panose="020F0502020204030204" pitchFamily="34" charset="0"/>
                <a:cs typeface="Arial" panose="020B0604020202020204" pitchFamily="34" charset="0"/>
              </a:rPr>
              <a:t>– </a:t>
            </a:r>
            <a:r>
              <a:rPr lang="en-US" sz="1100" dirty="0"/>
              <a:t>one of disruption and sadness.</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9787" y="1559026"/>
            <a:ext cx="4622167"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Windows 11</a:t>
            </a:r>
          </a:p>
        </p:txBody>
      </p:sp>
      <p:sp>
        <p:nvSpPr>
          <p:cNvPr id="8" name="Text Placeholder 3">
            <a:extLst>
              <a:ext uri="{FF2B5EF4-FFF2-40B4-BE49-F238E27FC236}">
                <a16:creationId xmlns:a16="http://schemas.microsoft.com/office/drawing/2014/main" id="{BD1A260F-57BF-4BEB-89E4-6E8EAD986A05}"/>
              </a:ext>
            </a:extLst>
          </p:cNvPr>
          <p:cNvSpPr txBox="1">
            <a:spLocks/>
          </p:cNvSpPr>
          <p:nvPr/>
        </p:nvSpPr>
        <p:spPr>
          <a:xfrm>
            <a:off x="838197" y="4351414"/>
            <a:ext cx="703831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00000"/>
              </a:lnSpc>
              <a:spcBef>
                <a:spcPts val="600"/>
              </a:spcBef>
              <a:buNone/>
            </a:pPr>
            <a:endParaRPr lang="en-US" sz="1200" dirty="0"/>
          </a:p>
        </p:txBody>
      </p:sp>
      <p:sp>
        <p:nvSpPr>
          <p:cNvPr id="14" name="Text Placeholder 3">
            <a:extLst>
              <a:ext uri="{FF2B5EF4-FFF2-40B4-BE49-F238E27FC236}">
                <a16:creationId xmlns:a16="http://schemas.microsoft.com/office/drawing/2014/main" id="{C7F04B34-E4DB-49E8-AA5E-6811E312434A}"/>
              </a:ext>
            </a:extLst>
          </p:cNvPr>
          <p:cNvSpPr txBox="1">
            <a:spLocks/>
          </p:cNvSpPr>
          <p:nvPr/>
        </p:nvSpPr>
        <p:spPr>
          <a:xfrm>
            <a:off x="838197" y="3880999"/>
            <a:ext cx="6654804"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At long last Redmond has finally taken a foray into offering its own consumption-based virtual desktop platform. Not to be confused with the Microsoft 365 SaaS product offering, Azure Desktops is more akin to a Citrix or VMware product (both of which Azure Desktops integrates with to bridge capability gaps). Being hosted within the Enterprise tenant gives it direct access to other Ent. Azure workloads. This is especially important for client-server apps that may have been rapidly rehosted and not optimized for WAN connectivity. More interesting is that AVD comes with </a:t>
            </a:r>
            <a:r>
              <a:rPr lang="en-US" sz="1100" b="1" dirty="0"/>
              <a:t>NO additional license costs,</a:t>
            </a:r>
            <a:r>
              <a:rPr lang="en-US" sz="1100" dirty="0"/>
              <a:t> assuming you have eligible M365 or Windows per-user licenses in place. All you pay for is the vCPU, storage, and networking allocated to those desktop VMs, the rest of the evolved RDS tools are yours for “free”! </a:t>
            </a:r>
          </a:p>
        </p:txBody>
      </p:sp>
      <p:sp>
        <p:nvSpPr>
          <p:cNvPr id="15" name="Text Placeholder 2">
            <a:extLst>
              <a:ext uri="{FF2B5EF4-FFF2-40B4-BE49-F238E27FC236}">
                <a16:creationId xmlns:a16="http://schemas.microsoft.com/office/drawing/2014/main" id="{F17DD5CF-E69E-4DA5-A4EC-BFEEC9F90A7C}"/>
              </a:ext>
            </a:extLst>
          </p:cNvPr>
          <p:cNvSpPr txBox="1">
            <a:spLocks/>
          </p:cNvSpPr>
          <p:nvPr/>
        </p:nvSpPr>
        <p:spPr>
          <a:xfrm>
            <a:off x="839787" y="3657194"/>
            <a:ext cx="4622167"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Azure Desktops/Desktop-as-a-Service</a:t>
            </a:r>
          </a:p>
        </p:txBody>
      </p:sp>
    </p:spTree>
    <p:extLst>
      <p:ext uri="{BB962C8B-B14F-4D97-AF65-F5344CB8AC3E}">
        <p14:creationId xmlns:p14="http://schemas.microsoft.com/office/powerpoint/2010/main" val="566689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F1225D-7351-437B-A7AE-96A0DF82FA8D}"/>
              </a:ext>
            </a:extLst>
          </p:cNvPr>
          <p:cNvSpPr txBox="1"/>
          <p:nvPr/>
        </p:nvSpPr>
        <p:spPr>
          <a:xfrm>
            <a:off x="9299859" y="4173476"/>
            <a:ext cx="2265052" cy="1384995"/>
          </a:xfrm>
          <a:prstGeom prst="rect">
            <a:avLst/>
          </a:prstGeom>
          <a:noFill/>
        </p:spPr>
        <p:txBody>
          <a:bodyPr wrap="square" lIns="0" tIns="0" rIns="0" bIns="0" rtlCol="0">
            <a:spAutoFit/>
          </a:bodyPr>
          <a:lstStyle/>
          <a:p>
            <a:r>
              <a:rPr lang="en-US" b="1" dirty="0">
                <a:solidFill>
                  <a:srgbClr val="FFB700"/>
                </a:solidFill>
                <a:latin typeface="Roboto" panose="02000000000000000000" pitchFamily="2" charset="0"/>
                <a:ea typeface="Roboto" panose="02000000000000000000" pitchFamily="2" charset="0"/>
              </a:rPr>
              <a:t>47% </a:t>
            </a:r>
            <a:r>
              <a:rPr lang="en-US" b="1" dirty="0">
                <a:solidFill>
                  <a:schemeClr val="bg1"/>
                </a:solidFill>
                <a:latin typeface="Roboto" panose="02000000000000000000" pitchFamily="2" charset="0"/>
                <a:ea typeface="Roboto" panose="02000000000000000000" pitchFamily="2" charset="0"/>
              </a:rPr>
              <a:t>of professionals expect a lot of permanent change; this remains the same as last year.</a:t>
            </a:r>
          </a:p>
        </p:txBody>
      </p:sp>
      <p:sp>
        <p:nvSpPr>
          <p:cNvPr id="8" name="Text Placeholder 10">
            <a:extLst>
              <a:ext uri="{FF2B5EF4-FFF2-40B4-BE49-F238E27FC236}">
                <a16:creationId xmlns:a16="http://schemas.microsoft.com/office/drawing/2014/main" id="{AB4E7E95-D48B-40E6-A505-CE038D3ADE80}"/>
              </a:ext>
            </a:extLst>
          </p:cNvPr>
          <p:cNvSpPr txBox="1">
            <a:spLocks/>
          </p:cNvSpPr>
          <p:nvPr/>
        </p:nvSpPr>
        <p:spPr>
          <a:xfrm>
            <a:off x="9291325" y="5586872"/>
            <a:ext cx="2139370" cy="372552"/>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0" kern="600" dirty="0">
                <a:solidFill>
                  <a:schemeClr val="tx1">
                    <a:lumMod val="50000"/>
                    <a:lumOff val="50000"/>
                  </a:schemeClr>
                </a:solidFill>
                <a:latin typeface="Roboto" panose="02000000000000000000" pitchFamily="2" charset="0"/>
                <a:ea typeface="Roboto" panose="02000000000000000000" pitchFamily="2" charset="0"/>
              </a:rPr>
              <a:t>Info-Tech Tech Trends 2022 Survey</a:t>
            </a:r>
          </a:p>
        </p:txBody>
      </p:sp>
      <p:sp>
        <p:nvSpPr>
          <p:cNvPr id="11" name="Text Placeholder 7">
            <a:extLst>
              <a:ext uri="{FF2B5EF4-FFF2-40B4-BE49-F238E27FC236}">
                <a16:creationId xmlns:a16="http://schemas.microsoft.com/office/drawing/2014/main" id="{C37F7E11-232A-EF47-9B71-BCEC24AF6776}"/>
              </a:ext>
            </a:extLst>
          </p:cNvPr>
          <p:cNvSpPr>
            <a:spLocks noGrp="1"/>
          </p:cNvSpPr>
          <p:nvPr>
            <p:ph type="body" sz="quarter" idx="10"/>
          </p:nvPr>
        </p:nvSpPr>
        <p:spPr>
          <a:xfrm>
            <a:off x="859331" y="1518835"/>
            <a:ext cx="6617794" cy="3648196"/>
          </a:xfrm>
        </p:spPr>
        <p:txBody>
          <a:bodyPr/>
          <a:lstStyle/>
          <a:p>
            <a:pPr>
              <a:lnSpc>
                <a:spcPct val="130000"/>
              </a:lnSpc>
            </a:pPr>
            <a:r>
              <a:rPr lang="en-US" sz="1400" dirty="0">
                <a:latin typeface="Exo" panose="02000303000000000000" pitchFamily="2" charset="0"/>
                <a:ea typeface="Roboto" panose="02000000000000000000" pitchFamily="2" charset="0"/>
              </a:rPr>
              <a:t>“I have always found that plans are useless, but planning is indispensable” </a:t>
            </a:r>
          </a:p>
          <a:p>
            <a:pPr>
              <a:lnSpc>
                <a:spcPct val="130000"/>
              </a:lnSpc>
              <a:spcBef>
                <a:spcPts val="600"/>
              </a:spcBef>
            </a:pPr>
            <a:r>
              <a:rPr lang="en-US" b="0" kern="0" cap="none" spc="0" dirty="0">
                <a:latin typeface="Montserrat" panose="00000500000000000000" pitchFamily="2" charset="0"/>
                <a:ea typeface="Roboto" panose="02000000000000000000" pitchFamily="2" charset="0"/>
              </a:rPr>
              <a:t>This WWII era quote from Dwight D. Eisenhower sums up the sentiment of the many IT professionals we interviewed while building this report. These past two years have been a time of significant and largely unforeseeable events, which has made responsible planning … challenging. This does not however give an I&amp;O professional the license to fly by the seat of their pants. </a:t>
            </a:r>
          </a:p>
          <a:p>
            <a:pPr>
              <a:lnSpc>
                <a:spcPct val="130000"/>
              </a:lnSpc>
              <a:spcBef>
                <a:spcPts val="600"/>
              </a:spcBef>
            </a:pPr>
            <a:r>
              <a:rPr lang="en-US" b="0" kern="0" cap="none" spc="0" dirty="0">
                <a:latin typeface="Montserrat" panose="00000500000000000000" pitchFamily="2" charset="0"/>
                <a:ea typeface="Roboto" panose="02000000000000000000" pitchFamily="2" charset="0"/>
              </a:rPr>
              <a:t>Planning becoming harder compels us to more closely examine our actions, to contextualize trends, and to evaluate the specificity of each to our unique business and operations. Today more than ever, we are aware that come tomorrow we will not have been able to accomplish all the things we had set out to do. </a:t>
            </a:r>
          </a:p>
          <a:p>
            <a:pPr>
              <a:lnSpc>
                <a:spcPct val="130000"/>
              </a:lnSpc>
              <a:spcBef>
                <a:spcPts val="600"/>
              </a:spcBef>
            </a:pPr>
            <a:r>
              <a:rPr lang="en-US" b="0" kern="0" cap="none" spc="0" dirty="0">
                <a:latin typeface="Montserrat" panose="00000500000000000000" pitchFamily="2" charset="0"/>
                <a:ea typeface="Roboto" panose="02000000000000000000" pitchFamily="2" charset="0"/>
              </a:rPr>
              <a:t>Rigorous prioritization is required to ensure we do </a:t>
            </a:r>
            <a:r>
              <a:rPr lang="en-US" kern="0" cap="none" spc="0" dirty="0">
                <a:latin typeface="Montserrat" panose="00000500000000000000" pitchFamily="2" charset="0"/>
                <a:ea typeface="Roboto" panose="02000000000000000000" pitchFamily="2" charset="0"/>
              </a:rPr>
              <a:t>the right things </a:t>
            </a:r>
            <a:r>
              <a:rPr lang="en-US" b="0" kern="0" cap="none" spc="0" dirty="0">
                <a:latin typeface="Montserrat" panose="00000500000000000000" pitchFamily="2" charset="0"/>
                <a:ea typeface="Roboto" panose="02000000000000000000" pitchFamily="2" charset="0"/>
              </a:rPr>
              <a:t>– not the easy things, not the common things, but the things that will make the greatest impact on the bottom line. That is our responsibility as I&amp;O professionals; that is our accountability to our stakeholders. </a:t>
            </a:r>
          </a:p>
        </p:txBody>
      </p:sp>
      <p:sp>
        <p:nvSpPr>
          <p:cNvPr id="3" name="Title 2">
            <a:extLst>
              <a:ext uri="{FF2B5EF4-FFF2-40B4-BE49-F238E27FC236}">
                <a16:creationId xmlns:a16="http://schemas.microsoft.com/office/drawing/2014/main" id="{2632F0EB-B7C2-AB48-801D-544B07F8EE2B}"/>
              </a:ext>
            </a:extLst>
          </p:cNvPr>
          <p:cNvSpPr>
            <a:spLocks noGrp="1"/>
          </p:cNvSpPr>
          <p:nvPr>
            <p:ph type="ctrTitle"/>
          </p:nvPr>
        </p:nvSpPr>
        <p:spPr>
          <a:xfrm>
            <a:off x="838201" y="650554"/>
            <a:ext cx="5439936" cy="642277"/>
          </a:xfrm>
        </p:spPr>
        <p:txBody>
          <a:bodyPr>
            <a:noAutofit/>
          </a:bodyPr>
          <a:lstStyle/>
          <a:p>
            <a:pPr>
              <a:lnSpc>
                <a:spcPct val="100000"/>
              </a:lnSpc>
            </a:pPr>
            <a:r>
              <a:rPr lang="en-US" sz="3200" dirty="0"/>
              <a:t>Prioritization in the face of unrelenting change</a:t>
            </a:r>
          </a:p>
        </p:txBody>
      </p:sp>
      <p:sp>
        <p:nvSpPr>
          <p:cNvPr id="18" name="TextBox 17">
            <a:extLst>
              <a:ext uri="{FF2B5EF4-FFF2-40B4-BE49-F238E27FC236}">
                <a16:creationId xmlns:a16="http://schemas.microsoft.com/office/drawing/2014/main" id="{DD8E2C63-B74A-D642-935E-033D12B67BA3}"/>
              </a:ext>
            </a:extLst>
          </p:cNvPr>
          <p:cNvSpPr txBox="1"/>
          <p:nvPr/>
        </p:nvSpPr>
        <p:spPr>
          <a:xfrm>
            <a:off x="9299858" y="1213839"/>
            <a:ext cx="2744095" cy="1107996"/>
          </a:xfrm>
          <a:prstGeom prst="rect">
            <a:avLst/>
          </a:prstGeom>
          <a:noFill/>
        </p:spPr>
        <p:txBody>
          <a:bodyPr wrap="square" lIns="0" tIns="0" rIns="0" bIns="0" rtlCol="0">
            <a:spAutoFit/>
          </a:bodyPr>
          <a:lstStyle/>
          <a:p>
            <a:r>
              <a:rPr lang="en-US" b="1" dirty="0">
                <a:solidFill>
                  <a:srgbClr val="FFB700"/>
                </a:solidFill>
                <a:latin typeface="Roboto" panose="02000000000000000000" pitchFamily="2" charset="0"/>
                <a:ea typeface="Roboto" panose="02000000000000000000" pitchFamily="2" charset="0"/>
              </a:rPr>
              <a:t>30% </a:t>
            </a:r>
            <a:r>
              <a:rPr lang="en-US" b="1" dirty="0">
                <a:solidFill>
                  <a:schemeClr val="bg1"/>
                </a:solidFill>
                <a:latin typeface="Roboto" panose="02000000000000000000" pitchFamily="2" charset="0"/>
                <a:ea typeface="Roboto" panose="02000000000000000000" pitchFamily="2" charset="0"/>
              </a:rPr>
              <a:t>more professionals expect transformative, permanent change compared to one year ago.</a:t>
            </a:r>
          </a:p>
        </p:txBody>
      </p:sp>
      <p:pic>
        <p:nvPicPr>
          <p:cNvPr id="22" name="Picture 21" descr="Chart&#10;&#10;Description automatically generated">
            <a:extLst>
              <a:ext uri="{FF2B5EF4-FFF2-40B4-BE49-F238E27FC236}">
                <a16:creationId xmlns:a16="http://schemas.microsoft.com/office/drawing/2014/main" id="{C8D5A0ED-E2EB-A141-A7DC-BBE88684EA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7420" y="2598062"/>
            <a:ext cx="1384876" cy="1384876"/>
          </a:xfrm>
          <a:prstGeom prst="rect">
            <a:avLst/>
          </a:prstGeom>
        </p:spPr>
      </p:pic>
      <p:cxnSp>
        <p:nvCxnSpPr>
          <p:cNvPr id="33" name="Straight Connector 32">
            <a:extLst>
              <a:ext uri="{FF2B5EF4-FFF2-40B4-BE49-F238E27FC236}">
                <a16:creationId xmlns:a16="http://schemas.microsoft.com/office/drawing/2014/main" id="{E4FD7D2A-5B03-0044-80B7-27D111159C37}"/>
              </a:ext>
            </a:extLst>
          </p:cNvPr>
          <p:cNvCxnSpPr>
            <a:cxnSpLocks/>
          </p:cNvCxnSpPr>
          <p:nvPr/>
        </p:nvCxnSpPr>
        <p:spPr>
          <a:xfrm flipV="1">
            <a:off x="9178834" y="1284876"/>
            <a:ext cx="0" cy="10369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0156EC-EACC-5942-BF01-7863B0A05127}"/>
              </a:ext>
            </a:extLst>
          </p:cNvPr>
          <p:cNvCxnSpPr>
            <a:cxnSpLocks/>
          </p:cNvCxnSpPr>
          <p:nvPr/>
        </p:nvCxnSpPr>
        <p:spPr>
          <a:xfrm flipV="1">
            <a:off x="9178834" y="4173476"/>
            <a:ext cx="0" cy="1592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AC744E17-AD7F-4445-B4C1-79937661DC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294534" y="5486157"/>
            <a:ext cx="1908000" cy="7599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880D4244-C627-47AF-A70E-0DAF0527D43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20576" y="5421610"/>
            <a:ext cx="2139371" cy="926429"/>
          </a:xfrm>
          <a:prstGeom prst="rect">
            <a:avLst/>
          </a:prstGeom>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5CA44C78-15DA-4B51-AA87-3E1356BC866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3619645" y="5519447"/>
            <a:ext cx="1907286" cy="726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clipart&#10;&#10;Description automatically generated">
            <a:extLst>
              <a:ext uri="{FF2B5EF4-FFF2-40B4-BE49-F238E27FC236}">
                <a16:creationId xmlns:a16="http://schemas.microsoft.com/office/drawing/2014/main" id="{151B52F8-2331-47DE-A474-BE7F1215297E}"/>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00889" y="5349666"/>
            <a:ext cx="935320" cy="492334"/>
          </a:xfrm>
          <a:prstGeom prst="rect">
            <a:avLst/>
          </a:prstGeom>
        </p:spPr>
      </p:pic>
    </p:spTree>
    <p:extLst>
      <p:ext uri="{BB962C8B-B14F-4D97-AF65-F5344CB8AC3E}">
        <p14:creationId xmlns:p14="http://schemas.microsoft.com/office/powerpoint/2010/main" val="3294041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33099"/>
            <a:ext cx="7337079"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248EEB"/>
                </a:solidFill>
              </a:rPr>
              <a:t>Windows Desktop Experience </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1816385"/>
            <a:ext cx="7480301"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When simplicity is the name of the game (and the unspoken assumption is that 100% of the enterprise’s app portfolio is compatible) then Microsoft 365 offers a one-stop subscription for your unstructured work needs. Productivity applications, email, meetings and voice collaboration, and workflow management wrapped up with identity and access management, information and threat protection, compliance reporting, and the tools and analytics to manage the device you put it on. All for one no-so-low-but-not-outrageous price of US$57 per month per user. </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8" y="157119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Microsoft 365</a:t>
            </a:r>
          </a:p>
        </p:txBody>
      </p:sp>
      <p:sp>
        <p:nvSpPr>
          <p:cNvPr id="8" name="Text Placeholder 3">
            <a:extLst>
              <a:ext uri="{FF2B5EF4-FFF2-40B4-BE49-F238E27FC236}">
                <a16:creationId xmlns:a16="http://schemas.microsoft.com/office/drawing/2014/main" id="{BD1A260F-57BF-4BEB-89E4-6E8EAD986A05}"/>
              </a:ext>
            </a:extLst>
          </p:cNvPr>
          <p:cNvSpPr txBox="1">
            <a:spLocks/>
          </p:cNvSpPr>
          <p:nvPr/>
        </p:nvSpPr>
        <p:spPr>
          <a:xfrm>
            <a:off x="838197" y="4378573"/>
            <a:ext cx="703831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00000"/>
              </a:lnSpc>
              <a:spcBef>
                <a:spcPts val="600"/>
              </a:spcBef>
              <a:buNone/>
            </a:pPr>
            <a:endParaRPr lang="en-US" sz="1200" dirty="0"/>
          </a:p>
        </p:txBody>
      </p:sp>
      <p:sp>
        <p:nvSpPr>
          <p:cNvPr id="14" name="Text Placeholder 3">
            <a:extLst>
              <a:ext uri="{FF2B5EF4-FFF2-40B4-BE49-F238E27FC236}">
                <a16:creationId xmlns:a16="http://schemas.microsoft.com/office/drawing/2014/main" id="{C7F04B34-E4DB-49E8-AA5E-6811E312434A}"/>
              </a:ext>
            </a:extLst>
          </p:cNvPr>
          <p:cNvSpPr txBox="1">
            <a:spLocks/>
          </p:cNvSpPr>
          <p:nvPr/>
        </p:nvSpPr>
        <p:spPr>
          <a:xfrm>
            <a:off x="838197" y="3952508"/>
            <a:ext cx="7037550"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Not strictly a Microsoft offering (although it did pioneer the model, bundling MS Surfaces, service contracts, and additional software into a lease vehicle through its partner network back in 2016), this other DaaS acronym (not to be confused with VDI DaaS) is an outsourcing model where a traditional PC/endpoint vendor supplies the device but also deployment, patching, maintenance, and basic Tier One support services, plus break fix and limited COTS application end-user support. The promise being faster response times when “escalated to vendor” as well as freeing up local IT resources to do more enterprise-specific and valuable work. </a:t>
            </a:r>
          </a:p>
        </p:txBody>
      </p:sp>
      <p:sp>
        <p:nvSpPr>
          <p:cNvPr id="15" name="Text Placeholder 2">
            <a:extLst>
              <a:ext uri="{FF2B5EF4-FFF2-40B4-BE49-F238E27FC236}">
                <a16:creationId xmlns:a16="http://schemas.microsoft.com/office/drawing/2014/main" id="{F17DD5CF-E69E-4DA5-A4EC-BFEEC9F90A7C}"/>
              </a:ext>
            </a:extLst>
          </p:cNvPr>
          <p:cNvSpPr txBox="1">
            <a:spLocks/>
          </p:cNvSpPr>
          <p:nvPr/>
        </p:nvSpPr>
        <p:spPr>
          <a:xfrm>
            <a:off x="838198" y="3703177"/>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Device-as-a-Service</a:t>
            </a:r>
          </a:p>
        </p:txBody>
      </p:sp>
    </p:spTree>
    <p:extLst>
      <p:ext uri="{BB962C8B-B14F-4D97-AF65-F5344CB8AC3E}">
        <p14:creationId xmlns:p14="http://schemas.microsoft.com/office/powerpoint/2010/main" val="7505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45799"/>
            <a:ext cx="7337079"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248EEB"/>
                </a:solidFill>
              </a:rPr>
              <a:t>Windows Desktop Experience </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1803685"/>
            <a:ext cx="7337079"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At the end of the day, I&amp;O has an obligation to put something in the hands of employees that enables them to accomplish the work expected of them in the manner and location proscribed by the business. A balance must be struck between suitability, management, and support obligations as well as risk and compliance when charting a path forward. </a:t>
            </a:r>
          </a:p>
          <a:p>
            <a:r>
              <a:rPr lang="en-US" sz="1200" dirty="0"/>
              <a:t>It all starts with the applications – start evaluating those enterprise apps today to understand what desktop experience or equivalent you will need to provide, and what support you will be expected to give, tomorrow. </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8" y="155849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Action</a:t>
            </a:r>
          </a:p>
        </p:txBody>
      </p:sp>
    </p:spTree>
    <p:extLst>
      <p:ext uri="{BB962C8B-B14F-4D97-AF65-F5344CB8AC3E}">
        <p14:creationId xmlns:p14="http://schemas.microsoft.com/office/powerpoint/2010/main" val="98502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7271-FAE0-4F5C-B553-FE8D1A110FA5}"/>
              </a:ext>
            </a:extLst>
          </p:cNvPr>
          <p:cNvSpPr>
            <a:spLocks noGrp="1"/>
          </p:cNvSpPr>
          <p:nvPr>
            <p:ph type="ctrTitle"/>
          </p:nvPr>
        </p:nvSpPr>
        <p:spPr/>
        <p:txBody>
          <a:bodyPr>
            <a:normAutofit fontScale="90000"/>
          </a:bodyPr>
          <a:lstStyle/>
          <a:p>
            <a:r>
              <a:rPr lang="en-US" dirty="0"/>
              <a:t>Business Demands</a:t>
            </a:r>
          </a:p>
        </p:txBody>
      </p:sp>
      <p:sp>
        <p:nvSpPr>
          <p:cNvPr id="3" name="Subtitle 2">
            <a:extLst>
              <a:ext uri="{FF2B5EF4-FFF2-40B4-BE49-F238E27FC236}">
                <a16:creationId xmlns:a16="http://schemas.microsoft.com/office/drawing/2014/main" id="{CF6AC0C4-ADFE-43A1-9B12-6CA617385B50}"/>
              </a:ext>
            </a:extLst>
          </p:cNvPr>
          <p:cNvSpPr>
            <a:spLocks noGrp="1"/>
          </p:cNvSpPr>
          <p:nvPr>
            <p:ph type="subTitle" idx="1"/>
          </p:nvPr>
        </p:nvSpPr>
        <p:spPr>
          <a:xfrm>
            <a:off x="838200" y="2301390"/>
            <a:ext cx="2433917" cy="365124"/>
          </a:xfrm>
        </p:spPr>
        <p:txBody>
          <a:bodyPr/>
          <a:lstStyle/>
          <a:p>
            <a:r>
              <a:rPr lang="en-US" dirty="0">
                <a:solidFill>
                  <a:srgbClr val="E3769D"/>
                </a:solidFill>
              </a:rPr>
              <a:t>Internal Pressures</a:t>
            </a:r>
          </a:p>
        </p:txBody>
      </p:sp>
      <p:sp>
        <p:nvSpPr>
          <p:cNvPr id="5" name="Text Placeholder 4">
            <a:extLst>
              <a:ext uri="{FF2B5EF4-FFF2-40B4-BE49-F238E27FC236}">
                <a16:creationId xmlns:a16="http://schemas.microsoft.com/office/drawing/2014/main" id="{C6F380DD-9586-43E7-9A01-E48BB60E33CA}"/>
              </a:ext>
            </a:extLst>
          </p:cNvPr>
          <p:cNvSpPr>
            <a:spLocks noGrp="1"/>
          </p:cNvSpPr>
          <p:nvPr>
            <p:ph type="body" sz="quarter" idx="11"/>
          </p:nvPr>
        </p:nvSpPr>
        <p:spPr>
          <a:xfrm>
            <a:off x="1968758" y="2871447"/>
            <a:ext cx="3329383" cy="2330120"/>
          </a:xfrm>
        </p:spPr>
        <p:txBody>
          <a:bodyPr/>
          <a:lstStyle/>
          <a:p>
            <a:pPr>
              <a:lnSpc>
                <a:spcPct val="100000"/>
              </a:lnSpc>
            </a:pPr>
            <a:r>
              <a:rPr lang="en-US" dirty="0">
                <a:solidFill>
                  <a:srgbClr val="E3769D"/>
                </a:solidFill>
              </a:rPr>
              <a:t>Best Technology and Practices </a:t>
            </a:r>
            <a:br>
              <a:rPr lang="en-US" dirty="0">
                <a:solidFill>
                  <a:srgbClr val="E3769D"/>
                </a:solidFill>
              </a:rPr>
            </a:br>
            <a:r>
              <a:rPr lang="en-US" dirty="0">
                <a:solidFill>
                  <a:srgbClr val="E3769D"/>
                </a:solidFill>
              </a:rPr>
              <a:t>to Enable Hybrid Work</a:t>
            </a:r>
          </a:p>
          <a:p>
            <a:r>
              <a:rPr lang="en-US" dirty="0"/>
              <a:t>Assurance of Value Realization</a:t>
            </a:r>
          </a:p>
          <a:p>
            <a:r>
              <a:rPr lang="en-US" dirty="0"/>
              <a:t>Rehabilitation of Shadow IT</a:t>
            </a:r>
          </a:p>
          <a:p>
            <a:endParaRPr lang="en-US" dirty="0"/>
          </a:p>
        </p:txBody>
      </p:sp>
      <p:pic>
        <p:nvPicPr>
          <p:cNvPr id="4" name="Picture 5">
            <a:extLst>
              <a:ext uri="{FF2B5EF4-FFF2-40B4-BE49-F238E27FC236}">
                <a16:creationId xmlns:a16="http://schemas.microsoft.com/office/drawing/2014/main" id="{9964CABE-00A5-8A91-2933-0D493420F00F}"/>
              </a:ext>
            </a:extLst>
          </p:cNvPr>
          <p:cNvPicPr>
            <a:picLocks noChangeAspect="1"/>
          </p:cNvPicPr>
          <p:nvPr/>
        </p:nvPicPr>
        <p:blipFill>
          <a:blip r:embed="rId3"/>
          <a:stretch>
            <a:fillRect/>
          </a:stretch>
        </p:blipFill>
        <p:spPr>
          <a:xfrm>
            <a:off x="9531578" y="5747658"/>
            <a:ext cx="1819275" cy="533400"/>
          </a:xfrm>
          <a:prstGeom prst="rect">
            <a:avLst/>
          </a:prstGeom>
        </p:spPr>
      </p:pic>
    </p:spTree>
    <p:extLst>
      <p:ext uri="{BB962C8B-B14F-4D97-AF65-F5344CB8AC3E}">
        <p14:creationId xmlns:p14="http://schemas.microsoft.com/office/powerpoint/2010/main" val="2385105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56754"/>
            <a:ext cx="2971229" cy="223805"/>
          </a:xfrm>
        </p:spPr>
        <p:txBody>
          <a:bodyPr/>
          <a:lstStyle/>
          <a:p>
            <a:r>
              <a:rPr lang="en-US" dirty="0">
                <a:solidFill>
                  <a:srgbClr val="E3769D"/>
                </a:solidFill>
              </a:rPr>
              <a:t>Technology AND Practices to Enable Hybrid Work</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199" y="2230237"/>
            <a:ext cx="2971229" cy="2705597"/>
          </a:xfrm>
        </p:spPr>
        <p:txBody>
          <a:bodyPr/>
          <a:lstStyle/>
          <a:p>
            <a:r>
              <a:rPr lang="en-US" sz="1200" dirty="0"/>
              <a:t>The business is looking to Infrastructure &amp; Operations not only to deploy and support new remote/hybrid work technologies but to teach, coach, and support users on the tools and best practices required to run effective multi-modal meetings, create workflows, and coordinate asynchronous effort. The technology experience is expected to be as seamless and intuitive as the operational support is prompt and comprehensive.</a:t>
            </a:r>
          </a:p>
        </p:txBody>
      </p:sp>
      <p:sp>
        <p:nvSpPr>
          <p:cNvPr id="5" name="Text Placeholder 4">
            <a:extLst>
              <a:ext uri="{FF2B5EF4-FFF2-40B4-BE49-F238E27FC236}">
                <a16:creationId xmlns:a16="http://schemas.microsoft.com/office/drawing/2014/main" id="{12E1D642-8B52-416B-BAAF-8E834ACA7FDD}"/>
              </a:ext>
            </a:extLst>
          </p:cNvPr>
          <p:cNvSpPr>
            <a:spLocks noGrp="1"/>
          </p:cNvSpPr>
          <p:nvPr>
            <p:ph type="body" sz="quarter" idx="12"/>
          </p:nvPr>
        </p:nvSpPr>
        <p:spPr>
          <a:xfrm>
            <a:off x="4297017" y="1556754"/>
            <a:ext cx="2971229" cy="223805"/>
          </a:xfrm>
        </p:spPr>
        <p:txBody>
          <a:bodyPr/>
          <a:lstStyle/>
          <a:p>
            <a:r>
              <a:rPr lang="en-US" dirty="0"/>
              <a:t>Assurance of Value Realization</a:t>
            </a:r>
          </a:p>
        </p:txBody>
      </p:sp>
      <p:sp>
        <p:nvSpPr>
          <p:cNvPr id="6" name="Text Placeholder 5">
            <a:extLst>
              <a:ext uri="{FF2B5EF4-FFF2-40B4-BE49-F238E27FC236}">
                <a16:creationId xmlns:a16="http://schemas.microsoft.com/office/drawing/2014/main" id="{B0A769CE-CA9B-42B1-B924-2F9A6C32BFE6}"/>
              </a:ext>
            </a:extLst>
          </p:cNvPr>
          <p:cNvSpPr>
            <a:spLocks noGrp="1"/>
          </p:cNvSpPr>
          <p:nvPr>
            <p:ph type="body" sz="quarter" idx="13"/>
          </p:nvPr>
        </p:nvSpPr>
        <p:spPr>
          <a:xfrm>
            <a:off x="4297016" y="2230237"/>
            <a:ext cx="2971229" cy="2705597"/>
          </a:xfrm>
        </p:spPr>
        <p:txBody>
          <a:bodyPr/>
          <a:lstStyle/>
          <a:p>
            <a:r>
              <a:rPr lang="en-US" sz="1200" dirty="0"/>
              <a:t>The business needs more than just a promise of value </a:t>
            </a:r>
            <a:r>
              <a:rPr lang="en-US" sz="1200" dirty="0">
                <a:effectLst/>
                <a:latin typeface="Montserrat" panose="00000500000000000000" pitchFamily="2" charset="0"/>
                <a:ea typeface="Calibri" panose="020F0502020204030204" pitchFamily="34" charset="0"/>
                <a:cs typeface="Arial" panose="020B0604020202020204" pitchFamily="34" charset="0"/>
              </a:rPr>
              <a:t>– </a:t>
            </a:r>
            <a:r>
              <a:rPr lang="en-US" sz="1200" dirty="0"/>
              <a:t>it needs a report on outcomes and specific realizations of value for all IT activities, including those outsourced to others. This is not just a matter of profit maximization either. Increasing regulatory complexity from GDPR, the California Privacy Law, and Canada’s Bill 64 is pressing the case for a deterministic model of IT operations. Infrastructure must establish sufficient visibility into its systems so that Operations can react before value is lost or negative outcomes occur. </a:t>
            </a:r>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a:xfrm>
            <a:off x="8597174" y="1556754"/>
            <a:ext cx="2971229" cy="223805"/>
          </a:xfrm>
        </p:spPr>
        <p:txBody>
          <a:bodyPr/>
          <a:lstStyle/>
          <a:p>
            <a:r>
              <a:rPr lang="en-US" dirty="0"/>
              <a:t>Rehabilitation of Shadow IT</a:t>
            </a:r>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597175" y="2230237"/>
            <a:ext cx="2971229" cy="2705597"/>
          </a:xfrm>
        </p:spPr>
        <p:txBody>
          <a:bodyPr/>
          <a:lstStyle/>
          <a:p>
            <a:r>
              <a:rPr lang="en-US" sz="1200" dirty="0"/>
              <a:t>The business is increasingly comfortable expressing intent in an opinionated technical manner rather than needing an IT layer to handle interpretation. And if slow, action quickly follows intent. The technology that an I&amp;O team deploys must be self-service consumable, and the operational processes I&amp;O puts in place must support, account for, and protect from harm users who lack expected traditional domain expertise. </a:t>
            </a:r>
          </a:p>
        </p:txBody>
      </p:sp>
    </p:spTree>
    <p:extLst>
      <p:ext uri="{BB962C8B-B14F-4D97-AF65-F5344CB8AC3E}">
        <p14:creationId xmlns:p14="http://schemas.microsoft.com/office/powerpoint/2010/main" val="125702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9788" y="639557"/>
            <a:ext cx="7713662"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dirty="0">
                <a:solidFill>
                  <a:srgbClr val="E3769D"/>
                </a:solidFill>
              </a:rPr>
              <a:t>Technology and Practices to Enable Hybrid Work</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9788" y="2073427"/>
            <a:ext cx="8073303"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Hybrid work is a reality for all organizations post pandemic. Technology </a:t>
            </a:r>
            <a:r>
              <a:rPr lang="en-US" sz="1100" b="1" dirty="0"/>
              <a:t>and skills </a:t>
            </a:r>
            <a:r>
              <a:rPr lang="en-US" sz="1100" dirty="0"/>
              <a:t>are needed to ensure ongoing productivity of collaborative activities. Even pre-pandemic the productivity of collaborative activities was not guaranteed. Face-to-face work masked systemic inefficiencies in preparatory, facilitation, and follow-up activities. The rapid expansion of technology solutions only served to highlight the human problems of usage and adoption. Clear intentionality and trained disciplined facilitation is required to ensure collaborative outcomes and productivity. I&amp;O can provide the tools and training, but these new norms must be accepted across the entire working culture </a:t>
            </a:r>
            <a:r>
              <a:rPr lang="en-US" sz="1100" dirty="0">
                <a:effectLst/>
                <a:latin typeface="Montserrat" panose="00000500000000000000" pitchFamily="2" charset="0"/>
                <a:ea typeface="Calibri" panose="020F0502020204030204" pitchFamily="34" charset="0"/>
                <a:cs typeface="Arial" panose="020B0604020202020204" pitchFamily="34" charset="0"/>
              </a:rPr>
              <a:t>–</a:t>
            </a:r>
            <a:r>
              <a:rPr lang="en-US" sz="1100" dirty="0"/>
              <a:t> shared, sanctioned, and integrated with the business practices. </a:t>
            </a:r>
          </a:p>
        </p:txBody>
      </p:sp>
      <p:sp>
        <p:nvSpPr>
          <p:cNvPr id="7" name="Text Placeholder 3">
            <a:extLst>
              <a:ext uri="{FF2B5EF4-FFF2-40B4-BE49-F238E27FC236}">
                <a16:creationId xmlns:a16="http://schemas.microsoft.com/office/drawing/2014/main" id="{DB291FE0-C577-4012-8CEC-41A4CC37C053}"/>
              </a:ext>
            </a:extLst>
          </p:cNvPr>
          <p:cNvSpPr txBox="1">
            <a:spLocks/>
          </p:cNvSpPr>
          <p:nvPr/>
        </p:nvSpPr>
        <p:spPr>
          <a:xfrm>
            <a:off x="839788" y="4586497"/>
            <a:ext cx="6914460" cy="1433870"/>
          </a:xfrm>
          <a:prstGeom prst="rect">
            <a:avLst/>
          </a:prstGeom>
        </p:spPr>
        <p:txBody>
          <a:bodyPr lIns="0" tIns="0" rIns="0" bIns="0" anchor="t"/>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Montserrat"/>
              </a:rPr>
              <a:t>Not since the days of Mail Merge (or possibly PivotTables) have general end users looked so keenly at I&amp;O to help them with the day-to-day aspects of their job. New technologies in the new normal marketplace are not always recognizable as analogues for traditional modalities of how people organized and worked. Angst inducing as it may be, this is in fact a good thing. A great thing! Technology should enable work as it needs to happen rather than force an approximation. People and processes will make technology adapt – they always have. </a:t>
            </a:r>
            <a:endParaRPr lang="en-US" sz="1100" dirty="0"/>
          </a:p>
        </p:txBody>
      </p:sp>
      <p:sp>
        <p:nvSpPr>
          <p:cNvPr id="9" name="Text Placeholder 2">
            <a:extLst>
              <a:ext uri="{FF2B5EF4-FFF2-40B4-BE49-F238E27FC236}">
                <a16:creationId xmlns:a16="http://schemas.microsoft.com/office/drawing/2014/main" id="{540798C4-1EA8-42E6-B188-4D84CC69A41B}"/>
              </a:ext>
            </a:extLst>
          </p:cNvPr>
          <p:cNvSpPr txBox="1">
            <a:spLocks/>
          </p:cNvSpPr>
          <p:nvPr/>
        </p:nvSpPr>
        <p:spPr>
          <a:xfrm>
            <a:off x="839788" y="4362692"/>
            <a:ext cx="4690022"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Context</a:t>
            </a:r>
          </a:p>
        </p:txBody>
      </p:sp>
    </p:spTree>
    <p:extLst>
      <p:ext uri="{BB962C8B-B14F-4D97-AF65-F5344CB8AC3E}">
        <p14:creationId xmlns:p14="http://schemas.microsoft.com/office/powerpoint/2010/main" val="1103156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9787" y="839012"/>
            <a:ext cx="9342438"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E3769D"/>
                </a:solidFill>
              </a:rPr>
              <a:t>Technology and Practices to Enable Hybrid Work</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1497125"/>
            <a:ext cx="8305801" cy="2622201"/>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Consider electronic mail: despite its technical origin as a file dropped into the root folder of a user, it was introduced to the public as being like a letter sent by a computer. But creating letter mail was a long-form, formal writing activity where the author would take measurable time to find the most effective way to express their thoughts, which were organized into well-constructed sentences and paragraphs. The recipient would read the mail within days and respond within a week. Contrast that to the modern email </a:t>
            </a:r>
            <a:r>
              <a:rPr lang="en-US" sz="1100" dirty="0">
                <a:effectLst/>
                <a:latin typeface="Montserrat" panose="00000500000000000000" pitchFamily="2" charset="0"/>
                <a:ea typeface="Calibri" panose="020F0502020204030204" pitchFamily="34" charset="0"/>
                <a:cs typeface="Arial" panose="020B0604020202020204" pitchFamily="34" charset="0"/>
              </a:rPr>
              <a:t>–</a:t>
            </a:r>
            <a:r>
              <a:rPr lang="en-US" sz="1100" dirty="0"/>
              <a:t> a slapdash, unfiltered discharge of half-formed thoughts, a greeting and FYI atonality with more emojis and initialisms than actual text that demands a response within a half hour or sooner, lest the author resend and carbon copy your manager. It took 25 years for the user to learn to use, understand, subvert, and then repurpose a technology to make it their own. In the new normal of hybrid and remote work, we just don’t have that kind of time.</a:t>
            </a:r>
          </a:p>
          <a:p>
            <a:r>
              <a:rPr lang="en-US" sz="1100" dirty="0"/>
              <a:t> </a:t>
            </a:r>
          </a:p>
          <a:p>
            <a:endParaRPr lang="en-US" sz="1100" dirty="0"/>
          </a:p>
        </p:txBody>
      </p:sp>
      <p:sp>
        <p:nvSpPr>
          <p:cNvPr id="7" name="Text Placeholder 3">
            <a:extLst>
              <a:ext uri="{FF2B5EF4-FFF2-40B4-BE49-F238E27FC236}">
                <a16:creationId xmlns:a16="http://schemas.microsoft.com/office/drawing/2014/main" id="{880CAB48-3327-4AC6-A2C1-B958A2E43121}"/>
              </a:ext>
            </a:extLst>
          </p:cNvPr>
          <p:cNvSpPr txBox="1">
            <a:spLocks/>
          </p:cNvSpPr>
          <p:nvPr/>
        </p:nvSpPr>
        <p:spPr>
          <a:xfrm>
            <a:off x="838199" y="4454479"/>
            <a:ext cx="6983996" cy="143387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Asynchronous collaboration, follow-the-sun workflows, meetings employees want to attend and participate in, broadcast-quality production value, work accomplished during the session rather than takeaways, inclusion over exclusion of employees </a:t>
            </a:r>
            <a:r>
              <a:rPr lang="en-US" sz="1100" dirty="0">
                <a:effectLst/>
                <a:latin typeface="Montserrat" panose="00000500000000000000" pitchFamily="2" charset="0"/>
                <a:ea typeface="Calibri" panose="020F0502020204030204" pitchFamily="34" charset="0"/>
                <a:cs typeface="Arial" panose="020B0604020202020204" pitchFamily="34" charset="0"/>
              </a:rPr>
              <a:t>– h</a:t>
            </a:r>
            <a:r>
              <a:rPr lang="en-US" sz="1100" dirty="0"/>
              <a:t>ybrid work technologies promise to provide a plethora of new formats that will fulfill the purpose of, yet achieve better outcomes than, what had historically always just been scheduled as a meeting. </a:t>
            </a:r>
          </a:p>
        </p:txBody>
      </p:sp>
      <p:sp>
        <p:nvSpPr>
          <p:cNvPr id="9" name="Text Placeholder 2">
            <a:extLst>
              <a:ext uri="{FF2B5EF4-FFF2-40B4-BE49-F238E27FC236}">
                <a16:creationId xmlns:a16="http://schemas.microsoft.com/office/drawing/2014/main" id="{BC87B26F-B20D-42C8-ADAD-ADF8851695DE}"/>
              </a:ext>
            </a:extLst>
          </p:cNvPr>
          <p:cNvSpPr txBox="1">
            <a:spLocks/>
          </p:cNvSpPr>
          <p:nvPr/>
        </p:nvSpPr>
        <p:spPr>
          <a:xfrm>
            <a:off x="839787" y="4219672"/>
            <a:ext cx="4618442"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Promise</a:t>
            </a:r>
          </a:p>
        </p:txBody>
      </p:sp>
    </p:spTree>
    <p:extLst>
      <p:ext uri="{BB962C8B-B14F-4D97-AF65-F5344CB8AC3E}">
        <p14:creationId xmlns:p14="http://schemas.microsoft.com/office/powerpoint/2010/main" val="374598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48794"/>
            <a:ext cx="9344025"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E3769D"/>
                </a:solidFill>
              </a:rPr>
              <a:t>Technology and Practices to Enable Hybrid Work</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7" y="1850836"/>
            <a:ext cx="7038317" cy="131974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200" b="0" i="1" dirty="0"/>
              <a:t>Direct – Decrease number of data loss incidents </a:t>
            </a:r>
          </a:p>
          <a:p>
            <a:r>
              <a:rPr lang="en-US" sz="1200" dirty="0"/>
              <a:t>Capabilities are neither inherently good nor bad, but new capabilities can easily be misused to inadvertently enable bad results. Training reduces the likelihood of unintended negative outcomes, and technology allows a way to measure and track data as it is shared.</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8" y="1561511"/>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Risk Optimization </a:t>
            </a:r>
          </a:p>
        </p:txBody>
      </p:sp>
      <p:sp>
        <p:nvSpPr>
          <p:cNvPr id="8" name="Text Placeholder 3">
            <a:extLst>
              <a:ext uri="{FF2B5EF4-FFF2-40B4-BE49-F238E27FC236}">
                <a16:creationId xmlns:a16="http://schemas.microsoft.com/office/drawing/2014/main" id="{BD1A260F-57BF-4BEB-89E4-6E8EAD986A05}"/>
              </a:ext>
            </a:extLst>
          </p:cNvPr>
          <p:cNvSpPr txBox="1">
            <a:spLocks/>
          </p:cNvSpPr>
          <p:nvPr/>
        </p:nvSpPr>
        <p:spPr>
          <a:xfrm>
            <a:off x="838197" y="4378573"/>
            <a:ext cx="703831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00000"/>
              </a:lnSpc>
              <a:spcBef>
                <a:spcPts val="600"/>
              </a:spcBef>
              <a:buNone/>
            </a:pPr>
            <a:endParaRPr lang="en-US" sz="1200" dirty="0"/>
          </a:p>
        </p:txBody>
      </p:sp>
      <p:sp>
        <p:nvSpPr>
          <p:cNvPr id="14" name="Text Placeholder 3">
            <a:extLst>
              <a:ext uri="{FF2B5EF4-FFF2-40B4-BE49-F238E27FC236}">
                <a16:creationId xmlns:a16="http://schemas.microsoft.com/office/drawing/2014/main" id="{0064E2EE-BD6C-4342-A8A4-8D8B5080A50D}"/>
              </a:ext>
            </a:extLst>
          </p:cNvPr>
          <p:cNvSpPr txBox="1">
            <a:spLocks/>
          </p:cNvSpPr>
          <p:nvPr/>
        </p:nvSpPr>
        <p:spPr>
          <a:xfrm>
            <a:off x="838199" y="3721818"/>
            <a:ext cx="6968614"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200" b="0" i="1" dirty="0"/>
              <a:t>Significant – Increase number of collaborators</a:t>
            </a:r>
          </a:p>
          <a:p>
            <a:pPr marL="457200" lvl="1" indent="0">
              <a:lnSpc>
                <a:spcPct val="100000"/>
              </a:lnSpc>
              <a:spcBef>
                <a:spcPts val="600"/>
              </a:spcBef>
              <a:buNone/>
            </a:pPr>
            <a:r>
              <a:rPr lang="en-US" sz="1200" b="0" i="1" dirty="0"/>
              <a:t>Significant – Increase service desk satisfaction scores</a:t>
            </a:r>
          </a:p>
          <a:p>
            <a:pPr marL="457200" lvl="1" indent="0">
              <a:lnSpc>
                <a:spcPct val="100000"/>
              </a:lnSpc>
              <a:spcBef>
                <a:spcPts val="600"/>
              </a:spcBef>
              <a:buNone/>
            </a:pPr>
            <a:r>
              <a:rPr lang="en-US" sz="1200" b="0" i="1" dirty="0"/>
              <a:t>Significant – Increase infrastructure/platform utilization</a:t>
            </a:r>
          </a:p>
          <a:p>
            <a:r>
              <a:rPr lang="en-US" sz="1200" dirty="0"/>
              <a:t>All things being equal, workers tend to default to what they already know. Awareness, training, and assistance with these new technologies are vital elements to drive end-user adoption. Empathic and consistent support from the service desk yields 1.54 times the end-user satisfaction than even the fanciest virtual presence devices. </a:t>
            </a:r>
          </a:p>
        </p:txBody>
      </p:sp>
      <p:sp>
        <p:nvSpPr>
          <p:cNvPr id="15" name="Text Placeholder 2">
            <a:extLst>
              <a:ext uri="{FF2B5EF4-FFF2-40B4-BE49-F238E27FC236}">
                <a16:creationId xmlns:a16="http://schemas.microsoft.com/office/drawing/2014/main" id="{0029AF0F-DC06-4F52-9BA7-21C2EAD1CAE8}"/>
              </a:ext>
            </a:extLst>
          </p:cNvPr>
          <p:cNvSpPr txBox="1">
            <a:spLocks/>
          </p:cNvSpPr>
          <p:nvPr/>
        </p:nvSpPr>
        <p:spPr>
          <a:xfrm>
            <a:off x="838198" y="3407786"/>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Benefits Realization</a:t>
            </a:r>
          </a:p>
        </p:txBody>
      </p:sp>
    </p:spTree>
    <p:extLst>
      <p:ext uri="{BB962C8B-B14F-4D97-AF65-F5344CB8AC3E}">
        <p14:creationId xmlns:p14="http://schemas.microsoft.com/office/powerpoint/2010/main" val="125835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39826"/>
            <a:ext cx="9410700"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E3769D"/>
                </a:solidFill>
              </a:rPr>
              <a:t>Technology and Practices to Enable Hybrid Work</a:t>
            </a:r>
          </a:p>
        </p:txBody>
      </p:sp>
      <p:sp>
        <p:nvSpPr>
          <p:cNvPr id="7" name="Text Placeholder 3">
            <a:extLst>
              <a:ext uri="{FF2B5EF4-FFF2-40B4-BE49-F238E27FC236}">
                <a16:creationId xmlns:a16="http://schemas.microsoft.com/office/drawing/2014/main" id="{880CAB48-3327-4AC6-A2C1-B958A2E43121}"/>
              </a:ext>
            </a:extLst>
          </p:cNvPr>
          <p:cNvSpPr txBox="1">
            <a:spLocks/>
          </p:cNvSpPr>
          <p:nvPr/>
        </p:nvSpPr>
        <p:spPr>
          <a:xfrm>
            <a:off x="838198" y="4563736"/>
            <a:ext cx="6492769" cy="143387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Before spending the money on a Metaverse address and Oculus goggles for all employees, understand, experiment, and discuss with the business what works for them. Work should shape the technology, not the other way around. Research such as Info-Tech’s </a:t>
            </a:r>
            <a:r>
              <a:rPr lang="en-US" sz="1100" i="1" dirty="0">
                <a:hlinkClick r:id="rId3"/>
              </a:rPr>
              <a:t>Rationalize Your Collaboration Tools</a:t>
            </a:r>
            <a:r>
              <a:rPr lang="en-US" sz="1100" dirty="0"/>
              <a:t> blueprint can help you tease out the collaboration your users want and need most. Once the capabilities are understood, then you can move to service planning and technology acquisition.</a:t>
            </a:r>
          </a:p>
        </p:txBody>
      </p:sp>
      <p:sp>
        <p:nvSpPr>
          <p:cNvPr id="9" name="Text Placeholder 2">
            <a:extLst>
              <a:ext uri="{FF2B5EF4-FFF2-40B4-BE49-F238E27FC236}">
                <a16:creationId xmlns:a16="http://schemas.microsoft.com/office/drawing/2014/main" id="{BC87B26F-B20D-42C8-ADAD-ADF8851695DE}"/>
              </a:ext>
            </a:extLst>
          </p:cNvPr>
          <p:cNvSpPr txBox="1">
            <a:spLocks/>
          </p:cNvSpPr>
          <p:nvPr/>
        </p:nvSpPr>
        <p:spPr>
          <a:xfrm>
            <a:off x="838198" y="4330101"/>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Action</a:t>
            </a:r>
          </a:p>
        </p:txBody>
      </p:sp>
      <p:sp>
        <p:nvSpPr>
          <p:cNvPr id="8" name="Text Placeholder 3">
            <a:extLst>
              <a:ext uri="{FF2B5EF4-FFF2-40B4-BE49-F238E27FC236}">
                <a16:creationId xmlns:a16="http://schemas.microsoft.com/office/drawing/2014/main" id="{5733ECA6-5C7F-4097-A47E-13D308202979}"/>
              </a:ext>
            </a:extLst>
          </p:cNvPr>
          <p:cNvSpPr txBox="1">
            <a:spLocks/>
          </p:cNvSpPr>
          <p:nvPr/>
        </p:nvSpPr>
        <p:spPr>
          <a:xfrm>
            <a:off x="838197" y="1848591"/>
            <a:ext cx="7721603" cy="2344608"/>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100" b="0" i="1" dirty="0"/>
              <a:t>Direct – Reduce meeting time delays </a:t>
            </a:r>
          </a:p>
          <a:p>
            <a:pPr marL="457200" lvl="1" indent="0">
              <a:lnSpc>
                <a:spcPct val="100000"/>
              </a:lnSpc>
              <a:spcBef>
                <a:spcPts val="600"/>
              </a:spcBef>
              <a:buNone/>
            </a:pPr>
            <a:r>
              <a:rPr lang="en-US" sz="1100" b="0" i="1" dirty="0"/>
              <a:t>Direct – Reduction in calls to service desk </a:t>
            </a:r>
          </a:p>
          <a:p>
            <a:pPr marL="457200" lvl="1" indent="0">
              <a:lnSpc>
                <a:spcPct val="100000"/>
              </a:lnSpc>
              <a:spcBef>
                <a:spcPts val="600"/>
              </a:spcBef>
              <a:buNone/>
            </a:pPr>
            <a:r>
              <a:rPr lang="en-US" sz="1100" b="0" i="1" dirty="0"/>
              <a:t>Direct – Rationalization of overlapping platforms</a:t>
            </a:r>
          </a:p>
          <a:p>
            <a:r>
              <a:rPr lang="en-US" sz="1100" dirty="0"/>
              <a:t>Anyone who has been in a room waiting for a fisheye boardroom table camera to stop pointing at the ceiling has done the back-of-the-napkin math about how much time and salary dollars technology delays have cost the company. Or the colleague who is talking about the quarterly results while presenting the desktop background image of their family vacation. Training helps ensure the meeting organizer can deliver an effective and seamless experience for their participants and that one-hour meetings will have closer to 55 minutes of productivity than 15. </a:t>
            </a:r>
          </a:p>
        </p:txBody>
      </p:sp>
      <p:sp>
        <p:nvSpPr>
          <p:cNvPr id="10" name="Text Placeholder 2">
            <a:extLst>
              <a:ext uri="{FF2B5EF4-FFF2-40B4-BE49-F238E27FC236}">
                <a16:creationId xmlns:a16="http://schemas.microsoft.com/office/drawing/2014/main" id="{E2047503-2A13-4159-95CE-790C9249C150}"/>
              </a:ext>
            </a:extLst>
          </p:cNvPr>
          <p:cNvSpPr txBox="1">
            <a:spLocks/>
          </p:cNvSpPr>
          <p:nvPr/>
        </p:nvSpPr>
        <p:spPr>
          <a:xfrm>
            <a:off x="838198" y="1559266"/>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Resource Optimization </a:t>
            </a:r>
          </a:p>
        </p:txBody>
      </p:sp>
    </p:spTree>
    <p:extLst>
      <p:ext uri="{BB962C8B-B14F-4D97-AF65-F5344CB8AC3E}">
        <p14:creationId xmlns:p14="http://schemas.microsoft.com/office/powerpoint/2010/main" val="3723349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7B3F-D262-40DF-9F4C-17A03ACA3032}"/>
              </a:ext>
            </a:extLst>
          </p:cNvPr>
          <p:cNvSpPr>
            <a:spLocks noGrp="1"/>
          </p:cNvSpPr>
          <p:nvPr>
            <p:ph type="ctrTitle"/>
          </p:nvPr>
        </p:nvSpPr>
        <p:spPr>
          <a:xfrm>
            <a:off x="838200" y="866823"/>
            <a:ext cx="5996709" cy="1342492"/>
          </a:xfrm>
        </p:spPr>
        <p:txBody>
          <a:bodyPr>
            <a:normAutofit/>
          </a:bodyPr>
          <a:lstStyle/>
          <a:p>
            <a:r>
              <a:rPr lang="en-US" sz="5400" dirty="0"/>
              <a:t>Service Offerings</a:t>
            </a:r>
          </a:p>
        </p:txBody>
      </p:sp>
      <p:sp>
        <p:nvSpPr>
          <p:cNvPr id="3" name="Subtitle 2">
            <a:extLst>
              <a:ext uri="{FF2B5EF4-FFF2-40B4-BE49-F238E27FC236}">
                <a16:creationId xmlns:a16="http://schemas.microsoft.com/office/drawing/2014/main" id="{A14FA8B3-ABA2-43A3-A558-81A5F3051454}"/>
              </a:ext>
            </a:extLst>
          </p:cNvPr>
          <p:cNvSpPr>
            <a:spLocks noGrp="1"/>
          </p:cNvSpPr>
          <p:nvPr>
            <p:ph type="subTitle" idx="1"/>
          </p:nvPr>
        </p:nvSpPr>
        <p:spPr>
          <a:xfrm>
            <a:off x="838201" y="2301390"/>
            <a:ext cx="2181224" cy="365124"/>
          </a:xfrm>
        </p:spPr>
        <p:txBody>
          <a:bodyPr/>
          <a:lstStyle/>
          <a:p>
            <a:r>
              <a:rPr lang="en-US" dirty="0">
                <a:solidFill>
                  <a:srgbClr val="1D972C"/>
                </a:solidFill>
              </a:rPr>
              <a:t>Internal Pressures</a:t>
            </a:r>
          </a:p>
        </p:txBody>
      </p:sp>
      <p:sp>
        <p:nvSpPr>
          <p:cNvPr id="6" name="Text Placeholder 4">
            <a:extLst>
              <a:ext uri="{FF2B5EF4-FFF2-40B4-BE49-F238E27FC236}">
                <a16:creationId xmlns:a16="http://schemas.microsoft.com/office/drawing/2014/main" id="{8717DD89-CA30-4B53-8293-59995B0B03C5}"/>
              </a:ext>
            </a:extLst>
          </p:cNvPr>
          <p:cNvSpPr txBox="1">
            <a:spLocks/>
          </p:cNvSpPr>
          <p:nvPr/>
        </p:nvSpPr>
        <p:spPr>
          <a:xfrm>
            <a:off x="1968758" y="2871447"/>
            <a:ext cx="6130212"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D972C"/>
                </a:solidFill>
              </a:rPr>
              <a:t>Artificial Intelligence Operations (AIOPs)</a:t>
            </a:r>
          </a:p>
          <a:p>
            <a:r>
              <a:rPr lang="en-US" dirty="0"/>
              <a:t>Autonomous Networks</a:t>
            </a:r>
          </a:p>
          <a:p>
            <a:r>
              <a:rPr lang="en-US" dirty="0"/>
              <a:t>Enterprise Application Platforms</a:t>
            </a:r>
          </a:p>
        </p:txBody>
      </p:sp>
      <p:pic>
        <p:nvPicPr>
          <p:cNvPr id="4" name="Picture 5">
            <a:extLst>
              <a:ext uri="{FF2B5EF4-FFF2-40B4-BE49-F238E27FC236}">
                <a16:creationId xmlns:a16="http://schemas.microsoft.com/office/drawing/2014/main" id="{719009DC-CF1D-C6A3-64FD-21B50220BA99}"/>
              </a:ext>
            </a:extLst>
          </p:cNvPr>
          <p:cNvPicPr>
            <a:picLocks noChangeAspect="1"/>
          </p:cNvPicPr>
          <p:nvPr/>
        </p:nvPicPr>
        <p:blipFill>
          <a:blip r:embed="rId3"/>
          <a:stretch>
            <a:fillRect/>
          </a:stretch>
        </p:blipFill>
        <p:spPr>
          <a:xfrm>
            <a:off x="9531578" y="5747658"/>
            <a:ext cx="1819275" cy="533400"/>
          </a:xfrm>
          <a:prstGeom prst="rect">
            <a:avLst/>
          </a:prstGeom>
        </p:spPr>
      </p:pic>
    </p:spTree>
    <p:extLst>
      <p:ext uri="{BB962C8B-B14F-4D97-AF65-F5344CB8AC3E}">
        <p14:creationId xmlns:p14="http://schemas.microsoft.com/office/powerpoint/2010/main" val="1322349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61700"/>
            <a:ext cx="4890073" cy="223805"/>
          </a:xfrm>
        </p:spPr>
        <p:txBody>
          <a:bodyPr/>
          <a:lstStyle/>
          <a:p>
            <a:r>
              <a:rPr lang="en-US" dirty="0">
                <a:solidFill>
                  <a:srgbClr val="1D972C"/>
                </a:solidFill>
              </a:rPr>
              <a:t>Artificial Intelligence Operations (AIOps)</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201" y="1799414"/>
            <a:ext cx="6261100" cy="2705597"/>
          </a:xfrm>
        </p:spPr>
        <p:txBody>
          <a:bodyPr/>
          <a:lstStyle/>
          <a:p>
            <a:r>
              <a:rPr lang="en-US" sz="1200" dirty="0"/>
              <a:t>Operations has historically been a discipline chiefly focused on describing the work of humans toward a common purpose or specified outcome. No more. A rapidly expanding creep of systems, talent constraints, increasing complexity, interoperability, and tightening tolerances are all contributing to the replacement of human toil by machine toil. Automation allows human operators to work faster, and AIOps turns human operators into supervisors. Humans and AI technology work better together than individually in isolation. While vendors sell AIOps platforms as a product, note that success only comes for those I&amp;O organizations willing to do the hard work of tightly defining process, clarifying intent, and evolving their skill set. </a:t>
            </a:r>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p:txBody>
          <a:bodyPr lIns="0" tIns="0" rIns="0" bIns="0" anchor="t"/>
          <a:lstStyle/>
          <a:p>
            <a:r>
              <a:rPr lang="en-US" dirty="0">
                <a:latin typeface="Exo"/>
              </a:rPr>
              <a:t>Vendors </a:t>
            </a:r>
            <a:r>
              <a:rPr lang="en-US" sz="1200" i="1" dirty="0">
                <a:latin typeface="Exo"/>
              </a:rPr>
              <a:t>–</a:t>
            </a:r>
            <a:r>
              <a:rPr lang="en-US" dirty="0">
                <a:latin typeface="Exo"/>
              </a:rPr>
              <a:t> SoftwareReviews Category </a:t>
            </a:r>
            <a:r>
              <a:rPr lang="en-US" i="1" dirty="0">
                <a:latin typeface="Exo"/>
              </a:rPr>
              <a:t>–</a:t>
            </a:r>
            <a:r>
              <a:rPr lang="en-US" dirty="0">
                <a:latin typeface="Exo"/>
              </a:rPr>
              <a:t> </a:t>
            </a:r>
            <a:r>
              <a:rPr lang="en-US" dirty="0">
                <a:solidFill>
                  <a:srgbClr val="1D972C"/>
                </a:solidFill>
                <a:latin typeface="Exo"/>
                <a:hlinkClick r:id="rId3">
                  <a:extLst>
                    <a:ext uri="{A12FA001-AC4F-418D-AE19-62706E023703}">
                      <ahyp:hlinkClr xmlns:ahyp="http://schemas.microsoft.com/office/drawing/2018/hyperlinkcolor" val="tx"/>
                    </a:ext>
                  </a:extLst>
                </a:hlinkClick>
              </a:rPr>
              <a:t>LINK</a:t>
            </a:r>
            <a:endParaRPr lang="en-US" dirty="0">
              <a:solidFill>
                <a:srgbClr val="1D972C"/>
              </a:solidFill>
              <a:latin typeface="Exo"/>
            </a:endParaRPr>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382571" y="2408037"/>
            <a:ext cx="2971229" cy="2705597"/>
          </a:xfrm>
        </p:spPr>
        <p:txBody>
          <a:bodyPr/>
          <a:lstStyle/>
          <a:p>
            <a:r>
              <a:rPr lang="en-US" sz="1600" b="1" u="sng" dirty="0">
                <a:solidFill>
                  <a:srgbClr val="1D972C"/>
                </a:solidFill>
                <a:effectLst/>
                <a:latin typeface="Exo" panose="02000303000000000000" pitchFamily="2"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Micro Focus Operations Bridge</a:t>
            </a:r>
            <a:endParaRPr lang="en-US" sz="1600" b="1" dirty="0">
              <a:solidFill>
                <a:srgbClr val="1D972C"/>
              </a:solidFill>
              <a:effectLst/>
              <a:latin typeface="Exo" panose="02000303000000000000" pitchFamily="2" charset="0"/>
              <a:ea typeface="Calibri" panose="020F0502020204030204" pitchFamily="34" charset="0"/>
              <a:cs typeface="Arial" panose="020B0604020202020204" pitchFamily="34" charset="0"/>
            </a:endParaRPr>
          </a:p>
          <a:p>
            <a:r>
              <a:rPr lang="en-US" sz="1600" b="1" u="sng" dirty="0">
                <a:solidFill>
                  <a:srgbClr val="1D972C"/>
                </a:solidFill>
                <a:effectLst/>
                <a:latin typeface="Exo" panose="02000303000000000000" pitchFamily="2"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DRYiCE IntelliOps</a:t>
            </a:r>
            <a:endParaRPr lang="en-US" sz="1600" b="1" dirty="0">
              <a:solidFill>
                <a:srgbClr val="1D972C"/>
              </a:solidFill>
              <a:effectLst/>
              <a:latin typeface="Exo" panose="02000303000000000000" pitchFamily="2" charset="0"/>
              <a:ea typeface="Calibri" panose="020F0502020204030204" pitchFamily="34" charset="0"/>
              <a:cs typeface="Arial" panose="020B0604020202020204" pitchFamily="34" charset="0"/>
            </a:endParaRPr>
          </a:p>
          <a:p>
            <a:r>
              <a:rPr lang="en-US" sz="1600" b="1" u="sng" dirty="0">
                <a:solidFill>
                  <a:srgbClr val="1D972C"/>
                </a:solidFill>
                <a:effectLst/>
                <a:latin typeface="Exo" panose="02000303000000000000" pitchFamily="2"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Splunk IT Service Intelligence</a:t>
            </a:r>
            <a:r>
              <a:rPr lang="en-US" sz="1600" b="1" dirty="0">
                <a:solidFill>
                  <a:srgbClr val="1D972C"/>
                </a:solidFill>
                <a:effectLst/>
                <a:latin typeface="Exo" panose="02000303000000000000" pitchFamily="2"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08799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6241C2-1B88-42C3-A56A-04542923200B}"/>
              </a:ext>
            </a:extLst>
          </p:cNvPr>
          <p:cNvSpPr>
            <a:spLocks noGrp="1"/>
          </p:cNvSpPr>
          <p:nvPr>
            <p:ph type="ctrTitle"/>
          </p:nvPr>
        </p:nvSpPr>
        <p:spPr/>
        <p:txBody>
          <a:bodyPr/>
          <a:lstStyle/>
          <a:p>
            <a:r>
              <a:rPr lang="en-US" dirty="0"/>
              <a:t>Introduction</a:t>
            </a:r>
          </a:p>
        </p:txBody>
      </p:sp>
      <p:sp>
        <p:nvSpPr>
          <p:cNvPr id="9" name="Text Placeholder 8">
            <a:extLst>
              <a:ext uri="{FF2B5EF4-FFF2-40B4-BE49-F238E27FC236}">
                <a16:creationId xmlns:a16="http://schemas.microsoft.com/office/drawing/2014/main" id="{0C1F268D-38A8-4FB5-A5DB-70CD4B1ACAFE}"/>
              </a:ext>
            </a:extLst>
          </p:cNvPr>
          <p:cNvSpPr>
            <a:spLocks noGrp="1"/>
          </p:cNvSpPr>
          <p:nvPr>
            <p:ph type="body" sz="quarter" idx="15"/>
          </p:nvPr>
        </p:nvSpPr>
        <p:spPr>
          <a:xfrm>
            <a:off x="838200" y="1657523"/>
            <a:ext cx="6895455" cy="221918"/>
          </a:xfrm>
        </p:spPr>
        <p:txBody>
          <a:bodyPr/>
          <a:lstStyle/>
          <a:p>
            <a:r>
              <a:rPr lang="en-US" sz="1400" dirty="0">
                <a:effectLst/>
                <a:latin typeface="Exo" panose="02000303000000000000" pitchFamily="2" charset="0"/>
                <a:ea typeface="Calibri" panose="020F0502020204030204" pitchFamily="34" charset="0"/>
                <a:cs typeface="Arial" panose="020B0604020202020204" pitchFamily="34" charset="0"/>
              </a:rPr>
              <a:t>Welcome to the Info-Tech 2022 I&amp;O Priorities report!</a:t>
            </a:r>
            <a:endParaRPr lang="en-US" sz="1400" dirty="0">
              <a:latin typeface="Exo" panose="02000303000000000000" pitchFamily="2" charset="0"/>
            </a:endParaRPr>
          </a:p>
        </p:txBody>
      </p:sp>
      <p:sp>
        <p:nvSpPr>
          <p:cNvPr id="10" name="Text Placeholder 9">
            <a:extLst>
              <a:ext uri="{FF2B5EF4-FFF2-40B4-BE49-F238E27FC236}">
                <a16:creationId xmlns:a16="http://schemas.microsoft.com/office/drawing/2014/main" id="{6E33ED1C-8515-4DA9-B23C-9C1A4C57FD05}"/>
              </a:ext>
            </a:extLst>
          </p:cNvPr>
          <p:cNvSpPr>
            <a:spLocks noGrp="1"/>
          </p:cNvSpPr>
          <p:nvPr>
            <p:ph type="body" sz="quarter" idx="16"/>
          </p:nvPr>
        </p:nvSpPr>
        <p:spPr>
          <a:xfrm>
            <a:off x="838200" y="1877374"/>
            <a:ext cx="7194755" cy="4805835"/>
          </a:xfrm>
        </p:spPr>
        <p:txBody>
          <a:bodyPr/>
          <a:lstStyle/>
          <a:p>
            <a:pPr>
              <a:lnSpc>
                <a:spcPct val="150000"/>
              </a:lnSpc>
            </a:pPr>
            <a:r>
              <a:rPr lang="en-US" sz="1200" dirty="0">
                <a:effectLst/>
                <a:latin typeface="Montserrat" panose="00000500000000000000" pitchFamily="2" charset="0"/>
                <a:ea typeface="Calibri" panose="020F0502020204030204" pitchFamily="34" charset="0"/>
                <a:cs typeface="Arial" panose="020B0604020202020204" pitchFamily="34" charset="0"/>
              </a:rPr>
              <a:t>We have spent the last three months gathering signals from key vendors, standards bodies, industry organizations, notable tech influencers, reputable media, Info-Tech analysts, counselors, researchers, and of course – you, our members. We have done our best to separate the signal from the noise, conduct our analysis in a defensible framework, and finally, present this all to you in an enjoyable and consumable format. By reading through this publication, you will begin to address the age-old problem of “not knowing what you don’t know.” </a:t>
            </a:r>
          </a:p>
          <a:p>
            <a:pPr>
              <a:lnSpc>
                <a:spcPct val="150000"/>
              </a:lnSpc>
            </a:pPr>
            <a:r>
              <a:rPr lang="en-US" sz="1200" dirty="0">
                <a:effectLst/>
                <a:latin typeface="Montserrat" panose="00000500000000000000" pitchFamily="2" charset="0"/>
                <a:ea typeface="Calibri" panose="020F0502020204030204" pitchFamily="34" charset="0"/>
                <a:cs typeface="Arial" panose="020B0604020202020204" pitchFamily="34" charset="0"/>
              </a:rPr>
              <a:t>More importantly, we have a challenge for you: </a:t>
            </a:r>
            <a:r>
              <a:rPr lang="en-US" sz="1200" b="1" dirty="0">
                <a:effectLst/>
                <a:latin typeface="Montserrat" panose="00000500000000000000" pitchFamily="2" charset="0"/>
                <a:ea typeface="Calibri" panose="020F0502020204030204" pitchFamily="34" charset="0"/>
                <a:cs typeface="Arial" panose="020B0604020202020204" pitchFamily="34" charset="0"/>
              </a:rPr>
              <a:t>Don’t take our word for it!</a:t>
            </a:r>
            <a:r>
              <a:rPr lang="en-US" sz="1200" dirty="0">
                <a:effectLst/>
                <a:latin typeface="Montserrat" panose="00000500000000000000" pitchFamily="2" charset="0"/>
                <a:ea typeface="Calibri" panose="020F0502020204030204" pitchFamily="34" charset="0"/>
                <a:cs typeface="Arial" panose="020B0604020202020204" pitchFamily="34" charset="0"/>
              </a:rPr>
              <a:t> Don’t let Info-Tech – or anyone – dictate your priorities for 2022. Instead, use the framework we’ve provided to dive deeper into the trends most relevant to you and your organization. Document the priority (one, maybe two) you care about most in our template and present your analysis to stakeholders. We have taken great care to ensure everything we present in this report is not wrong – only you can turn not wrong into specifically true. </a:t>
            </a:r>
          </a:p>
          <a:p>
            <a:pPr>
              <a:lnSpc>
                <a:spcPct val="150000"/>
              </a:lnSpc>
            </a:pPr>
            <a:r>
              <a:rPr lang="en-US" sz="1200" dirty="0">
                <a:latin typeface="Montserrat" panose="00000500000000000000" pitchFamily="2" charset="0"/>
                <a:ea typeface="Calibri" panose="020F0502020204030204" pitchFamily="34" charset="0"/>
                <a:cs typeface="Arial" panose="020B0604020202020204" pitchFamily="34" charset="0"/>
              </a:rPr>
              <a:t>Partner with Info-Tech Research Group t</a:t>
            </a:r>
            <a:r>
              <a:rPr lang="en-US" sz="1200" dirty="0">
                <a:effectLst/>
                <a:latin typeface="Montserrat" panose="00000500000000000000" pitchFamily="2" charset="0"/>
                <a:ea typeface="Calibri" panose="020F0502020204030204" pitchFamily="34" charset="0"/>
                <a:cs typeface="Arial" panose="020B0604020202020204" pitchFamily="34" charset="0"/>
              </a:rPr>
              <a:t>o help refine the message of what </a:t>
            </a:r>
            <a:r>
              <a:rPr lang="en-US" sz="1200" b="1" dirty="0">
                <a:effectLst/>
                <a:latin typeface="Montserrat" panose="00000500000000000000" pitchFamily="2" charset="0"/>
                <a:ea typeface="Calibri" panose="020F0502020204030204" pitchFamily="34" charset="0"/>
                <a:cs typeface="Arial" panose="020B0604020202020204" pitchFamily="34" charset="0"/>
              </a:rPr>
              <a:t>YOUR</a:t>
            </a:r>
            <a:r>
              <a:rPr lang="en-US" sz="1200" dirty="0">
                <a:effectLst/>
                <a:latin typeface="Montserrat" panose="00000500000000000000" pitchFamily="2" charset="0"/>
                <a:ea typeface="Calibri" panose="020F0502020204030204" pitchFamily="34" charset="0"/>
                <a:cs typeface="Arial" panose="020B0604020202020204" pitchFamily="34" charset="0"/>
              </a:rPr>
              <a:t> I&amp;O organization needs to be focusing on in 2022!</a:t>
            </a:r>
          </a:p>
          <a:p>
            <a:pPr>
              <a:lnSpc>
                <a:spcPct val="150000"/>
              </a:lnSpc>
            </a:pPr>
            <a:endParaRPr lang="en-US" sz="1050" dirty="0">
              <a:latin typeface="Montserrat" panose="00000500000000000000" pitchFamily="2" charset="0"/>
            </a:endParaRPr>
          </a:p>
        </p:txBody>
      </p:sp>
      <p:pic>
        <p:nvPicPr>
          <p:cNvPr id="3" name="Picture 2">
            <a:extLst>
              <a:ext uri="{FF2B5EF4-FFF2-40B4-BE49-F238E27FC236}">
                <a16:creationId xmlns:a16="http://schemas.microsoft.com/office/drawing/2014/main" id="{052EF1F2-E303-074B-ADC7-837E258E371F}"/>
              </a:ext>
            </a:extLst>
          </p:cNvPr>
          <p:cNvPicPr>
            <a:picLocks noChangeAspect="1"/>
          </p:cNvPicPr>
          <p:nvPr/>
        </p:nvPicPr>
        <p:blipFill>
          <a:blip r:embed="rId3" cstate="screen">
            <a:clrChange>
              <a:clrFrom>
                <a:srgbClr val="E8E8E8"/>
              </a:clrFrom>
              <a:clrTo>
                <a:srgbClr val="E8E8E8">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48413" y="372240"/>
            <a:ext cx="4374293" cy="2296472"/>
          </a:xfrm>
          <a:prstGeom prst="rect">
            <a:avLst/>
          </a:prstGeom>
        </p:spPr>
      </p:pic>
      <p:sp>
        <p:nvSpPr>
          <p:cNvPr id="2" name="TextBox 1">
            <a:extLst>
              <a:ext uri="{FF2B5EF4-FFF2-40B4-BE49-F238E27FC236}">
                <a16:creationId xmlns:a16="http://schemas.microsoft.com/office/drawing/2014/main" id="{D2C09038-576D-5C49-98CC-4619CC81D9C2}"/>
              </a:ext>
            </a:extLst>
          </p:cNvPr>
          <p:cNvSpPr txBox="1"/>
          <p:nvPr/>
        </p:nvSpPr>
        <p:spPr>
          <a:xfrm>
            <a:off x="8840437" y="2396738"/>
            <a:ext cx="1808251" cy="400110"/>
          </a:xfrm>
          <a:prstGeom prst="rect">
            <a:avLst/>
          </a:prstGeom>
          <a:noFill/>
        </p:spPr>
        <p:txBody>
          <a:bodyPr wrap="square" rtlCol="0">
            <a:spAutoFit/>
          </a:bodyPr>
          <a:lstStyle/>
          <a:p>
            <a:r>
              <a:rPr lang="en-US" sz="1000" dirty="0">
                <a:solidFill>
                  <a:schemeClr val="bg1"/>
                </a:solidFill>
                <a:latin typeface="Exo" panose="02000303000000000000" pitchFamily="2" charset="0"/>
                <a:cs typeface="Arial" panose="020B0604020202020204" pitchFamily="34" charset="0"/>
              </a:rPr>
              <a:t>SEPARATE THE SIGNAL</a:t>
            </a:r>
          </a:p>
          <a:p>
            <a:r>
              <a:rPr lang="en-US" sz="1000" dirty="0">
                <a:solidFill>
                  <a:schemeClr val="bg1"/>
                </a:solidFill>
                <a:latin typeface="Exo" panose="02000303000000000000" pitchFamily="2" charset="0"/>
                <a:cs typeface="Arial" panose="020B0604020202020204" pitchFamily="34" charset="0"/>
              </a:rPr>
              <a:t>FROM THE NOISE</a:t>
            </a:r>
            <a:endParaRPr lang="en-US" sz="1000" dirty="0">
              <a:solidFill>
                <a:schemeClr val="bg1"/>
              </a:solidFill>
            </a:endParaRPr>
          </a:p>
        </p:txBody>
      </p:sp>
    </p:spTree>
    <p:extLst>
      <p:ext uri="{BB962C8B-B14F-4D97-AF65-F5344CB8AC3E}">
        <p14:creationId xmlns:p14="http://schemas.microsoft.com/office/powerpoint/2010/main" val="298048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61700"/>
            <a:ext cx="4890073" cy="223805"/>
          </a:xfrm>
        </p:spPr>
        <p:txBody>
          <a:bodyPr/>
          <a:lstStyle/>
          <a:p>
            <a:r>
              <a:rPr lang="en-US" dirty="0">
                <a:solidFill>
                  <a:schemeClr val="tx1"/>
                </a:solidFill>
              </a:rPr>
              <a:t>Autonomous Networks</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199" y="1874254"/>
            <a:ext cx="6413501" cy="2263953"/>
          </a:xfrm>
        </p:spPr>
        <p:txBody>
          <a:bodyPr/>
          <a:lstStyle/>
          <a:p>
            <a:r>
              <a:rPr lang="en-US" sz="1100" dirty="0"/>
              <a:t>Autonomous, self-healing, intelligent, self-driving, intent-based – all truisms of IT. You can tell the maturity of a technology based on the number of vendors that are using proprietary terms to define a market space. Regardless of trade name, there are three primary components: business intent, service intent, and resource intent. Each is a complete and closed control loop that expresses and then affirms an expected outcome. The expression and affirmation loop allows intent to flow across all three layers. True interoperability may yet be a long way off, but agnostic reference architectures have been published (May 2021) and vendors are shipping products.</a:t>
            </a:r>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a:xfrm>
            <a:off x="8382572" y="1734554"/>
            <a:ext cx="2971229" cy="673483"/>
          </a:xfrm>
        </p:spPr>
        <p:txBody>
          <a:bodyPr lIns="0" tIns="0" rIns="0" bIns="0" anchor="t"/>
          <a:lstStyle/>
          <a:p>
            <a:r>
              <a:rPr lang="en-US" dirty="0">
                <a:latin typeface="Exo"/>
              </a:rPr>
              <a:t>Vendors </a:t>
            </a:r>
            <a:r>
              <a:rPr lang="en-US" sz="1200" i="1" dirty="0">
                <a:latin typeface="Exo"/>
              </a:rPr>
              <a:t>–</a:t>
            </a:r>
            <a:r>
              <a:rPr lang="en-US" dirty="0">
                <a:latin typeface="Exo"/>
              </a:rPr>
              <a:t> SoftwareReviews Category Coming Soon!</a:t>
            </a:r>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382571" y="2397027"/>
            <a:ext cx="3809429" cy="1398853"/>
          </a:xfrm>
        </p:spPr>
        <p:txBody>
          <a:bodyPr/>
          <a:lstStyle/>
          <a:p>
            <a:r>
              <a:rPr lang="en-US" sz="1500" b="1" u="sng" dirty="0">
                <a:solidFill>
                  <a:srgbClr val="1D972C"/>
                </a:solidFill>
                <a:latin typeface="Exo" panose="02000303000000000000" pitchFamily="2"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Huawei – Autonomous Driving Network</a:t>
            </a:r>
            <a:endParaRPr lang="en-US" sz="1500" b="1" dirty="0">
              <a:solidFill>
                <a:srgbClr val="1D972C"/>
              </a:solidFill>
              <a:effectLst/>
              <a:latin typeface="Exo" panose="02000303000000000000" pitchFamily="2" charset="0"/>
              <a:ea typeface="Calibri" panose="020F0502020204030204" pitchFamily="34" charset="0"/>
              <a:cs typeface="Arial" panose="020B0604020202020204" pitchFamily="34" charset="0"/>
            </a:endParaRPr>
          </a:p>
          <a:p>
            <a:r>
              <a:rPr lang="en-US" sz="1500" b="1" u="sng" dirty="0">
                <a:solidFill>
                  <a:srgbClr val="1D972C"/>
                </a:solidFill>
                <a:effectLst/>
                <a:latin typeface="Exo" panose="02000303000000000000" pitchFamily="2"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IP Fabric – Automated Network Assurance</a:t>
            </a:r>
            <a:endParaRPr lang="en-US" sz="1500" b="1" dirty="0">
              <a:solidFill>
                <a:srgbClr val="1D972C"/>
              </a:solidFill>
              <a:effectLst/>
              <a:latin typeface="Exo" panose="02000303000000000000" pitchFamily="2" charset="0"/>
              <a:ea typeface="Calibri" panose="020F0502020204030204" pitchFamily="34" charset="0"/>
              <a:cs typeface="Arial" panose="020B0604020202020204" pitchFamily="34" charset="0"/>
            </a:endParaRPr>
          </a:p>
          <a:p>
            <a:r>
              <a:rPr lang="en-US" sz="1500" b="1" u="sng" dirty="0">
                <a:solidFill>
                  <a:srgbClr val="1D972C"/>
                </a:solidFill>
                <a:effectLst/>
                <a:latin typeface="Exo" panose="02000303000000000000" pitchFamily="2"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Cisco – Intent-Based Networking (IBN)</a:t>
            </a:r>
            <a:endParaRPr lang="en-US" sz="1500" b="1" dirty="0">
              <a:solidFill>
                <a:srgbClr val="1D972C"/>
              </a:solidFill>
              <a:effectLst/>
              <a:latin typeface="Exo" panose="02000303000000000000" pitchFamily="2" charset="0"/>
              <a:ea typeface="Calibri" panose="020F050202020403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E2BD24F6-BB41-47D4-87FA-E233FA602FF0}"/>
              </a:ext>
            </a:extLst>
          </p:cNvPr>
          <p:cNvSpPr txBox="1">
            <a:spLocks/>
          </p:cNvSpPr>
          <p:nvPr/>
        </p:nvSpPr>
        <p:spPr>
          <a:xfrm>
            <a:off x="838200" y="4275331"/>
            <a:ext cx="4890073"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Enterprise Application Platforms</a:t>
            </a:r>
          </a:p>
        </p:txBody>
      </p:sp>
      <p:sp>
        <p:nvSpPr>
          <p:cNvPr id="10" name="Text Placeholder 3">
            <a:extLst>
              <a:ext uri="{FF2B5EF4-FFF2-40B4-BE49-F238E27FC236}">
                <a16:creationId xmlns:a16="http://schemas.microsoft.com/office/drawing/2014/main" id="{77E9B22B-897F-4F27-A33D-CB9DE385DD5F}"/>
              </a:ext>
            </a:extLst>
          </p:cNvPr>
          <p:cNvSpPr txBox="1">
            <a:spLocks/>
          </p:cNvSpPr>
          <p:nvPr/>
        </p:nvSpPr>
        <p:spPr>
          <a:xfrm>
            <a:off x="838199" y="4499137"/>
            <a:ext cx="6413501" cy="1948058"/>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As the line between what is Ops and what is Dev continues to break down, the wise I&amp;O leader is looking for a service or product framework to keep pace. Vendors can’t help but try to sell tools that inflict their own opinions. Optimistically, this is a chance to accelerate development and deployment, deal with unprecedented rates of change, and forestall the knowledge lost when employees walk out the door. Practically, it takes more than a tool to accomplish these things and I&amp;O should have been negotiating with Dev last year. </a:t>
            </a:r>
          </a:p>
        </p:txBody>
      </p:sp>
      <p:sp>
        <p:nvSpPr>
          <p:cNvPr id="11" name="Text Placeholder 6">
            <a:extLst>
              <a:ext uri="{FF2B5EF4-FFF2-40B4-BE49-F238E27FC236}">
                <a16:creationId xmlns:a16="http://schemas.microsoft.com/office/drawing/2014/main" id="{FB2A35FE-0B93-49E1-AF9F-EE4D5CDB9DC8}"/>
              </a:ext>
            </a:extLst>
          </p:cNvPr>
          <p:cNvSpPr txBox="1">
            <a:spLocks/>
          </p:cNvSpPr>
          <p:nvPr/>
        </p:nvSpPr>
        <p:spPr>
          <a:xfrm>
            <a:off x="8382571" y="3895824"/>
            <a:ext cx="2971229" cy="673483"/>
          </a:xfrm>
          <a:prstGeom prst="rect">
            <a:avLst/>
          </a:prstGeom>
        </p:spPr>
        <p:txBody>
          <a:bodyPr lIns="0" tIns="0" rIns="0" bIns="0" anchor="t"/>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Exo"/>
              </a:rPr>
              <a:t>Vendors </a:t>
            </a:r>
            <a:r>
              <a:rPr lang="en-US" sz="1200" i="1" dirty="0">
                <a:latin typeface="Exo"/>
              </a:rPr>
              <a:t>– </a:t>
            </a:r>
            <a:r>
              <a:rPr lang="en-US" dirty="0">
                <a:latin typeface="Exo"/>
              </a:rPr>
              <a:t>SoftwareReviews Category Coming Soon!</a:t>
            </a:r>
          </a:p>
        </p:txBody>
      </p:sp>
      <p:sp>
        <p:nvSpPr>
          <p:cNvPr id="12" name="Text Placeholder 7">
            <a:extLst>
              <a:ext uri="{FF2B5EF4-FFF2-40B4-BE49-F238E27FC236}">
                <a16:creationId xmlns:a16="http://schemas.microsoft.com/office/drawing/2014/main" id="{AED09BD5-6386-4241-9BBB-CEA4AD75CD52}"/>
              </a:ext>
            </a:extLst>
          </p:cNvPr>
          <p:cNvSpPr txBox="1">
            <a:spLocks/>
          </p:cNvSpPr>
          <p:nvPr/>
        </p:nvSpPr>
        <p:spPr>
          <a:xfrm>
            <a:off x="8382571" y="4480373"/>
            <a:ext cx="3809429" cy="1398853"/>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bg1"/>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u="sng" dirty="0">
                <a:solidFill>
                  <a:srgbClr val="1D972C"/>
                </a:solidFill>
                <a:latin typeface="Exo" panose="02000303000000000000" pitchFamily="2"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VMware – Tanzu</a:t>
            </a:r>
            <a:endParaRPr lang="en-US" sz="1500" b="1" dirty="0">
              <a:solidFill>
                <a:srgbClr val="1D972C"/>
              </a:solidFill>
              <a:latin typeface="Exo" panose="02000303000000000000" pitchFamily="2" charset="0"/>
              <a:ea typeface="Calibri" panose="020F0502020204030204" pitchFamily="34" charset="0"/>
              <a:cs typeface="Arial" panose="020B0604020202020204" pitchFamily="34" charset="0"/>
            </a:endParaRPr>
          </a:p>
          <a:p>
            <a:r>
              <a:rPr lang="en-US" sz="1500" b="1" u="sng" dirty="0">
                <a:solidFill>
                  <a:srgbClr val="1D972C"/>
                </a:solidFill>
                <a:latin typeface="Exo" panose="02000303000000000000" pitchFamily="2"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ServiceNow – Now Platform </a:t>
            </a:r>
            <a:endParaRPr lang="en-US" sz="1500" b="1" dirty="0">
              <a:solidFill>
                <a:srgbClr val="1D972C"/>
              </a:solidFill>
              <a:latin typeface="Exo" panose="02000303000000000000" pitchFamily="2" charset="0"/>
              <a:ea typeface="Calibri" panose="020F0502020204030204" pitchFamily="34" charset="0"/>
              <a:cs typeface="Arial" panose="020B0604020202020204" pitchFamily="34" charset="0"/>
            </a:endParaRPr>
          </a:p>
          <a:p>
            <a:r>
              <a:rPr lang="en-US" sz="1500" b="1" u="sng" dirty="0">
                <a:solidFill>
                  <a:srgbClr val="1D972C"/>
                </a:solidFill>
                <a:latin typeface="Exo" panose="02000303000000000000" pitchFamily="2"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RedHat – OpenShift</a:t>
            </a:r>
            <a:endParaRPr lang="en-US" sz="1500" b="1" dirty="0">
              <a:solidFill>
                <a:srgbClr val="1D972C"/>
              </a:solidFill>
              <a:latin typeface="Exo" panose="02000303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521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655299"/>
            <a:ext cx="6602731"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dirty="0">
                <a:solidFill>
                  <a:srgbClr val="1D972C"/>
                </a:solidFill>
              </a:rPr>
              <a:t>Artificial Intelligence Operations (AIOps)</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2064191"/>
            <a:ext cx="7797801" cy="1964602"/>
          </a:xfrm>
          <a:prstGeom prst="rect">
            <a:avLst/>
          </a:prstGeom>
        </p:spPr>
        <p:txBody>
          <a:bodyPr lIns="0" tIns="0" rIns="0" bIns="0" anchor="t"/>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Montserrat"/>
              </a:rPr>
              <a:t>What isn’t AIOPs these days? Much like its predecessor panacea “cloud,” AI is being appended to so many vendor products right now that it seems to have lost any useful meaning. Every marketing and PR firm is convinced the fast track to brand awareness and massive profits involves shoehorning those two letters into a product name. Every virtual keynote speaker is trying to cement their next appearance fee with ever more grandiose promises of a better future through probabilistic mathematics. Every CEO (at least 85% of them anyways) seems convinced that this is THE technology (blockchain being so 2018) that will finally kick their digital transformation process from plodding evolution into an energetic one. Woe betides the practical and tactical IT leader who does not share this unbridled optimism! </a:t>
            </a:r>
            <a:endParaRPr lang="en-US" sz="1100" dirty="0"/>
          </a:p>
        </p:txBody>
      </p:sp>
      <p:sp>
        <p:nvSpPr>
          <p:cNvPr id="7" name="Text Placeholder 3">
            <a:extLst>
              <a:ext uri="{FF2B5EF4-FFF2-40B4-BE49-F238E27FC236}">
                <a16:creationId xmlns:a16="http://schemas.microsoft.com/office/drawing/2014/main" id="{DB291FE0-C577-4012-8CEC-41A4CC37C053}"/>
              </a:ext>
            </a:extLst>
          </p:cNvPr>
          <p:cNvSpPr txBox="1">
            <a:spLocks/>
          </p:cNvSpPr>
          <p:nvPr/>
        </p:nvSpPr>
        <p:spPr>
          <a:xfrm>
            <a:off x="838199" y="4658924"/>
            <a:ext cx="6556840" cy="143387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Faced with all this external and internal pressure, what is our poor beleaguered Infrastructure Director to do? They have their own problems to contend with: IT systems are much more complex than they were five years ago and span multiple public and private cloud systems. Staffing and skill shortages are causing delays with even routine requests, and break/fix times continue to skyrocket. </a:t>
            </a:r>
          </a:p>
        </p:txBody>
      </p:sp>
      <p:sp>
        <p:nvSpPr>
          <p:cNvPr id="9" name="Text Placeholder 2">
            <a:extLst>
              <a:ext uri="{FF2B5EF4-FFF2-40B4-BE49-F238E27FC236}">
                <a16:creationId xmlns:a16="http://schemas.microsoft.com/office/drawing/2014/main" id="{540798C4-1EA8-42E6-B188-4D84CC69A41B}"/>
              </a:ext>
            </a:extLst>
          </p:cNvPr>
          <p:cNvSpPr txBox="1">
            <a:spLocks/>
          </p:cNvSpPr>
          <p:nvPr/>
        </p:nvSpPr>
        <p:spPr>
          <a:xfrm>
            <a:off x="838199" y="443511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Context</a:t>
            </a:r>
          </a:p>
        </p:txBody>
      </p:sp>
    </p:spTree>
    <p:extLst>
      <p:ext uri="{BB962C8B-B14F-4D97-AF65-F5344CB8AC3E}">
        <p14:creationId xmlns:p14="http://schemas.microsoft.com/office/powerpoint/2010/main" val="3763371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32166"/>
            <a:ext cx="8118987"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1D972C"/>
                </a:solidFill>
              </a:rPr>
              <a:t>Artificial Intelligence Operations (AIOps)</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1497126"/>
            <a:ext cx="8305801" cy="2713888"/>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Operations’ entire world is dealing with changing COVID-19 demands, end-to-end stack accountability, employee-centric collaboration, and providing a secure workspace regardless of workplace. Traditionally these were the professionals the enterprise turned to for protection against expensive technological fads. Now they have as much or more desire as any CxO to bang the drum and believe. </a:t>
            </a:r>
          </a:p>
          <a:p>
            <a:r>
              <a:rPr lang="en-US" sz="1200" dirty="0"/>
              <a:t>Ten years ago, this sort of naïve optimism would have been career limiting – remember the vendor promise of a single pane of glass? How much more unlikely was that promise when you expanded to a heterogenous environment? Today there may be a chance. Technology has matured and standardized. Product interoperability (even inter-vendor) is no longer an afterthought. The clear advantages and market adoption of public cloud platforms have driven these changes in behavior. </a:t>
            </a:r>
          </a:p>
          <a:p>
            <a:r>
              <a:rPr lang="en-US" sz="1200" dirty="0"/>
              <a:t> </a:t>
            </a:r>
          </a:p>
          <a:p>
            <a:endParaRPr lang="en-US" sz="1200" dirty="0"/>
          </a:p>
        </p:txBody>
      </p:sp>
      <p:sp>
        <p:nvSpPr>
          <p:cNvPr id="7" name="Text Placeholder 3">
            <a:extLst>
              <a:ext uri="{FF2B5EF4-FFF2-40B4-BE49-F238E27FC236}">
                <a16:creationId xmlns:a16="http://schemas.microsoft.com/office/drawing/2014/main" id="{880CAB48-3327-4AC6-A2C1-B958A2E43121}"/>
              </a:ext>
            </a:extLst>
          </p:cNvPr>
          <p:cNvSpPr txBox="1">
            <a:spLocks/>
          </p:cNvSpPr>
          <p:nvPr/>
        </p:nvSpPr>
        <p:spPr>
          <a:xfrm>
            <a:off x="838199" y="4454479"/>
            <a:ext cx="6983996" cy="143387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Observability and traceability across multiple applications that make up a business process. Command and control configurability across the same. Intention-based directives (stated in relatively plain English) that remain consistent as they are passed across the stack and that remain explainable by providing a feedback loop that helps clarify intention. New capabilities for I&amp;O leaders to deal with staff resourcing and burnout in an exponentially increasing, complex environment. </a:t>
            </a:r>
          </a:p>
        </p:txBody>
      </p:sp>
      <p:sp>
        <p:nvSpPr>
          <p:cNvPr id="9" name="Text Placeholder 2">
            <a:extLst>
              <a:ext uri="{FF2B5EF4-FFF2-40B4-BE49-F238E27FC236}">
                <a16:creationId xmlns:a16="http://schemas.microsoft.com/office/drawing/2014/main" id="{BC87B26F-B20D-42C8-ADAD-ADF8851695DE}"/>
              </a:ext>
            </a:extLst>
          </p:cNvPr>
          <p:cNvSpPr txBox="1">
            <a:spLocks/>
          </p:cNvSpPr>
          <p:nvPr/>
        </p:nvSpPr>
        <p:spPr>
          <a:xfrm>
            <a:off x="838199" y="4220844"/>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Promise</a:t>
            </a:r>
          </a:p>
        </p:txBody>
      </p:sp>
    </p:spTree>
    <p:extLst>
      <p:ext uri="{BB962C8B-B14F-4D97-AF65-F5344CB8AC3E}">
        <p14:creationId xmlns:p14="http://schemas.microsoft.com/office/powerpoint/2010/main" val="1800321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45799"/>
            <a:ext cx="8512277"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1D972C"/>
                </a:solidFill>
              </a:rPr>
              <a:t>Artificial Intelligence Operations (AIOps)</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7" y="1847824"/>
            <a:ext cx="7239003"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100" b="0" i="1" dirty="0"/>
              <a:t>Direct – Decrease in configuration drift</a:t>
            </a:r>
          </a:p>
          <a:p>
            <a:pPr marL="457200" lvl="1" indent="0">
              <a:lnSpc>
                <a:spcPct val="100000"/>
              </a:lnSpc>
              <a:spcBef>
                <a:spcPts val="600"/>
              </a:spcBef>
              <a:buNone/>
            </a:pPr>
            <a:r>
              <a:rPr lang="en-US" sz="1100" b="0" i="1" dirty="0"/>
              <a:t>Direct – Reduction in mean time to patch </a:t>
            </a:r>
          </a:p>
          <a:p>
            <a:r>
              <a:rPr lang="en-US" sz="1100" dirty="0"/>
              <a:t>Complexity frequently comes with increased compliance costs or reduced security scores. Continual awareness of infrastructure elements and consistent application of patches will materially improve the risk exposure of an I&amp;O practice. </a:t>
            </a:r>
          </a:p>
        </p:txBody>
      </p:sp>
      <p:sp>
        <p:nvSpPr>
          <p:cNvPr id="10" name="Text Placeholder 2">
            <a:extLst>
              <a:ext uri="{FF2B5EF4-FFF2-40B4-BE49-F238E27FC236}">
                <a16:creationId xmlns:a16="http://schemas.microsoft.com/office/drawing/2014/main" id="{30BA0DFF-66E5-4AC4-A95B-205AFE9CA7FA}"/>
              </a:ext>
            </a:extLst>
          </p:cNvPr>
          <p:cNvSpPr txBox="1">
            <a:spLocks/>
          </p:cNvSpPr>
          <p:nvPr/>
        </p:nvSpPr>
        <p:spPr>
          <a:xfrm>
            <a:off x="838198" y="1558499"/>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Risk Optimization </a:t>
            </a:r>
          </a:p>
        </p:txBody>
      </p:sp>
      <p:sp>
        <p:nvSpPr>
          <p:cNvPr id="8" name="Text Placeholder 3">
            <a:extLst>
              <a:ext uri="{FF2B5EF4-FFF2-40B4-BE49-F238E27FC236}">
                <a16:creationId xmlns:a16="http://schemas.microsoft.com/office/drawing/2014/main" id="{BD1A260F-57BF-4BEB-89E4-6E8EAD986A05}"/>
              </a:ext>
            </a:extLst>
          </p:cNvPr>
          <p:cNvSpPr txBox="1">
            <a:spLocks/>
          </p:cNvSpPr>
          <p:nvPr/>
        </p:nvSpPr>
        <p:spPr>
          <a:xfrm>
            <a:off x="838197" y="4378573"/>
            <a:ext cx="703831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nSpc>
                <a:spcPct val="100000"/>
              </a:lnSpc>
              <a:spcBef>
                <a:spcPts val="600"/>
              </a:spcBef>
              <a:buNone/>
            </a:pPr>
            <a:endParaRPr lang="en-US" sz="1200" dirty="0"/>
          </a:p>
        </p:txBody>
      </p:sp>
      <p:sp>
        <p:nvSpPr>
          <p:cNvPr id="14" name="Text Placeholder 3">
            <a:extLst>
              <a:ext uri="{FF2B5EF4-FFF2-40B4-BE49-F238E27FC236}">
                <a16:creationId xmlns:a16="http://schemas.microsoft.com/office/drawing/2014/main" id="{0064E2EE-BD6C-4342-A8A4-8D8B5080A50D}"/>
              </a:ext>
            </a:extLst>
          </p:cNvPr>
          <p:cNvSpPr txBox="1">
            <a:spLocks/>
          </p:cNvSpPr>
          <p:nvPr/>
        </p:nvSpPr>
        <p:spPr>
          <a:xfrm>
            <a:off x="838199" y="3848818"/>
            <a:ext cx="6734197"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100" b="0" i="1" dirty="0"/>
              <a:t>Minimal – Decrease mean time to provision</a:t>
            </a:r>
          </a:p>
          <a:p>
            <a:pPr marL="457200" lvl="1" indent="0">
              <a:lnSpc>
                <a:spcPct val="100000"/>
              </a:lnSpc>
              <a:spcBef>
                <a:spcPts val="600"/>
              </a:spcBef>
              <a:buNone/>
            </a:pPr>
            <a:r>
              <a:rPr lang="en-US" sz="1100" b="0" i="1" dirty="0"/>
              <a:t>Direct – Technician-employee engagement </a:t>
            </a:r>
          </a:p>
          <a:p>
            <a:r>
              <a:rPr lang="en-US" sz="1100" dirty="0"/>
              <a:t>New services can be instantiated faster as the associated operational activities now scale based on technology rather than human resources. Waiting for Operations to complete configuration before a product can go live will be a thing of the past, but ONLY once those steps (and the associated resources) have been sufficiently standardized and documented. Despite any potential identity crisis, no one enjoys toil. Professionals do not get job satisfaction from that 18</a:t>
            </a:r>
            <a:r>
              <a:rPr lang="en-US" sz="1100" baseline="30000" dirty="0"/>
              <a:t>th</a:t>
            </a:r>
            <a:r>
              <a:rPr lang="en-US" sz="1100" dirty="0"/>
              <a:t> straight hour of config change, each with the risk of a fat finger command line mistake taking down the backbone. </a:t>
            </a:r>
          </a:p>
        </p:txBody>
      </p:sp>
      <p:sp>
        <p:nvSpPr>
          <p:cNvPr id="15" name="Text Placeholder 2">
            <a:extLst>
              <a:ext uri="{FF2B5EF4-FFF2-40B4-BE49-F238E27FC236}">
                <a16:creationId xmlns:a16="http://schemas.microsoft.com/office/drawing/2014/main" id="{0029AF0F-DC06-4F52-9BA7-21C2EAD1CAE8}"/>
              </a:ext>
            </a:extLst>
          </p:cNvPr>
          <p:cNvSpPr txBox="1">
            <a:spLocks/>
          </p:cNvSpPr>
          <p:nvPr/>
        </p:nvSpPr>
        <p:spPr>
          <a:xfrm>
            <a:off x="838198" y="3534786"/>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Benefits Realization</a:t>
            </a:r>
          </a:p>
        </p:txBody>
      </p:sp>
    </p:spTree>
    <p:extLst>
      <p:ext uri="{BB962C8B-B14F-4D97-AF65-F5344CB8AC3E}">
        <p14:creationId xmlns:p14="http://schemas.microsoft.com/office/powerpoint/2010/main" val="444330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3AC8-3DEF-4599-9063-6A663F8A850B}"/>
              </a:ext>
            </a:extLst>
          </p:cNvPr>
          <p:cNvSpPr txBox="1">
            <a:spLocks/>
          </p:cNvSpPr>
          <p:nvPr/>
        </p:nvSpPr>
        <p:spPr>
          <a:xfrm>
            <a:off x="838200" y="843318"/>
            <a:ext cx="8118987" cy="642277"/>
          </a:xfrm>
          <a:prstGeom prst="rect">
            <a:avLst/>
          </a:prstGeom>
        </p:spPr>
        <p:txBody>
          <a:bodyPr lIns="0"/>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r>
              <a:rPr lang="en-US" sz="2800" dirty="0">
                <a:solidFill>
                  <a:srgbClr val="1D972C"/>
                </a:solidFill>
              </a:rPr>
              <a:t>Artificial Intelligence Operations (AIOps)</a:t>
            </a:r>
          </a:p>
        </p:txBody>
      </p:sp>
      <p:sp>
        <p:nvSpPr>
          <p:cNvPr id="6" name="Text Placeholder 3">
            <a:extLst>
              <a:ext uri="{FF2B5EF4-FFF2-40B4-BE49-F238E27FC236}">
                <a16:creationId xmlns:a16="http://schemas.microsoft.com/office/drawing/2014/main" id="{E1EF61AE-A62E-476A-A001-B8D349D40F44}"/>
              </a:ext>
            </a:extLst>
          </p:cNvPr>
          <p:cNvSpPr txBox="1">
            <a:spLocks/>
          </p:cNvSpPr>
          <p:nvPr/>
        </p:nvSpPr>
        <p:spPr>
          <a:xfrm>
            <a:off x="838199" y="4386728"/>
            <a:ext cx="7083583"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Do not overreach </a:t>
            </a:r>
            <a:r>
              <a:rPr lang="en-US" sz="1200" b="0" i="1" dirty="0"/>
              <a:t>–</a:t>
            </a:r>
            <a:r>
              <a:rPr lang="en-US" sz="1200" dirty="0"/>
              <a:t> do not boil the ocean. Make it easy for leadership to see the outcomes they genuinely care about. Focus on key IT processes that are suitable for AI-enhanced automation to achieve measurable benefits </a:t>
            </a:r>
            <a:r>
              <a:rPr lang="en-US" sz="1200" b="0" dirty="0"/>
              <a:t>– p</a:t>
            </a:r>
            <a:r>
              <a:rPr lang="en-US" sz="1200" dirty="0"/>
              <a:t>rocesses that are consistent, repeatable, and executed often. If you need help identifying suitable candidates, check out the Info-Tech blueprint </a:t>
            </a:r>
            <a:r>
              <a:rPr lang="en-US" sz="1200" i="1" dirty="0">
                <a:hlinkClick r:id="rId3"/>
              </a:rPr>
              <a:t>Accelerate Your Automation Processes</a:t>
            </a:r>
            <a:r>
              <a:rPr lang="en-US" sz="1200" dirty="0"/>
              <a:t>. Paradoxically, keeping the scope of the initial AIOps implementation modest often maximizes the result. </a:t>
            </a:r>
          </a:p>
          <a:p>
            <a:endParaRPr lang="en-US" sz="1200" dirty="0"/>
          </a:p>
        </p:txBody>
      </p:sp>
      <p:sp>
        <p:nvSpPr>
          <p:cNvPr id="9" name="Text Placeholder 2">
            <a:extLst>
              <a:ext uri="{FF2B5EF4-FFF2-40B4-BE49-F238E27FC236}">
                <a16:creationId xmlns:a16="http://schemas.microsoft.com/office/drawing/2014/main" id="{BC87B26F-B20D-42C8-ADAD-ADF8851695DE}"/>
              </a:ext>
            </a:extLst>
          </p:cNvPr>
          <p:cNvSpPr txBox="1">
            <a:spLocks/>
          </p:cNvSpPr>
          <p:nvPr/>
        </p:nvSpPr>
        <p:spPr>
          <a:xfrm>
            <a:off x="838199" y="4168701"/>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The Action</a:t>
            </a:r>
          </a:p>
        </p:txBody>
      </p:sp>
      <p:sp>
        <p:nvSpPr>
          <p:cNvPr id="11" name="Text Placeholder 3">
            <a:extLst>
              <a:ext uri="{FF2B5EF4-FFF2-40B4-BE49-F238E27FC236}">
                <a16:creationId xmlns:a16="http://schemas.microsoft.com/office/drawing/2014/main" id="{9AFD14FC-6B54-4421-9FCB-261B15DBC917}"/>
              </a:ext>
            </a:extLst>
          </p:cNvPr>
          <p:cNvSpPr txBox="1">
            <a:spLocks/>
          </p:cNvSpPr>
          <p:nvPr/>
        </p:nvSpPr>
        <p:spPr>
          <a:xfrm>
            <a:off x="838198" y="1868078"/>
            <a:ext cx="8305801" cy="196460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sz="1200" b="0" i="1" dirty="0"/>
              <a:t>Direct – Increase % of technician time spent on projects </a:t>
            </a:r>
          </a:p>
          <a:p>
            <a:pPr marL="457200" lvl="1" indent="0">
              <a:lnSpc>
                <a:spcPct val="100000"/>
              </a:lnSpc>
              <a:spcBef>
                <a:spcPts val="600"/>
              </a:spcBef>
              <a:buNone/>
            </a:pPr>
            <a:r>
              <a:rPr lang="en-US" sz="1200" b="0" i="1" dirty="0"/>
              <a:t>Direct – Decrease infrastructure overprovisioning</a:t>
            </a:r>
          </a:p>
          <a:p>
            <a:pPr marL="457200" lvl="1" indent="0">
              <a:lnSpc>
                <a:spcPct val="100000"/>
              </a:lnSpc>
              <a:spcBef>
                <a:spcPts val="600"/>
              </a:spcBef>
              <a:buNone/>
            </a:pPr>
            <a:r>
              <a:rPr lang="en-US" sz="1200" b="0" i="1" dirty="0"/>
              <a:t>Potential – Decrease TCO </a:t>
            </a:r>
          </a:p>
          <a:p>
            <a:r>
              <a:rPr lang="en-US" sz="1200" dirty="0"/>
              <a:t>A significant percentage of incidents (85% from one vendor’s data) being resolved without direct human intervention allows greater time for valuable and interesting work. Constant monitoring of infrastructure assets identifies consistent underutilization but also supports the development of predictable usage modeling. These in turn help optimize procurement to help reduce costs. </a:t>
            </a:r>
          </a:p>
        </p:txBody>
      </p:sp>
      <p:sp>
        <p:nvSpPr>
          <p:cNvPr id="12" name="Text Placeholder 2">
            <a:extLst>
              <a:ext uri="{FF2B5EF4-FFF2-40B4-BE49-F238E27FC236}">
                <a16:creationId xmlns:a16="http://schemas.microsoft.com/office/drawing/2014/main" id="{BC6005A0-6580-4C68-A0CB-A232678B2854}"/>
              </a:ext>
            </a:extLst>
          </p:cNvPr>
          <p:cNvSpPr txBox="1">
            <a:spLocks/>
          </p:cNvSpPr>
          <p:nvPr/>
        </p:nvSpPr>
        <p:spPr>
          <a:xfrm>
            <a:off x="838198" y="1564381"/>
            <a:ext cx="4922520"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56443"/>
                </a:solidFill>
              </a:rPr>
              <a:t>The Value – Resource Optimization</a:t>
            </a:r>
          </a:p>
        </p:txBody>
      </p:sp>
    </p:spTree>
    <p:extLst>
      <p:ext uri="{BB962C8B-B14F-4D97-AF65-F5344CB8AC3E}">
        <p14:creationId xmlns:p14="http://schemas.microsoft.com/office/powerpoint/2010/main" val="1977503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6B52-24CD-4ADC-A45A-4BB6F69E93A9}"/>
              </a:ext>
            </a:extLst>
          </p:cNvPr>
          <p:cNvSpPr>
            <a:spLocks noGrp="1"/>
          </p:cNvSpPr>
          <p:nvPr>
            <p:ph type="ctrTitle"/>
          </p:nvPr>
        </p:nvSpPr>
        <p:spPr>
          <a:xfrm>
            <a:off x="804747" y="866823"/>
            <a:ext cx="7260771" cy="1342492"/>
          </a:xfrm>
        </p:spPr>
        <p:txBody>
          <a:bodyPr>
            <a:normAutofit fontScale="90000"/>
          </a:bodyPr>
          <a:lstStyle/>
          <a:p>
            <a:r>
              <a:rPr lang="en-US" dirty="0"/>
              <a:t>Standards and Practices</a:t>
            </a:r>
          </a:p>
        </p:txBody>
      </p:sp>
      <p:sp>
        <p:nvSpPr>
          <p:cNvPr id="3" name="Subtitle 2">
            <a:extLst>
              <a:ext uri="{FF2B5EF4-FFF2-40B4-BE49-F238E27FC236}">
                <a16:creationId xmlns:a16="http://schemas.microsoft.com/office/drawing/2014/main" id="{43737DB0-FDD9-459D-8A55-032E40308FA1}"/>
              </a:ext>
            </a:extLst>
          </p:cNvPr>
          <p:cNvSpPr>
            <a:spLocks noGrp="1"/>
          </p:cNvSpPr>
          <p:nvPr>
            <p:ph type="subTitle" idx="1"/>
          </p:nvPr>
        </p:nvSpPr>
        <p:spPr>
          <a:xfrm>
            <a:off x="838201" y="2301390"/>
            <a:ext cx="2238374" cy="365124"/>
          </a:xfrm>
        </p:spPr>
        <p:txBody>
          <a:bodyPr/>
          <a:lstStyle/>
          <a:p>
            <a:r>
              <a:rPr lang="en-US" dirty="0">
                <a:solidFill>
                  <a:srgbClr val="AA378D"/>
                </a:solidFill>
              </a:rPr>
              <a:t>External Pressures</a:t>
            </a:r>
          </a:p>
        </p:txBody>
      </p:sp>
      <p:sp>
        <p:nvSpPr>
          <p:cNvPr id="6" name="Text Placeholder 4">
            <a:extLst>
              <a:ext uri="{FF2B5EF4-FFF2-40B4-BE49-F238E27FC236}">
                <a16:creationId xmlns:a16="http://schemas.microsoft.com/office/drawing/2014/main" id="{D2807594-F16B-4D57-96CD-35FF3FAEA4C1}"/>
              </a:ext>
            </a:extLst>
          </p:cNvPr>
          <p:cNvSpPr>
            <a:spLocks noGrp="1"/>
          </p:cNvSpPr>
          <p:nvPr>
            <p:ph type="body" sz="quarter" idx="11"/>
          </p:nvPr>
        </p:nvSpPr>
        <p:spPr>
          <a:xfrm>
            <a:off x="1968758" y="2871447"/>
            <a:ext cx="6130212" cy="2330120"/>
          </a:xfrm>
        </p:spPr>
        <p:txBody>
          <a:bodyPr/>
          <a:lstStyle/>
          <a:p>
            <a:r>
              <a:rPr lang="en-US" dirty="0"/>
              <a:t>Next-Generation Operations Model </a:t>
            </a:r>
          </a:p>
          <a:p>
            <a:r>
              <a:rPr lang="en-US" dirty="0"/>
              <a:t>Brokering vs. Engineering</a:t>
            </a:r>
          </a:p>
          <a:p>
            <a:r>
              <a:rPr lang="en-US" dirty="0"/>
              <a:t>Cloud Agnosticism</a:t>
            </a:r>
          </a:p>
          <a:p>
            <a:r>
              <a:rPr lang="en-US" dirty="0"/>
              <a:t>Group vs. Individual Accountability</a:t>
            </a:r>
          </a:p>
          <a:p>
            <a:endParaRPr lang="en-US" dirty="0"/>
          </a:p>
          <a:p>
            <a:endParaRPr lang="en-US" dirty="0"/>
          </a:p>
        </p:txBody>
      </p:sp>
      <p:pic>
        <p:nvPicPr>
          <p:cNvPr id="4" name="Picture 5">
            <a:extLst>
              <a:ext uri="{FF2B5EF4-FFF2-40B4-BE49-F238E27FC236}">
                <a16:creationId xmlns:a16="http://schemas.microsoft.com/office/drawing/2014/main" id="{87E08410-A343-EAAE-5A16-A2775D21D97C}"/>
              </a:ext>
            </a:extLst>
          </p:cNvPr>
          <p:cNvPicPr>
            <a:picLocks noChangeAspect="1"/>
          </p:cNvPicPr>
          <p:nvPr/>
        </p:nvPicPr>
        <p:blipFill>
          <a:blip r:embed="rId3"/>
          <a:stretch>
            <a:fillRect/>
          </a:stretch>
        </p:blipFill>
        <p:spPr>
          <a:xfrm>
            <a:off x="9531578" y="5747658"/>
            <a:ext cx="1819275" cy="533400"/>
          </a:xfrm>
          <a:prstGeom prst="rect">
            <a:avLst/>
          </a:prstGeom>
        </p:spPr>
      </p:pic>
    </p:spTree>
    <p:extLst>
      <p:ext uri="{BB962C8B-B14F-4D97-AF65-F5344CB8AC3E}">
        <p14:creationId xmlns:p14="http://schemas.microsoft.com/office/powerpoint/2010/main" val="85076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56754"/>
            <a:ext cx="2971229" cy="223805"/>
          </a:xfrm>
        </p:spPr>
        <p:txBody>
          <a:bodyPr/>
          <a:lstStyle/>
          <a:p>
            <a:r>
              <a:rPr lang="en-US" dirty="0"/>
              <a:t>Next-Generation Operations Model</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199" y="2230237"/>
            <a:ext cx="2971229" cy="2705597"/>
          </a:xfrm>
        </p:spPr>
        <p:txBody>
          <a:bodyPr/>
          <a:lstStyle/>
          <a:p>
            <a:r>
              <a:rPr lang="en-US" sz="1200" dirty="0"/>
              <a:t>Applications are conceptualized, instantiated, operated, and retired very differently now. Traditional IT Service Operations has splintered under the weight of complexity and specialization: Network Ops, Cloud Ops, DevOps, SecOps, SRE, and DevSecOps. Infrastructure and Operations must bring together all the stakeholders to establish a framework that supports the entirety of the enterprise application portfolio and its lifecycle, using the available inventory of technology assets. </a:t>
            </a:r>
          </a:p>
        </p:txBody>
      </p:sp>
      <p:sp>
        <p:nvSpPr>
          <p:cNvPr id="5" name="Text Placeholder 4">
            <a:extLst>
              <a:ext uri="{FF2B5EF4-FFF2-40B4-BE49-F238E27FC236}">
                <a16:creationId xmlns:a16="http://schemas.microsoft.com/office/drawing/2014/main" id="{12E1D642-8B52-416B-BAAF-8E834ACA7FDD}"/>
              </a:ext>
            </a:extLst>
          </p:cNvPr>
          <p:cNvSpPr>
            <a:spLocks noGrp="1"/>
          </p:cNvSpPr>
          <p:nvPr>
            <p:ph type="body" sz="quarter" idx="12"/>
          </p:nvPr>
        </p:nvSpPr>
        <p:spPr>
          <a:xfrm>
            <a:off x="4297017" y="1556754"/>
            <a:ext cx="2971229" cy="223805"/>
          </a:xfrm>
        </p:spPr>
        <p:txBody>
          <a:bodyPr/>
          <a:lstStyle/>
          <a:p>
            <a:r>
              <a:rPr lang="en-US" dirty="0"/>
              <a:t>Brokering vs. Engineering</a:t>
            </a:r>
          </a:p>
        </p:txBody>
      </p:sp>
      <p:sp>
        <p:nvSpPr>
          <p:cNvPr id="6" name="Text Placeholder 5">
            <a:extLst>
              <a:ext uri="{FF2B5EF4-FFF2-40B4-BE49-F238E27FC236}">
                <a16:creationId xmlns:a16="http://schemas.microsoft.com/office/drawing/2014/main" id="{B0A769CE-CA9B-42B1-B924-2F9A6C32BFE6}"/>
              </a:ext>
            </a:extLst>
          </p:cNvPr>
          <p:cNvSpPr>
            <a:spLocks noGrp="1"/>
          </p:cNvSpPr>
          <p:nvPr>
            <p:ph type="body" sz="quarter" idx="13"/>
          </p:nvPr>
        </p:nvSpPr>
        <p:spPr>
          <a:xfrm>
            <a:off x="4297016" y="2230237"/>
            <a:ext cx="2971229" cy="2705597"/>
          </a:xfrm>
        </p:spPr>
        <p:txBody>
          <a:bodyPr/>
          <a:lstStyle/>
          <a:p>
            <a:r>
              <a:rPr lang="en-US" sz="1200" dirty="0"/>
              <a:t>Integrate vs. implement. IT organizations have always supplemented from the outside when internal capabilities or capacity was not available. Infrastructure needs guidelines on what assets and associated services are to be acquired from aligned market vendors and which best serve the interests of the business by remaining fully in-house. Operations needs to train or acquire the complementary skills while still maintaining a legacy footprint during the transition. </a:t>
            </a:r>
          </a:p>
        </p:txBody>
      </p:sp>
      <p:sp>
        <p:nvSpPr>
          <p:cNvPr id="7" name="Text Placeholder 6">
            <a:extLst>
              <a:ext uri="{FF2B5EF4-FFF2-40B4-BE49-F238E27FC236}">
                <a16:creationId xmlns:a16="http://schemas.microsoft.com/office/drawing/2014/main" id="{D9CCA9C6-F3BA-4929-9866-D5CDBF043DF2}"/>
              </a:ext>
            </a:extLst>
          </p:cNvPr>
          <p:cNvSpPr>
            <a:spLocks noGrp="1"/>
          </p:cNvSpPr>
          <p:nvPr>
            <p:ph type="body" sz="quarter" idx="14"/>
          </p:nvPr>
        </p:nvSpPr>
        <p:spPr>
          <a:xfrm>
            <a:off x="8905084" y="1556754"/>
            <a:ext cx="2971229" cy="223805"/>
          </a:xfrm>
        </p:spPr>
        <p:txBody>
          <a:bodyPr/>
          <a:lstStyle/>
          <a:p>
            <a:r>
              <a:rPr lang="en-US" dirty="0"/>
              <a:t>Cloud Agnosticism</a:t>
            </a:r>
          </a:p>
          <a:p>
            <a:endParaRPr lang="en-US" dirty="0"/>
          </a:p>
        </p:txBody>
      </p:sp>
      <p:sp>
        <p:nvSpPr>
          <p:cNvPr id="8" name="Text Placeholder 7">
            <a:extLst>
              <a:ext uri="{FF2B5EF4-FFF2-40B4-BE49-F238E27FC236}">
                <a16:creationId xmlns:a16="http://schemas.microsoft.com/office/drawing/2014/main" id="{229CF7F7-34D2-40E8-AAC9-B547E2ABA24F}"/>
              </a:ext>
            </a:extLst>
          </p:cNvPr>
          <p:cNvSpPr>
            <a:spLocks noGrp="1"/>
          </p:cNvSpPr>
          <p:nvPr>
            <p:ph type="body" sz="quarter" idx="15"/>
          </p:nvPr>
        </p:nvSpPr>
        <p:spPr>
          <a:xfrm>
            <a:off x="8905085" y="2230237"/>
            <a:ext cx="2971229" cy="2705597"/>
          </a:xfrm>
        </p:spPr>
        <p:txBody>
          <a:bodyPr/>
          <a:lstStyle/>
          <a:p>
            <a:r>
              <a:rPr lang="en-US" sz="1200" dirty="0"/>
              <a:t>The question of cloud is no longer up for debate; the average 5K-person enterprise has 288 SaaS apps and 4.5 cloud environments. The question of vendor lock-in, however, is alive and well. Objective-focused operational frameworks and Open API-based command and control technology enables the business to choose the cloud best suited to characteristics of the workload, not the one that just happens to check mundane operational boxes.</a:t>
            </a:r>
          </a:p>
        </p:txBody>
      </p:sp>
    </p:spTree>
    <p:extLst>
      <p:ext uri="{BB962C8B-B14F-4D97-AF65-F5344CB8AC3E}">
        <p14:creationId xmlns:p14="http://schemas.microsoft.com/office/powerpoint/2010/main" val="3522338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A7FC-A827-40F8-B973-4E69A5D47747}"/>
              </a:ext>
            </a:extLst>
          </p:cNvPr>
          <p:cNvSpPr>
            <a:spLocks noGrp="1"/>
          </p:cNvSpPr>
          <p:nvPr>
            <p:ph type="ctrTitle"/>
          </p:nvPr>
        </p:nvSpPr>
        <p:spPr/>
        <p:txBody>
          <a:bodyPr/>
          <a:lstStyle/>
          <a:p>
            <a:r>
              <a:rPr lang="en-US" dirty="0"/>
              <a:t>2022 I&amp;O Priorities</a:t>
            </a:r>
          </a:p>
        </p:txBody>
      </p:sp>
      <p:sp>
        <p:nvSpPr>
          <p:cNvPr id="3" name="Text Placeholder 2">
            <a:extLst>
              <a:ext uri="{FF2B5EF4-FFF2-40B4-BE49-F238E27FC236}">
                <a16:creationId xmlns:a16="http://schemas.microsoft.com/office/drawing/2014/main" id="{D89EEB37-F5D2-43F2-9813-0EF6C2D6DCC6}"/>
              </a:ext>
            </a:extLst>
          </p:cNvPr>
          <p:cNvSpPr>
            <a:spLocks noGrp="1"/>
          </p:cNvSpPr>
          <p:nvPr>
            <p:ph type="body" sz="quarter" idx="10"/>
          </p:nvPr>
        </p:nvSpPr>
        <p:spPr>
          <a:xfrm>
            <a:off x="838200" y="1556754"/>
            <a:ext cx="3947160" cy="251409"/>
          </a:xfrm>
        </p:spPr>
        <p:txBody>
          <a:bodyPr/>
          <a:lstStyle/>
          <a:p>
            <a:r>
              <a:rPr lang="en-US" dirty="0">
                <a:solidFill>
                  <a:schemeClr val="tx1"/>
                </a:solidFill>
              </a:rPr>
              <a:t>Group vs. Individual Accountability</a:t>
            </a:r>
          </a:p>
        </p:txBody>
      </p:sp>
      <p:sp>
        <p:nvSpPr>
          <p:cNvPr id="4" name="Text Placeholder 3">
            <a:extLst>
              <a:ext uri="{FF2B5EF4-FFF2-40B4-BE49-F238E27FC236}">
                <a16:creationId xmlns:a16="http://schemas.microsoft.com/office/drawing/2014/main" id="{34770FFD-0C83-497F-86D9-18D6B42E5BAD}"/>
              </a:ext>
            </a:extLst>
          </p:cNvPr>
          <p:cNvSpPr>
            <a:spLocks noGrp="1"/>
          </p:cNvSpPr>
          <p:nvPr>
            <p:ph type="body" sz="quarter" idx="11"/>
          </p:nvPr>
        </p:nvSpPr>
        <p:spPr>
          <a:xfrm>
            <a:off x="838199" y="2230237"/>
            <a:ext cx="5343525" cy="2705597"/>
          </a:xfrm>
        </p:spPr>
        <p:txBody>
          <a:bodyPr/>
          <a:lstStyle/>
          <a:p>
            <a:r>
              <a:rPr lang="en-US" sz="1200" dirty="0"/>
              <a:t>Modern leadership is a collaborative endeavor. Standards are not so much set as they are negotiated. Methodologies like Agile lean toward Centers of Excellence and Communities of Practice rather than review and approval boards. Ops must move beyond single scarlet letters in RACI diagrams, much as Infrastructure must safeguard shared resources against conflicting expressions of intent. Both need to ensure as many expressions as possible can be realized. </a:t>
            </a:r>
          </a:p>
        </p:txBody>
      </p:sp>
    </p:spTree>
    <p:extLst>
      <p:ext uri="{BB962C8B-B14F-4D97-AF65-F5344CB8AC3E}">
        <p14:creationId xmlns:p14="http://schemas.microsoft.com/office/powerpoint/2010/main" val="2141310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BEB5-F778-4ECA-A7F2-3A99109315FF}"/>
              </a:ext>
            </a:extLst>
          </p:cNvPr>
          <p:cNvSpPr>
            <a:spLocks noGrp="1"/>
          </p:cNvSpPr>
          <p:nvPr>
            <p:ph type="ctrTitle"/>
          </p:nvPr>
        </p:nvSpPr>
        <p:spPr/>
        <p:txBody>
          <a:bodyPr/>
          <a:lstStyle/>
          <a:p>
            <a:r>
              <a:rPr lang="en-US" dirty="0"/>
              <a:t>Authors</a:t>
            </a:r>
          </a:p>
        </p:txBody>
      </p:sp>
      <p:sp>
        <p:nvSpPr>
          <p:cNvPr id="3" name="Text Placeholder 2">
            <a:extLst>
              <a:ext uri="{FF2B5EF4-FFF2-40B4-BE49-F238E27FC236}">
                <a16:creationId xmlns:a16="http://schemas.microsoft.com/office/drawing/2014/main" id="{92BC16C3-0DD2-4E1E-85F1-2EFE792D01F6}"/>
              </a:ext>
            </a:extLst>
          </p:cNvPr>
          <p:cNvSpPr>
            <a:spLocks noGrp="1"/>
          </p:cNvSpPr>
          <p:nvPr>
            <p:ph type="body" sz="quarter" idx="10"/>
          </p:nvPr>
        </p:nvSpPr>
        <p:spPr>
          <a:xfrm>
            <a:off x="838199" y="2884331"/>
            <a:ext cx="2971229" cy="223805"/>
          </a:xfrm>
        </p:spPr>
        <p:txBody>
          <a:bodyPr/>
          <a:lstStyle/>
          <a:p>
            <a:pPr>
              <a:lnSpc>
                <a:spcPct val="100000"/>
              </a:lnSpc>
              <a:spcBef>
                <a:spcPts val="600"/>
              </a:spcBef>
            </a:pPr>
            <a:r>
              <a:rPr lang="en-US" dirty="0"/>
              <a:t>John Annand</a:t>
            </a:r>
          </a:p>
          <a:p>
            <a:pPr>
              <a:lnSpc>
                <a:spcPct val="100000"/>
              </a:lnSpc>
              <a:spcBef>
                <a:spcPts val="600"/>
              </a:spcBef>
            </a:pPr>
            <a:r>
              <a:rPr lang="en-US" dirty="0"/>
              <a:t>Principal Research Director</a:t>
            </a:r>
          </a:p>
        </p:txBody>
      </p:sp>
      <p:sp>
        <p:nvSpPr>
          <p:cNvPr id="4" name="Text Placeholder 3">
            <a:extLst>
              <a:ext uri="{FF2B5EF4-FFF2-40B4-BE49-F238E27FC236}">
                <a16:creationId xmlns:a16="http://schemas.microsoft.com/office/drawing/2014/main" id="{6E1D5DEC-60E7-4D27-A972-4A633519791F}"/>
              </a:ext>
            </a:extLst>
          </p:cNvPr>
          <p:cNvSpPr>
            <a:spLocks noGrp="1"/>
          </p:cNvSpPr>
          <p:nvPr>
            <p:ph type="body" sz="quarter" idx="11"/>
          </p:nvPr>
        </p:nvSpPr>
        <p:spPr>
          <a:xfrm>
            <a:off x="838200" y="3557815"/>
            <a:ext cx="2861682" cy="2611409"/>
          </a:xfrm>
        </p:spPr>
        <p:txBody>
          <a:bodyPr/>
          <a:lstStyle/>
          <a:p>
            <a:r>
              <a:rPr lang="en-US" sz="1000" dirty="0"/>
              <a:t>Figuring out the true nature of the “Turbo” button of his 486DX100 launched John on a 20-year career in managed services and solution architecture, exploring the secrets of HPC, virtualization, and DIY WANs built with banks of USR TotalControl modems. Today he focuses his research and advisory on software-defined infrastructure technologies, strategy, organization, and service design in an increasingly Agile and DevOps world. </a:t>
            </a:r>
          </a:p>
        </p:txBody>
      </p:sp>
      <p:sp>
        <p:nvSpPr>
          <p:cNvPr id="5" name="Text Placeholder 4">
            <a:extLst>
              <a:ext uri="{FF2B5EF4-FFF2-40B4-BE49-F238E27FC236}">
                <a16:creationId xmlns:a16="http://schemas.microsoft.com/office/drawing/2014/main" id="{E6F8A95C-25D0-4882-B0BC-A20C2F240020}"/>
              </a:ext>
            </a:extLst>
          </p:cNvPr>
          <p:cNvSpPr>
            <a:spLocks noGrp="1"/>
          </p:cNvSpPr>
          <p:nvPr>
            <p:ph type="body" sz="quarter" idx="12"/>
          </p:nvPr>
        </p:nvSpPr>
        <p:spPr>
          <a:xfrm>
            <a:off x="4297017" y="2875097"/>
            <a:ext cx="2971229" cy="223805"/>
          </a:xfrm>
        </p:spPr>
        <p:txBody>
          <a:bodyPr/>
          <a:lstStyle/>
          <a:p>
            <a:pPr>
              <a:lnSpc>
                <a:spcPct val="100000"/>
              </a:lnSpc>
              <a:spcBef>
                <a:spcPts val="600"/>
              </a:spcBef>
            </a:pPr>
            <a:r>
              <a:rPr lang="en-US" dirty="0"/>
              <a:t>Troy Cheeseman </a:t>
            </a:r>
          </a:p>
          <a:p>
            <a:pPr>
              <a:lnSpc>
                <a:spcPct val="100000"/>
              </a:lnSpc>
              <a:spcBef>
                <a:spcPts val="600"/>
              </a:spcBef>
            </a:pPr>
            <a:r>
              <a:rPr lang="en-US" dirty="0"/>
              <a:t>Practice Lead</a:t>
            </a:r>
          </a:p>
        </p:txBody>
      </p:sp>
      <p:sp>
        <p:nvSpPr>
          <p:cNvPr id="6" name="Text Placeholder 5">
            <a:extLst>
              <a:ext uri="{FF2B5EF4-FFF2-40B4-BE49-F238E27FC236}">
                <a16:creationId xmlns:a16="http://schemas.microsoft.com/office/drawing/2014/main" id="{F67EB767-9A9B-4EDC-9FAA-DF31C94E4CE9}"/>
              </a:ext>
            </a:extLst>
          </p:cNvPr>
          <p:cNvSpPr>
            <a:spLocks noGrp="1"/>
          </p:cNvSpPr>
          <p:nvPr>
            <p:ph type="body" sz="quarter" idx="13"/>
          </p:nvPr>
        </p:nvSpPr>
        <p:spPr>
          <a:xfrm>
            <a:off x="4297017" y="3559018"/>
            <a:ext cx="2865742" cy="2133861"/>
          </a:xfrm>
        </p:spPr>
        <p:txBody>
          <a:bodyPr/>
          <a:lstStyle/>
          <a:p>
            <a:pPr>
              <a:spcBef>
                <a:spcPts val="600"/>
              </a:spcBef>
            </a:pPr>
            <a:r>
              <a:rPr lang="en-US" sz="1000" dirty="0"/>
              <a:t>Throughout his career, Troy has championed large enterprise-wide technology transformation programs, remote/home office collaboration and remote work strategies, BCP, IT DRP, IT Operations and expense management programs, international right placement initiatives, and large technology transformation initiatives (M&amp;A). Additionally, he has deep experience working with IT solution providers and technology (cloud) start-ups.</a:t>
            </a:r>
          </a:p>
        </p:txBody>
      </p:sp>
      <p:pic>
        <p:nvPicPr>
          <p:cNvPr id="9" name="Picture 2">
            <a:extLst>
              <a:ext uri="{FF2B5EF4-FFF2-40B4-BE49-F238E27FC236}">
                <a16:creationId xmlns:a16="http://schemas.microsoft.com/office/drawing/2014/main" id="{58DB555B-1672-4194-8118-C295D38ACF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5834" y="1312165"/>
            <a:ext cx="1474028" cy="14740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FDF6FCB-D365-40C9-A5F4-1BF28E1A41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7017" y="1399097"/>
            <a:ext cx="1476000" cy="147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BB0C95-7A32-4785-BE95-843A8AFE37F5}"/>
              </a:ext>
            </a:extLst>
          </p:cNvPr>
          <p:cNvSpPr txBox="1"/>
          <p:nvPr/>
        </p:nvSpPr>
        <p:spPr>
          <a:xfrm>
            <a:off x="10603108" y="6159990"/>
            <a:ext cx="1581971" cy="523220"/>
          </a:xfrm>
          <a:prstGeom prst="rect">
            <a:avLst/>
          </a:prstGeom>
          <a:noFill/>
        </p:spPr>
        <p:txBody>
          <a:bodyPr wrap="square" rtlCol="0">
            <a:spAutoFit/>
          </a:bodyPr>
          <a:lstStyle/>
          <a:p>
            <a:r>
              <a:rPr lang="en-US" sz="1400" dirty="0">
                <a:latin typeface="Exo" panose="02000303000000000000" pitchFamily="2" charset="0"/>
              </a:rPr>
              <a:t>Troy Cheeseman</a:t>
            </a:r>
          </a:p>
          <a:p>
            <a:r>
              <a:rPr lang="en-US" sz="1400" dirty="0">
                <a:latin typeface="Exo" panose="02000303000000000000" pitchFamily="2" charset="0"/>
              </a:rPr>
              <a:t>Practice Lead</a:t>
            </a:r>
          </a:p>
        </p:txBody>
      </p:sp>
      <p:pic>
        <p:nvPicPr>
          <p:cNvPr id="13" name="Picture 12" descr="A person wearing headphones&#10;&#10;Description automatically generated with medium confidence">
            <a:extLst>
              <a:ext uri="{FF2B5EF4-FFF2-40B4-BE49-F238E27FC236}">
                <a16:creationId xmlns:a16="http://schemas.microsoft.com/office/drawing/2014/main" id="{A44DAC4D-8AD4-4992-A3F8-06B26CF4C5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199" y="1310193"/>
            <a:ext cx="1609299" cy="1476000"/>
          </a:xfrm>
          <a:prstGeom prst="ellipse">
            <a:avLst/>
          </a:prstGeom>
          <a:ln>
            <a:noFill/>
          </a:ln>
          <a:effectLst>
            <a:softEdge rad="112500"/>
          </a:effectLst>
        </p:spPr>
      </p:pic>
    </p:spTree>
    <p:extLst>
      <p:ext uri="{BB962C8B-B14F-4D97-AF65-F5344CB8AC3E}">
        <p14:creationId xmlns:p14="http://schemas.microsoft.com/office/powerpoint/2010/main" val="317658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796A845-BCAF-48E8-9BA5-6F3F815CF313}"/>
              </a:ext>
            </a:extLst>
          </p:cNvPr>
          <p:cNvSpPr/>
          <p:nvPr/>
        </p:nvSpPr>
        <p:spPr>
          <a:xfrm>
            <a:off x="5572125" y="4928646"/>
            <a:ext cx="6210300" cy="17196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xo" panose="02000303000000000000" pitchFamily="2" charset="0"/>
            </a:endParaRPr>
          </a:p>
        </p:txBody>
      </p:sp>
      <p:graphicFrame>
        <p:nvGraphicFramePr>
          <p:cNvPr id="7" name="Table 6">
            <a:extLst>
              <a:ext uri="{FF2B5EF4-FFF2-40B4-BE49-F238E27FC236}">
                <a16:creationId xmlns:a16="http://schemas.microsoft.com/office/drawing/2014/main" id="{F1DFF62F-A43E-4F20-B364-1A889B5B5F93}"/>
              </a:ext>
            </a:extLst>
          </p:cNvPr>
          <p:cNvGraphicFramePr>
            <a:graphicFrameLocks noGrp="1"/>
          </p:cNvGraphicFramePr>
          <p:nvPr>
            <p:extLst>
              <p:ext uri="{D42A27DB-BD31-4B8C-83A1-F6EECF244321}">
                <p14:modId xmlns:p14="http://schemas.microsoft.com/office/powerpoint/2010/main" val="1719267405"/>
              </p:ext>
            </p:extLst>
          </p:nvPr>
        </p:nvGraphicFramePr>
        <p:xfrm>
          <a:off x="5652135" y="4992467"/>
          <a:ext cx="6050280" cy="1620000"/>
        </p:xfrm>
        <a:graphic>
          <a:graphicData uri="http://schemas.openxmlformats.org/drawingml/2006/table">
            <a:tbl>
              <a:tblPr firstRow="1" firstCol="1" bandRow="1">
                <a:tableStyleId>{9D7B26C5-4107-4FEC-AEDC-1716B250A1EF}</a:tableStyleId>
              </a:tblPr>
              <a:tblGrid>
                <a:gridCol w="1008380">
                  <a:extLst>
                    <a:ext uri="{9D8B030D-6E8A-4147-A177-3AD203B41FA5}">
                      <a16:colId xmlns:a16="http://schemas.microsoft.com/office/drawing/2014/main" val="3050526116"/>
                    </a:ext>
                  </a:extLst>
                </a:gridCol>
                <a:gridCol w="1008380">
                  <a:extLst>
                    <a:ext uri="{9D8B030D-6E8A-4147-A177-3AD203B41FA5}">
                      <a16:colId xmlns:a16="http://schemas.microsoft.com/office/drawing/2014/main" val="3367719062"/>
                    </a:ext>
                  </a:extLst>
                </a:gridCol>
                <a:gridCol w="1008380">
                  <a:extLst>
                    <a:ext uri="{9D8B030D-6E8A-4147-A177-3AD203B41FA5}">
                      <a16:colId xmlns:a16="http://schemas.microsoft.com/office/drawing/2014/main" val="131081771"/>
                    </a:ext>
                  </a:extLst>
                </a:gridCol>
                <a:gridCol w="1066820">
                  <a:extLst>
                    <a:ext uri="{9D8B030D-6E8A-4147-A177-3AD203B41FA5}">
                      <a16:colId xmlns:a16="http://schemas.microsoft.com/office/drawing/2014/main" val="2517398975"/>
                    </a:ext>
                  </a:extLst>
                </a:gridCol>
                <a:gridCol w="1010265">
                  <a:extLst>
                    <a:ext uri="{9D8B030D-6E8A-4147-A177-3AD203B41FA5}">
                      <a16:colId xmlns:a16="http://schemas.microsoft.com/office/drawing/2014/main" val="1655054113"/>
                    </a:ext>
                  </a:extLst>
                </a:gridCol>
                <a:gridCol w="948055">
                  <a:extLst>
                    <a:ext uri="{9D8B030D-6E8A-4147-A177-3AD203B41FA5}">
                      <a16:colId xmlns:a16="http://schemas.microsoft.com/office/drawing/2014/main" val="3125474281"/>
                    </a:ext>
                  </a:extLst>
                </a:gridCol>
              </a:tblGrid>
              <a:tr h="540000">
                <a:tc>
                  <a:txBody>
                    <a:bodyPr/>
                    <a:lstStyle/>
                    <a:p>
                      <a:pPr algn="ctr">
                        <a:lnSpc>
                          <a:spcPct val="107000"/>
                        </a:lnSpc>
                        <a:spcAft>
                          <a:spcPts val="800"/>
                        </a:spcAft>
                      </a:pPr>
                      <a:r>
                        <a:rPr lang="en-US" sz="1000" b="1" i="0" dirty="0">
                          <a:effectLst/>
                          <a:latin typeface="Exo"/>
                        </a:rPr>
                        <a:t># of Data Loss Incidents</a:t>
                      </a:r>
                      <a:endParaRPr lang="en-CA" sz="1000" b="1" i="0" dirty="0">
                        <a:effectLst/>
                        <a:latin typeface="Exo"/>
                        <a:ea typeface="Calibri" panose="020F0502020204030204" pitchFamily="34" charset="0"/>
                        <a:cs typeface="Arial"/>
                      </a:endParaRPr>
                    </a:p>
                  </a:txBody>
                  <a:tcPr marL="68580" marR="68580" marT="0" marB="0" anchor="ctr">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Lost Time (Meetings)</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Mean Time to Repair </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 of Ticket Escalations</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 Time for Projects</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IT Employee Engagement</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7986368"/>
                  </a:ext>
                </a:extLst>
              </a:tr>
              <a:tr h="540000">
                <a:tc>
                  <a:txBody>
                    <a:bodyPr/>
                    <a:lstStyle/>
                    <a:p>
                      <a:pPr algn="ctr">
                        <a:lnSpc>
                          <a:spcPct val="107000"/>
                        </a:lnSpc>
                        <a:spcAft>
                          <a:spcPts val="800"/>
                        </a:spcAft>
                      </a:pPr>
                      <a:r>
                        <a:rPr lang="en-US" sz="1000" b="1" i="0" dirty="0">
                          <a:effectLst/>
                          <a:latin typeface="Exo"/>
                        </a:rPr>
                        <a:t>Service Desk Satisfaction</a:t>
                      </a:r>
                      <a:endParaRPr lang="en-CA" sz="1000" b="1" i="0" dirty="0">
                        <a:effectLst/>
                        <a:latin typeface="Exo"/>
                        <a:ea typeface="Calibri" panose="020F0502020204030204" pitchFamily="34" charset="0"/>
                        <a:cs typeface="Arial"/>
                      </a:endParaRPr>
                    </a:p>
                  </a:txBody>
                  <a:tcPr marL="68580" marR="68580" marT="0" marB="0" anchor="ctr">
                    <a:lnL>
                      <a:noFill/>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Employee Engagement</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 of Service Desk Tickets</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ea typeface="Calibri" panose="020F0502020204030204" pitchFamily="34" charset="0"/>
                          <a:cs typeface="Arial"/>
                        </a:rPr>
                        <a:t>Infrastructure Compliance</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Mean Time to Provision</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 # of Unique Platforms</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01684322"/>
                  </a:ext>
                </a:extLst>
              </a:tr>
              <a:tr h="540000">
                <a:tc>
                  <a:txBody>
                    <a:bodyPr/>
                    <a:lstStyle/>
                    <a:p>
                      <a:pPr algn="ctr">
                        <a:lnSpc>
                          <a:spcPct val="107000"/>
                        </a:lnSpc>
                        <a:spcAft>
                          <a:spcPts val="800"/>
                        </a:spcAft>
                      </a:pPr>
                      <a:r>
                        <a:rPr lang="en-US" sz="1000" b="1" i="0" dirty="0">
                          <a:effectLst/>
                          <a:latin typeface="Exo"/>
                        </a:rPr>
                        <a:t>Rate of Staff Collaboration </a:t>
                      </a:r>
                      <a:endParaRPr lang="en-CA" sz="1000" b="1" i="0" dirty="0">
                        <a:effectLst/>
                        <a:latin typeface="Exo"/>
                        <a:ea typeface="Calibri" panose="020F0502020204030204" pitchFamily="34" charset="0"/>
                        <a:cs typeface="Arial"/>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First Call Resolution Rate</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Ticket Reopen Rate</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Mean Time to Patch</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Infrastructure Utilization</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n-US" sz="1000" b="1" i="0" dirty="0">
                          <a:effectLst/>
                          <a:latin typeface="Exo"/>
                        </a:rPr>
                        <a:t>TCO</a:t>
                      </a:r>
                      <a:endParaRPr lang="en-CA" sz="1000" b="1" i="0" dirty="0">
                        <a:effectLst/>
                        <a:latin typeface="Exo"/>
                        <a:ea typeface="Calibri" panose="020F0502020204030204" pitchFamily="34" charset="0"/>
                        <a:cs typeface="Arial"/>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7135919"/>
                  </a:ext>
                </a:extLst>
              </a:tr>
            </a:tbl>
          </a:graphicData>
        </a:graphic>
      </p:graphicFrame>
      <p:sp>
        <p:nvSpPr>
          <p:cNvPr id="9" name="Text Placeholder 3">
            <a:extLst>
              <a:ext uri="{FF2B5EF4-FFF2-40B4-BE49-F238E27FC236}">
                <a16:creationId xmlns:a16="http://schemas.microsoft.com/office/drawing/2014/main" id="{C5C19D5E-FBB1-4896-83A3-9762B1263146}"/>
              </a:ext>
            </a:extLst>
          </p:cNvPr>
          <p:cNvSpPr txBox="1">
            <a:spLocks/>
          </p:cNvSpPr>
          <p:nvPr/>
        </p:nvSpPr>
        <p:spPr>
          <a:xfrm>
            <a:off x="838200" y="4537424"/>
            <a:ext cx="6355702"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following is a sample of the key performance metrics the Info-Tech </a:t>
            </a:r>
            <a:r>
              <a:rPr lang="en-US" sz="1200" i="1" dirty="0"/>
              <a:t>2022 </a:t>
            </a:r>
            <a:br>
              <a:rPr lang="en-US" sz="1200" i="1" dirty="0"/>
            </a:br>
            <a:r>
              <a:rPr lang="en-US" sz="1200" i="1" dirty="0"/>
              <a:t>I&amp;O Priorities Report </a:t>
            </a:r>
            <a:r>
              <a:rPr lang="en-US" sz="1200" dirty="0"/>
              <a:t>can help you improve. </a:t>
            </a:r>
          </a:p>
        </p:txBody>
      </p:sp>
      <p:sp>
        <p:nvSpPr>
          <p:cNvPr id="2" name="Title 1">
            <a:extLst>
              <a:ext uri="{FF2B5EF4-FFF2-40B4-BE49-F238E27FC236}">
                <a16:creationId xmlns:a16="http://schemas.microsoft.com/office/drawing/2014/main" id="{64D0107B-5478-45B5-9DAB-8F9E9CF2FDF8}"/>
              </a:ext>
            </a:extLst>
          </p:cNvPr>
          <p:cNvSpPr>
            <a:spLocks noGrp="1"/>
          </p:cNvSpPr>
          <p:nvPr>
            <p:ph type="ctrTitle"/>
          </p:nvPr>
        </p:nvSpPr>
        <p:spPr/>
        <p:txBody>
          <a:bodyPr/>
          <a:lstStyle/>
          <a:p>
            <a:r>
              <a:rPr lang="en-US" dirty="0"/>
              <a:t>Value</a:t>
            </a:r>
          </a:p>
        </p:txBody>
      </p:sp>
      <p:sp>
        <p:nvSpPr>
          <p:cNvPr id="3" name="Text Placeholder 2">
            <a:extLst>
              <a:ext uri="{FF2B5EF4-FFF2-40B4-BE49-F238E27FC236}">
                <a16:creationId xmlns:a16="http://schemas.microsoft.com/office/drawing/2014/main" id="{D31C2202-4970-4FDF-B88A-A2CD4979A454}"/>
              </a:ext>
            </a:extLst>
          </p:cNvPr>
          <p:cNvSpPr>
            <a:spLocks noGrp="1"/>
          </p:cNvSpPr>
          <p:nvPr>
            <p:ph type="body" sz="quarter" idx="10"/>
          </p:nvPr>
        </p:nvSpPr>
        <p:spPr>
          <a:xfrm>
            <a:off x="838200" y="1655231"/>
            <a:ext cx="6602729" cy="237256"/>
          </a:xfrm>
        </p:spPr>
        <p:txBody>
          <a:bodyPr/>
          <a:lstStyle/>
          <a:p>
            <a:r>
              <a:rPr lang="en-US" sz="1600" dirty="0"/>
              <a:t>How to compare apples and oranges</a:t>
            </a:r>
          </a:p>
        </p:txBody>
      </p:sp>
      <p:sp>
        <p:nvSpPr>
          <p:cNvPr id="4" name="Text Placeholder 3">
            <a:extLst>
              <a:ext uri="{FF2B5EF4-FFF2-40B4-BE49-F238E27FC236}">
                <a16:creationId xmlns:a16="http://schemas.microsoft.com/office/drawing/2014/main" id="{589331B5-CCEB-4F87-8BA7-88AB2AE72219}"/>
              </a:ext>
            </a:extLst>
          </p:cNvPr>
          <p:cNvSpPr>
            <a:spLocks noGrp="1"/>
          </p:cNvSpPr>
          <p:nvPr>
            <p:ph type="body" sz="quarter" idx="11"/>
          </p:nvPr>
        </p:nvSpPr>
        <p:spPr>
          <a:xfrm>
            <a:off x="838200" y="1842383"/>
            <a:ext cx="6355702" cy="2457785"/>
          </a:xfrm>
        </p:spPr>
        <p:txBody>
          <a:bodyPr/>
          <a:lstStyle/>
          <a:p>
            <a:r>
              <a:rPr lang="en-US" sz="1200" dirty="0"/>
              <a:t>Prioritization is less about determining what is at the top and more about agreeing where to draw the line </a:t>
            </a:r>
            <a:r>
              <a:rPr lang="en-US" sz="1200" dirty="0">
                <a:effectLst/>
                <a:latin typeface="Montserrat" panose="00000500000000000000" pitchFamily="2" charset="0"/>
                <a:ea typeface="Calibri" panose="020F0502020204030204" pitchFamily="34" charset="0"/>
                <a:cs typeface="Arial" panose="020B0604020202020204" pitchFamily="34" charset="0"/>
              </a:rPr>
              <a:t>– </a:t>
            </a:r>
            <a:r>
              <a:rPr lang="en-US" sz="1200" dirty="0"/>
              <a:t>below which you can ignore things with a clean conscience. Clear and, most importantly, shared definitions of value are vital when attempting to draw that line. How else do people agree on what really matters?</a:t>
            </a:r>
          </a:p>
          <a:p>
            <a:r>
              <a:rPr lang="en-US" sz="1200" dirty="0"/>
              <a:t>If something is important enough, it will be tracked. If something is tracked, then it must be measured. If something is measured, then there must be an agreed upon metric. What matters is measured, what is measured is metriked, what is metriked is tracked. Your priorities need to track what's important or else they won’t matter at all!</a:t>
            </a:r>
          </a:p>
        </p:txBody>
      </p:sp>
      <p:sp>
        <p:nvSpPr>
          <p:cNvPr id="5" name="Text Placeholder 4">
            <a:extLst>
              <a:ext uri="{FF2B5EF4-FFF2-40B4-BE49-F238E27FC236}">
                <a16:creationId xmlns:a16="http://schemas.microsoft.com/office/drawing/2014/main" id="{03F430CB-1BB0-463A-8678-1A8DF955B513}"/>
              </a:ext>
            </a:extLst>
          </p:cNvPr>
          <p:cNvSpPr>
            <a:spLocks noGrp="1"/>
          </p:cNvSpPr>
          <p:nvPr>
            <p:ph type="body" sz="quarter" idx="13"/>
          </p:nvPr>
        </p:nvSpPr>
        <p:spPr>
          <a:xfrm>
            <a:off x="8949055" y="642599"/>
            <a:ext cx="2753360" cy="1552574"/>
          </a:xfrm>
        </p:spPr>
        <p:txBody>
          <a:bodyPr/>
          <a:lstStyle/>
          <a:p>
            <a:r>
              <a:rPr lang="en-US" dirty="0"/>
              <a:t>“Price is what you pay; value is what you get”</a:t>
            </a:r>
          </a:p>
        </p:txBody>
      </p:sp>
      <p:sp>
        <p:nvSpPr>
          <p:cNvPr id="6" name="Text Placeholder 5">
            <a:extLst>
              <a:ext uri="{FF2B5EF4-FFF2-40B4-BE49-F238E27FC236}">
                <a16:creationId xmlns:a16="http://schemas.microsoft.com/office/drawing/2014/main" id="{3A24F2D5-0BE2-4BC8-B967-E9C0D1D72A72}"/>
              </a:ext>
            </a:extLst>
          </p:cNvPr>
          <p:cNvSpPr>
            <a:spLocks noGrp="1"/>
          </p:cNvSpPr>
          <p:nvPr>
            <p:ph type="body" sz="quarter" idx="14"/>
          </p:nvPr>
        </p:nvSpPr>
        <p:spPr>
          <a:xfrm>
            <a:off x="8949055" y="2345668"/>
            <a:ext cx="2833370" cy="491491"/>
          </a:xfrm>
        </p:spPr>
        <p:txBody>
          <a:bodyPr/>
          <a:lstStyle/>
          <a:p>
            <a:r>
              <a:rPr lang="en-US" dirty="0">
                <a:latin typeface="Exo"/>
              </a:rPr>
              <a:t>Warren Buffett via Benjamin Graham</a:t>
            </a:r>
            <a:endParaRPr lang="en-US" dirty="0"/>
          </a:p>
        </p:txBody>
      </p:sp>
    </p:spTree>
    <p:extLst>
      <p:ext uri="{BB962C8B-B14F-4D97-AF65-F5344CB8AC3E}">
        <p14:creationId xmlns:p14="http://schemas.microsoft.com/office/powerpoint/2010/main" val="106463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05A7-0B18-4016-BC64-DF30186504FA}"/>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C1A02875-FF3C-4B30-8C23-6694A711EE0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5E06D4B-68FE-4883-9C55-7B45C9F3A62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E3C1AC8A-9C12-45DC-9222-CC78E872661A}"/>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FA746DC-A798-4670-81BE-A0AECF7B4BAD}"/>
              </a:ext>
            </a:extLst>
          </p:cNvPr>
          <p:cNvSpPr>
            <a:spLocks noGrp="1"/>
          </p:cNvSpPr>
          <p:nvPr>
            <p:ph type="body" sz="quarter" idx="14"/>
          </p:nvPr>
        </p:nvSpPr>
        <p:spPr/>
        <p:txBody>
          <a:bodyPr/>
          <a:lstStyle/>
          <a:p>
            <a:endParaRPr lang="en-US"/>
          </a:p>
        </p:txBody>
      </p:sp>
      <p:pic>
        <p:nvPicPr>
          <p:cNvPr id="8" name="Picture 7" descr="Diagram&#10;&#10;Description automatically generated">
            <a:extLst>
              <a:ext uri="{FF2B5EF4-FFF2-40B4-BE49-F238E27FC236}">
                <a16:creationId xmlns:a16="http://schemas.microsoft.com/office/drawing/2014/main" id="{A6715B08-3DE8-4400-8319-BD73CC466F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397595" cy="6858000"/>
          </a:xfrm>
          <a:prstGeom prst="rect">
            <a:avLst/>
          </a:prstGeom>
        </p:spPr>
      </p:pic>
      <p:pic>
        <p:nvPicPr>
          <p:cNvPr id="7" name="Picture 8">
            <a:extLst>
              <a:ext uri="{FF2B5EF4-FFF2-40B4-BE49-F238E27FC236}">
                <a16:creationId xmlns:a16="http://schemas.microsoft.com/office/drawing/2014/main" id="{1F97AA0A-F747-FB1C-2DE0-3C912055C16E}"/>
              </a:ext>
            </a:extLst>
          </p:cNvPr>
          <p:cNvPicPr>
            <a:picLocks noChangeAspect="1"/>
          </p:cNvPicPr>
          <p:nvPr/>
        </p:nvPicPr>
        <p:blipFill>
          <a:blip r:embed="rId3"/>
          <a:stretch>
            <a:fillRect/>
          </a:stretch>
        </p:blipFill>
        <p:spPr>
          <a:xfrm>
            <a:off x="515937" y="6154511"/>
            <a:ext cx="1762125" cy="209550"/>
          </a:xfrm>
          <a:prstGeom prst="rect">
            <a:avLst/>
          </a:prstGeom>
        </p:spPr>
      </p:pic>
    </p:spTree>
    <p:extLst>
      <p:ext uri="{BB962C8B-B14F-4D97-AF65-F5344CB8AC3E}">
        <p14:creationId xmlns:p14="http://schemas.microsoft.com/office/powerpoint/2010/main" val="256223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90878-B7A4-4B83-A8B1-B495A1AA6823}"/>
              </a:ext>
            </a:extLst>
          </p:cNvPr>
          <p:cNvSpPr>
            <a:spLocks noGrp="1"/>
          </p:cNvSpPr>
          <p:nvPr>
            <p:ph type="body" sz="quarter" idx="23"/>
          </p:nvPr>
        </p:nvSpPr>
        <p:spPr/>
        <p:txBody>
          <a:bodyPr/>
          <a:lstStyle/>
          <a:p>
            <a:r>
              <a:rPr lang="en-US" dirty="0">
                <a:solidFill>
                  <a:schemeClr val="bg1"/>
                </a:solidFill>
                <a:effectLst>
                  <a:outerShdw blurRad="38100" dist="38100" dir="2700000" algn="tl">
                    <a:srgbClr val="000000">
                      <a:alpha val="43137"/>
                    </a:srgbClr>
                  </a:outerShdw>
                </a:effectLst>
              </a:rPr>
              <a:t>External Pressures</a:t>
            </a:r>
          </a:p>
        </p:txBody>
      </p:sp>
      <p:sp>
        <p:nvSpPr>
          <p:cNvPr id="3" name="Title 2">
            <a:extLst>
              <a:ext uri="{FF2B5EF4-FFF2-40B4-BE49-F238E27FC236}">
                <a16:creationId xmlns:a16="http://schemas.microsoft.com/office/drawing/2014/main" id="{68251CB9-0130-4852-83D4-E3E49212616C}"/>
              </a:ext>
            </a:extLst>
          </p:cNvPr>
          <p:cNvSpPr>
            <a:spLocks noGrp="1"/>
          </p:cNvSpPr>
          <p:nvPr>
            <p:ph type="ctrTitle"/>
          </p:nvPr>
        </p:nvSpPr>
        <p:spPr/>
        <p:txBody>
          <a:bodyPr/>
          <a:lstStyle/>
          <a:p>
            <a:r>
              <a:rPr lang="en-US" dirty="0"/>
              <a:t>Priorities Framework</a:t>
            </a:r>
          </a:p>
        </p:txBody>
      </p:sp>
      <p:sp>
        <p:nvSpPr>
          <p:cNvPr id="4" name="Text Placeholder 3">
            <a:extLst>
              <a:ext uri="{FF2B5EF4-FFF2-40B4-BE49-F238E27FC236}">
                <a16:creationId xmlns:a16="http://schemas.microsoft.com/office/drawing/2014/main" id="{91E2F001-9406-48D3-B5B4-E8F8851CB25C}"/>
              </a:ext>
            </a:extLst>
          </p:cNvPr>
          <p:cNvSpPr>
            <a:spLocks noGrp="1"/>
          </p:cNvSpPr>
          <p:nvPr>
            <p:ph type="body" sz="quarter" idx="10"/>
          </p:nvPr>
        </p:nvSpPr>
        <p:spPr/>
        <p:txBody>
          <a:bodyPr/>
          <a:lstStyle/>
          <a:p>
            <a:r>
              <a:rPr lang="en-US" dirty="0"/>
              <a:t>Internal Pressures</a:t>
            </a:r>
          </a:p>
        </p:txBody>
      </p:sp>
      <p:sp>
        <p:nvSpPr>
          <p:cNvPr id="5" name="Text Placeholder 4">
            <a:extLst>
              <a:ext uri="{FF2B5EF4-FFF2-40B4-BE49-F238E27FC236}">
                <a16:creationId xmlns:a16="http://schemas.microsoft.com/office/drawing/2014/main" id="{134CA316-28A9-4981-8C1F-A61A3FD3BEFB}"/>
              </a:ext>
            </a:extLst>
          </p:cNvPr>
          <p:cNvSpPr>
            <a:spLocks noGrp="1"/>
          </p:cNvSpPr>
          <p:nvPr>
            <p:ph type="body" sz="quarter" idx="11"/>
          </p:nvPr>
        </p:nvSpPr>
        <p:spPr/>
        <p:txBody>
          <a:bodyPr/>
          <a:lstStyle/>
          <a:p>
            <a:r>
              <a:rPr lang="en-US" sz="1800" dirty="0"/>
              <a:t>Business Demands</a:t>
            </a:r>
          </a:p>
        </p:txBody>
      </p:sp>
      <p:sp>
        <p:nvSpPr>
          <p:cNvPr id="6" name="Text Placeholder 5">
            <a:extLst>
              <a:ext uri="{FF2B5EF4-FFF2-40B4-BE49-F238E27FC236}">
                <a16:creationId xmlns:a16="http://schemas.microsoft.com/office/drawing/2014/main" id="{6C0094E0-B905-4B34-9513-6434D0B634E1}"/>
              </a:ext>
            </a:extLst>
          </p:cNvPr>
          <p:cNvSpPr>
            <a:spLocks noGrp="1"/>
          </p:cNvSpPr>
          <p:nvPr>
            <p:ph type="body" sz="quarter" idx="16"/>
          </p:nvPr>
        </p:nvSpPr>
        <p:spPr>
          <a:xfrm>
            <a:off x="1412115" y="2466232"/>
            <a:ext cx="2858942" cy="395235"/>
          </a:xfrm>
        </p:spPr>
        <p:txBody>
          <a:bodyPr/>
          <a:lstStyle/>
          <a:p>
            <a:r>
              <a:rPr lang="en-US" sz="1800" dirty="0"/>
              <a:t>Service Design</a:t>
            </a:r>
          </a:p>
        </p:txBody>
      </p:sp>
      <p:sp>
        <p:nvSpPr>
          <p:cNvPr id="8" name="Text Placeholder 7">
            <a:extLst>
              <a:ext uri="{FF2B5EF4-FFF2-40B4-BE49-F238E27FC236}">
                <a16:creationId xmlns:a16="http://schemas.microsoft.com/office/drawing/2014/main" id="{4DB05235-48C8-4A4E-8A5C-0D9A89C8D881}"/>
              </a:ext>
            </a:extLst>
          </p:cNvPr>
          <p:cNvSpPr>
            <a:spLocks noGrp="1"/>
          </p:cNvSpPr>
          <p:nvPr>
            <p:ph type="body" sz="quarter" idx="18"/>
          </p:nvPr>
        </p:nvSpPr>
        <p:spPr/>
        <p:txBody>
          <a:bodyPr/>
          <a:lstStyle/>
          <a:p>
            <a:r>
              <a:rPr lang="en-US" sz="1800" dirty="0"/>
              <a:t>Standards &amp; Practices</a:t>
            </a:r>
          </a:p>
        </p:txBody>
      </p:sp>
      <p:sp>
        <p:nvSpPr>
          <p:cNvPr id="9" name="Text Placeholder 8">
            <a:extLst>
              <a:ext uri="{FF2B5EF4-FFF2-40B4-BE49-F238E27FC236}">
                <a16:creationId xmlns:a16="http://schemas.microsoft.com/office/drawing/2014/main" id="{84CA5463-A328-4A49-9859-D2EE784DA1DF}"/>
              </a:ext>
            </a:extLst>
          </p:cNvPr>
          <p:cNvSpPr>
            <a:spLocks noGrp="1"/>
          </p:cNvSpPr>
          <p:nvPr>
            <p:ph type="body" sz="quarter" idx="19"/>
          </p:nvPr>
        </p:nvSpPr>
        <p:spPr>
          <a:xfrm>
            <a:off x="1408963" y="5313288"/>
            <a:ext cx="2858941" cy="395235"/>
          </a:xfrm>
        </p:spPr>
        <p:txBody>
          <a:bodyPr/>
          <a:lstStyle/>
          <a:p>
            <a:r>
              <a:rPr lang="en-US" sz="1800" dirty="0"/>
              <a:t>Technology Acquisition</a:t>
            </a:r>
          </a:p>
        </p:txBody>
      </p:sp>
      <p:sp>
        <p:nvSpPr>
          <p:cNvPr id="11" name="Text Placeholder 10">
            <a:extLst>
              <a:ext uri="{FF2B5EF4-FFF2-40B4-BE49-F238E27FC236}">
                <a16:creationId xmlns:a16="http://schemas.microsoft.com/office/drawing/2014/main" id="{E9472519-366F-4C1B-9BEC-08CE4CE62CE8}"/>
              </a:ext>
            </a:extLst>
          </p:cNvPr>
          <p:cNvSpPr>
            <a:spLocks noGrp="1"/>
          </p:cNvSpPr>
          <p:nvPr>
            <p:ph type="body" sz="quarter" idx="21"/>
          </p:nvPr>
        </p:nvSpPr>
        <p:spPr/>
        <p:txBody>
          <a:bodyPr lIns="0" tIns="0" rIns="0" bIns="0" anchor="t"/>
          <a:lstStyle/>
          <a:p>
            <a:r>
              <a:rPr lang="en-US" dirty="0">
                <a:latin typeface="Montserrat"/>
              </a:rPr>
              <a:t>Infra &amp; Ops practices are by charter and creed in the service of some grander design and must therefore deal with the pressure resulting from business leadership changing that design. Similarly, a self-made pressure exists from historic decisions I&amp;O has made around the services they offer as well as the planning and organization therein. </a:t>
            </a:r>
            <a:endParaRPr lang="en-US" dirty="0"/>
          </a:p>
        </p:txBody>
      </p:sp>
      <p:sp>
        <p:nvSpPr>
          <p:cNvPr id="12" name="Text Placeholder 11">
            <a:extLst>
              <a:ext uri="{FF2B5EF4-FFF2-40B4-BE49-F238E27FC236}">
                <a16:creationId xmlns:a16="http://schemas.microsoft.com/office/drawing/2014/main" id="{08175378-02AF-4F28-8096-F502BD8BAE7D}"/>
              </a:ext>
            </a:extLst>
          </p:cNvPr>
          <p:cNvSpPr>
            <a:spLocks noGrp="1"/>
          </p:cNvSpPr>
          <p:nvPr>
            <p:ph type="body" sz="quarter" idx="22"/>
          </p:nvPr>
        </p:nvSpPr>
        <p:spPr>
          <a:xfrm>
            <a:off x="4701171" y="4126957"/>
            <a:ext cx="6448661" cy="1683904"/>
          </a:xfrm>
        </p:spPr>
        <p:txBody>
          <a:bodyPr lIns="0" tIns="0" rIns="0" bIns="0" anchor="t"/>
          <a:lstStyle/>
          <a:p>
            <a:r>
              <a:rPr lang="en-US" dirty="0">
                <a:latin typeface="Montserrat"/>
              </a:rPr>
              <a:t>IT as an industry is practically defined by a host of neutral bodies that claim to offer agnostic, yet constantly evolving, practices and standards. Risk-averse stakeholders everywhere use these to put pressure on I&amp;O practices. Also, since the enterprise generally buys rather than builds the technologies they rely upon, market availability (or absence thereof) exerts considerable pressure.</a:t>
            </a:r>
          </a:p>
        </p:txBody>
      </p:sp>
      <p:sp>
        <p:nvSpPr>
          <p:cNvPr id="7" name="Rectangle 6">
            <a:extLst>
              <a:ext uri="{FF2B5EF4-FFF2-40B4-BE49-F238E27FC236}">
                <a16:creationId xmlns:a16="http://schemas.microsoft.com/office/drawing/2014/main" id="{4E617496-8EA4-451D-AC1B-2F266D3EC079}"/>
              </a:ext>
            </a:extLst>
          </p:cNvPr>
          <p:cNvSpPr/>
          <p:nvPr/>
        </p:nvSpPr>
        <p:spPr>
          <a:xfrm>
            <a:off x="823688" y="1741112"/>
            <a:ext cx="517574" cy="1375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xo" panose="02000303000000000000" pitchFamily="2" charset="0"/>
            </a:endParaRPr>
          </a:p>
        </p:txBody>
      </p:sp>
      <p:pic>
        <p:nvPicPr>
          <p:cNvPr id="4100" name="Picture 4">
            <a:extLst>
              <a:ext uri="{FF2B5EF4-FFF2-40B4-BE49-F238E27FC236}">
                <a16:creationId xmlns:a16="http://schemas.microsoft.com/office/drawing/2014/main" id="{99FD35AC-2A1A-4B23-9518-374E52CB9ECD}"/>
              </a:ext>
            </a:extLst>
          </p:cNvPr>
          <p:cNvPicPr>
            <a:picLocks noChangeAspect="1" noChangeArrowheads="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710510" y="2366719"/>
            <a:ext cx="654896" cy="694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EDA5D9A-C28C-464B-8222-F1DB8DCBD42D}"/>
              </a:ext>
            </a:extLst>
          </p:cNvPr>
          <p:cNvSpPr/>
          <p:nvPr/>
        </p:nvSpPr>
        <p:spPr>
          <a:xfrm>
            <a:off x="823688" y="4497251"/>
            <a:ext cx="464092" cy="15140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Exo" panose="02000303000000000000" pitchFamily="2" charset="0"/>
            </a:endParaRPr>
          </a:p>
        </p:txBody>
      </p:sp>
      <p:pic>
        <p:nvPicPr>
          <p:cNvPr id="4102" name="Picture 6">
            <a:extLst>
              <a:ext uri="{FF2B5EF4-FFF2-40B4-BE49-F238E27FC236}">
                <a16:creationId xmlns:a16="http://schemas.microsoft.com/office/drawing/2014/main" id="{EF2949A4-9F99-4063-875A-4443A0C14F98}"/>
              </a:ext>
            </a:extLst>
          </p:cNvPr>
          <p:cNvPicPr>
            <a:picLocks noChangeAspect="1" noChangeArrowheads="1"/>
          </p:cNvPicPr>
          <p:nvPr/>
        </p:nvPicPr>
        <p:blipFill>
          <a:blip r:embed="rId4"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bwMode="auto">
          <a:xfrm>
            <a:off x="534793" y="4486705"/>
            <a:ext cx="807691" cy="694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048B76-106A-4DCF-A741-BBFFCB990DEC}"/>
              </a:ext>
            </a:extLst>
          </p:cNvPr>
          <p:cNvPicPr>
            <a:picLocks noChangeAspect="1" noChangeArrowheads="1"/>
          </p:cNvPicPr>
          <p:nvPr/>
        </p:nvPicPr>
        <p:blipFill>
          <a:blip r:embed="rId5"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bwMode="auto">
          <a:xfrm>
            <a:off x="661798" y="5206618"/>
            <a:ext cx="525453" cy="694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8AC4777-5784-F44F-B4D9-AB8206FD5AC4}"/>
              </a:ext>
            </a:extLst>
          </p:cNvPr>
          <p:cNvPicPr>
            <a:picLocks noChangeAspect="1"/>
          </p:cNvPicPr>
          <p:nvPr/>
        </p:nvPicPr>
        <p:blipFill>
          <a:blip r:embed="rId6"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10510" y="1753446"/>
            <a:ext cx="654897" cy="572208"/>
          </a:xfrm>
          <a:prstGeom prst="rect">
            <a:avLst/>
          </a:prstGeom>
        </p:spPr>
      </p:pic>
    </p:spTree>
    <p:extLst>
      <p:ext uri="{BB962C8B-B14F-4D97-AF65-F5344CB8AC3E}">
        <p14:creationId xmlns:p14="http://schemas.microsoft.com/office/powerpoint/2010/main" val="398385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C24B035-B932-4A15-A9C5-F603008895E2}"/>
              </a:ext>
            </a:extLst>
          </p:cNvPr>
          <p:cNvGraphicFramePr/>
          <p:nvPr>
            <p:extLst>
              <p:ext uri="{D42A27DB-BD31-4B8C-83A1-F6EECF244321}">
                <p14:modId xmlns:p14="http://schemas.microsoft.com/office/powerpoint/2010/main" val="2335178159"/>
              </p:ext>
            </p:extLst>
          </p:nvPr>
        </p:nvGraphicFramePr>
        <p:xfrm>
          <a:off x="683285" y="571876"/>
          <a:ext cx="10825429" cy="497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6D501BC2-5538-4326-BAFC-DA85718D693A}"/>
              </a:ext>
            </a:extLst>
          </p:cNvPr>
          <p:cNvGrpSpPr/>
          <p:nvPr/>
        </p:nvGrpSpPr>
        <p:grpSpPr>
          <a:xfrm>
            <a:off x="6271491" y="4677943"/>
            <a:ext cx="4784303" cy="1124036"/>
            <a:chOff x="1625733" y="5066617"/>
            <a:chExt cx="4784303" cy="1124036"/>
          </a:xfrm>
        </p:grpSpPr>
        <p:grpSp>
          <p:nvGrpSpPr>
            <p:cNvPr id="5" name="Group 4">
              <a:extLst>
                <a:ext uri="{FF2B5EF4-FFF2-40B4-BE49-F238E27FC236}">
                  <a16:creationId xmlns:a16="http://schemas.microsoft.com/office/drawing/2014/main" id="{61FF333F-499D-4857-AD8B-C4B15F759E13}"/>
                </a:ext>
              </a:extLst>
            </p:cNvPr>
            <p:cNvGrpSpPr/>
            <p:nvPr/>
          </p:nvGrpSpPr>
          <p:grpSpPr>
            <a:xfrm>
              <a:off x="1625733" y="5066617"/>
              <a:ext cx="1182122" cy="859766"/>
              <a:chOff x="9997" y="2292394"/>
              <a:chExt cx="701697" cy="1348708"/>
            </a:xfrm>
          </p:grpSpPr>
          <p:sp>
            <p:nvSpPr>
              <p:cNvPr id="6" name="Rectangle: Rounded Corners 5">
                <a:extLst>
                  <a:ext uri="{FF2B5EF4-FFF2-40B4-BE49-F238E27FC236}">
                    <a16:creationId xmlns:a16="http://schemas.microsoft.com/office/drawing/2014/main" id="{884CCB3C-53DE-4B35-8C16-E220111FBF2D}"/>
                  </a:ext>
                </a:extLst>
              </p:cNvPr>
              <p:cNvSpPr/>
              <p:nvPr/>
            </p:nvSpPr>
            <p:spPr>
              <a:xfrm>
                <a:off x="9997" y="2292394"/>
                <a:ext cx="701697" cy="1348708"/>
              </a:xfrm>
              <a:prstGeom prst="roundRect">
                <a:avLst>
                  <a:gd name="adj" fmla="val 10000"/>
                </a:avLst>
              </a:prstGeom>
              <a:solidFill>
                <a:schemeClr val="bg2">
                  <a:lumMod val="10000"/>
                </a:schemeClr>
              </a:solidFill>
              <a:ln w="25400">
                <a:solidFill>
                  <a:schemeClr val="lt1">
                    <a:hueOff val="0"/>
                    <a:satOff val="0"/>
                    <a:lumOff val="0"/>
                  </a:schemeClr>
                </a:solidFill>
              </a:ln>
            </p:spPr>
            <p:style>
              <a:lnRef idx="2">
                <a:scrgbClr r="0" g="0" b="0"/>
              </a:lnRef>
              <a:fillRef idx="1">
                <a:scrgbClr r="0" g="0" b="0"/>
              </a:fillRef>
              <a:effectRef idx="0">
                <a:schemeClr val="accent4">
                  <a:alpha val="30000"/>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8288404C-D456-4C95-8CEE-600B48E087C6}"/>
                  </a:ext>
                </a:extLst>
              </p:cNvPr>
              <p:cNvSpPr txBox="1"/>
              <p:nvPr/>
            </p:nvSpPr>
            <p:spPr>
              <a:xfrm>
                <a:off x="30549" y="2312946"/>
                <a:ext cx="660593" cy="13076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kern="1200" dirty="0">
                    <a:solidFill>
                      <a:srgbClr val="FF9117"/>
                    </a:solidFill>
                    <a:latin typeface="Roboto" panose="02000000000000000000" pitchFamily="2" charset="0"/>
                    <a:ea typeface="Roboto" panose="02000000000000000000" pitchFamily="2" charset="0"/>
                  </a:rPr>
                  <a:t>Priority Spotlight</a:t>
                </a:r>
                <a:endParaRPr lang="en-CA" sz="1400" kern="1200" dirty="0">
                  <a:solidFill>
                    <a:srgbClr val="FF9117"/>
                  </a:solidFill>
                  <a:latin typeface="Roboto" panose="02000000000000000000" pitchFamily="2" charset="0"/>
                  <a:ea typeface="Roboto" panose="02000000000000000000" pitchFamily="2" charset="0"/>
                </a:endParaRPr>
              </a:p>
            </p:txBody>
          </p:sp>
        </p:grpSp>
        <p:sp>
          <p:nvSpPr>
            <p:cNvPr id="15" name="Text Placeholder 3">
              <a:extLst>
                <a:ext uri="{FF2B5EF4-FFF2-40B4-BE49-F238E27FC236}">
                  <a16:creationId xmlns:a16="http://schemas.microsoft.com/office/drawing/2014/main" id="{746ED94D-687D-4879-ACBE-1082DA69F667}"/>
                </a:ext>
              </a:extLst>
            </p:cNvPr>
            <p:cNvSpPr txBox="1">
              <a:spLocks/>
            </p:cNvSpPr>
            <p:nvPr/>
          </p:nvSpPr>
          <p:spPr>
            <a:xfrm>
              <a:off x="2842478" y="5079718"/>
              <a:ext cx="3567558" cy="1110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b="0" dirty="0"/>
                <a:t>Info-Tech will conduct a deeper dive, exploring the context of this priority and evaluating the potential value it has for your organization, and we will share our opinion on how to move forward. </a:t>
              </a:r>
            </a:p>
          </p:txBody>
        </p:sp>
      </p:grpSp>
      <p:grpSp>
        <p:nvGrpSpPr>
          <p:cNvPr id="18" name="Group 17">
            <a:extLst>
              <a:ext uri="{FF2B5EF4-FFF2-40B4-BE49-F238E27FC236}">
                <a16:creationId xmlns:a16="http://schemas.microsoft.com/office/drawing/2014/main" id="{31123DBA-AE96-458F-89AF-DB58862E1901}"/>
              </a:ext>
            </a:extLst>
          </p:cNvPr>
          <p:cNvGrpSpPr/>
          <p:nvPr/>
        </p:nvGrpSpPr>
        <p:grpSpPr>
          <a:xfrm>
            <a:off x="1293903" y="4691044"/>
            <a:ext cx="4765152" cy="1110935"/>
            <a:chOff x="6603727" y="5079717"/>
            <a:chExt cx="4765152" cy="1110935"/>
          </a:xfrm>
        </p:grpSpPr>
        <p:grpSp>
          <p:nvGrpSpPr>
            <p:cNvPr id="8" name="Group 7">
              <a:extLst>
                <a:ext uri="{FF2B5EF4-FFF2-40B4-BE49-F238E27FC236}">
                  <a16:creationId xmlns:a16="http://schemas.microsoft.com/office/drawing/2014/main" id="{94F0CB0D-103F-4E5C-B4D2-ACAD064BEC2F}"/>
                </a:ext>
              </a:extLst>
            </p:cNvPr>
            <p:cNvGrpSpPr/>
            <p:nvPr/>
          </p:nvGrpSpPr>
          <p:grpSpPr>
            <a:xfrm>
              <a:off x="6603727" y="5079719"/>
              <a:ext cx="1182122" cy="859766"/>
              <a:chOff x="9997" y="2292394"/>
              <a:chExt cx="701697" cy="1348708"/>
            </a:xfrm>
          </p:grpSpPr>
          <p:sp>
            <p:nvSpPr>
              <p:cNvPr id="9" name="Rectangle: Rounded Corners 8">
                <a:extLst>
                  <a:ext uri="{FF2B5EF4-FFF2-40B4-BE49-F238E27FC236}">
                    <a16:creationId xmlns:a16="http://schemas.microsoft.com/office/drawing/2014/main" id="{2DE4A91C-ACF3-48B4-9022-623468E5CAB4}"/>
                  </a:ext>
                </a:extLst>
              </p:cNvPr>
              <p:cNvSpPr/>
              <p:nvPr/>
            </p:nvSpPr>
            <p:spPr>
              <a:xfrm>
                <a:off x="9997" y="2292394"/>
                <a:ext cx="701697" cy="1348708"/>
              </a:xfrm>
              <a:prstGeom prst="roundRect">
                <a:avLst>
                  <a:gd name="adj" fmla="val 10000"/>
                </a:avLst>
              </a:prstGeom>
              <a:solidFill>
                <a:schemeClr val="bg2">
                  <a:lumMod val="10000"/>
                </a:schemeClr>
              </a:solidFill>
              <a:ln w="25400">
                <a:solidFill>
                  <a:schemeClr val="lt1">
                    <a:hueOff val="0"/>
                    <a:satOff val="0"/>
                    <a:lumOff val="0"/>
                  </a:schemeClr>
                </a:solidFill>
              </a:ln>
            </p:spPr>
            <p:style>
              <a:lnRef idx="2">
                <a:scrgbClr r="0" g="0" b="0"/>
              </a:lnRef>
              <a:fillRef idx="1">
                <a:scrgbClr r="0" g="0" b="0"/>
              </a:fillRef>
              <a:effectRef idx="0">
                <a:schemeClr val="accent4">
                  <a:alpha val="30000"/>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EFE8256B-AE5F-4CFA-9514-17A9718712CE}"/>
                  </a:ext>
                </a:extLst>
              </p:cNvPr>
              <p:cNvSpPr txBox="1"/>
              <p:nvPr/>
            </p:nvSpPr>
            <p:spPr>
              <a:xfrm>
                <a:off x="30549" y="2312946"/>
                <a:ext cx="660593" cy="13076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kern="1200" dirty="0">
                    <a:solidFill>
                      <a:schemeClr val="bg1"/>
                    </a:solidFill>
                    <a:latin typeface="Roboto" panose="02000000000000000000" pitchFamily="2" charset="0"/>
                    <a:ea typeface="Roboto" panose="02000000000000000000" pitchFamily="2" charset="0"/>
                  </a:rPr>
                  <a:t>Priority</a:t>
                </a:r>
                <a:endParaRPr lang="en-CA" sz="1400" kern="1200" dirty="0">
                  <a:solidFill>
                    <a:schemeClr val="bg1"/>
                  </a:solidFill>
                  <a:latin typeface="Roboto" panose="02000000000000000000" pitchFamily="2" charset="0"/>
                  <a:ea typeface="Roboto" panose="02000000000000000000" pitchFamily="2" charset="0"/>
                </a:endParaRPr>
              </a:p>
            </p:txBody>
          </p:sp>
        </p:grpSp>
        <p:sp>
          <p:nvSpPr>
            <p:cNvPr id="16" name="Text Placeholder 3">
              <a:extLst>
                <a:ext uri="{FF2B5EF4-FFF2-40B4-BE49-F238E27FC236}">
                  <a16:creationId xmlns:a16="http://schemas.microsoft.com/office/drawing/2014/main" id="{DB0E5EDC-24C1-471D-96B3-0A6DC4BCC70C}"/>
                </a:ext>
              </a:extLst>
            </p:cNvPr>
            <p:cNvSpPr txBox="1">
              <a:spLocks/>
            </p:cNvSpPr>
            <p:nvPr/>
          </p:nvSpPr>
          <p:spPr>
            <a:xfrm>
              <a:off x="7801321" y="5079717"/>
              <a:ext cx="3567558" cy="1110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b="0" dirty="0"/>
                <a:t>Info-Tech will define the priority and attempt to identity specific actions available for you to take as a result.</a:t>
              </a:r>
            </a:p>
          </p:txBody>
        </p:sp>
      </p:grpSp>
    </p:spTree>
    <p:extLst>
      <p:ext uri="{BB962C8B-B14F-4D97-AF65-F5344CB8AC3E}">
        <p14:creationId xmlns:p14="http://schemas.microsoft.com/office/powerpoint/2010/main" val="249516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A1575F-681C-4939-9FB8-A867D35C90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920" y="4311917"/>
            <a:ext cx="2276485" cy="1281600"/>
          </a:xfrm>
          <a:prstGeom prst="rect">
            <a:avLst/>
          </a:prstGeom>
          <a:ln w="22225">
            <a:solidFill>
              <a:schemeClr val="tx1"/>
            </a:solidFill>
          </a:ln>
        </p:spPr>
      </p:pic>
      <p:sp>
        <p:nvSpPr>
          <p:cNvPr id="2" name="Title 1">
            <a:extLst>
              <a:ext uri="{FF2B5EF4-FFF2-40B4-BE49-F238E27FC236}">
                <a16:creationId xmlns:a16="http://schemas.microsoft.com/office/drawing/2014/main" id="{A987F648-7789-4596-B157-C9E8E9F6AA37}"/>
              </a:ext>
            </a:extLst>
          </p:cNvPr>
          <p:cNvSpPr>
            <a:spLocks noGrp="1"/>
          </p:cNvSpPr>
          <p:nvPr>
            <p:ph type="title"/>
          </p:nvPr>
        </p:nvSpPr>
        <p:spPr>
          <a:xfrm>
            <a:off x="838200" y="421124"/>
            <a:ext cx="11501039" cy="864096"/>
          </a:xfrm>
        </p:spPr>
        <p:txBody>
          <a:bodyPr anchor="b">
            <a:normAutofit/>
          </a:bodyPr>
          <a:lstStyle/>
          <a:p>
            <a:r>
              <a:rPr lang="en-US" sz="3600" dirty="0"/>
              <a:t>Challenge: Make these priorities your OWN</a:t>
            </a:r>
          </a:p>
        </p:txBody>
      </p:sp>
      <p:sp>
        <p:nvSpPr>
          <p:cNvPr id="3" name="Text Placeholder 2">
            <a:extLst>
              <a:ext uri="{FF2B5EF4-FFF2-40B4-BE49-F238E27FC236}">
                <a16:creationId xmlns:a16="http://schemas.microsoft.com/office/drawing/2014/main" id="{FBDC7D50-AFED-4CF4-82C0-0007E9CF108F}"/>
              </a:ext>
            </a:extLst>
          </p:cNvPr>
          <p:cNvSpPr>
            <a:spLocks noGrp="1"/>
          </p:cNvSpPr>
          <p:nvPr>
            <p:ph type="body" sz="quarter" idx="16"/>
          </p:nvPr>
        </p:nvSpPr>
        <p:spPr>
          <a:xfrm>
            <a:off x="762894" y="1437889"/>
            <a:ext cx="6550891" cy="4973925"/>
          </a:xfrm>
        </p:spPr>
        <p:txBody>
          <a:bodyPr>
            <a:normAutofit/>
          </a:bodyPr>
          <a:lstStyle/>
          <a:p>
            <a:pPr marL="0" indent="0">
              <a:lnSpc>
                <a:spcPct val="130000"/>
              </a:lnSpc>
              <a:buNone/>
            </a:pPr>
            <a:r>
              <a:rPr lang="en-US" b="0" dirty="0">
                <a:effectLst/>
                <a:latin typeface="Montserrat" panose="00000500000000000000" pitchFamily="2" charset="0"/>
                <a:ea typeface="Calibri" panose="020F0502020204030204" pitchFamily="34" charset="0"/>
                <a:cs typeface="Arial" panose="020B0604020202020204" pitchFamily="34" charset="0"/>
              </a:rPr>
              <a:t>No one ever got fired for buying Big Blue … but that was 50 years ago. Today it is </a:t>
            </a:r>
            <a:r>
              <a:rPr lang="en-US" b="0" dirty="0">
                <a:latin typeface="Montserrat" panose="00000500000000000000" pitchFamily="2" charset="0"/>
                <a:ea typeface="Calibri" panose="020F0502020204030204" pitchFamily="34" charset="0"/>
                <a:cs typeface="Arial" panose="020B0604020202020204" pitchFamily="34" charset="0"/>
              </a:rPr>
              <a:t>not</a:t>
            </a:r>
            <a:r>
              <a:rPr lang="en-US" b="0" dirty="0">
                <a:effectLst/>
                <a:latin typeface="Montserrat" panose="00000500000000000000" pitchFamily="2" charset="0"/>
                <a:ea typeface="Calibri" panose="020F0502020204030204" pitchFamily="34" charset="0"/>
                <a:cs typeface="Arial" panose="020B0604020202020204" pitchFamily="34" charset="0"/>
              </a:rPr>
              <a:t> enough to blindly do something simply because everyone else is doing it. That is the safe path to mediocrity. To be seen an innovator and not a firefighter, to be viewed as a strategic asset instead of a cost center, I&amp;O professionals must demonstrate a nuanced understanding, personal ownership, and stake in the business they work for. Leaders are identified and evaluated based on the priorities they advocate for. </a:t>
            </a:r>
          </a:p>
          <a:p>
            <a:pPr marL="0" indent="0">
              <a:lnSpc>
                <a:spcPct val="130000"/>
              </a:lnSpc>
              <a:buNone/>
            </a:pPr>
            <a:r>
              <a:rPr lang="en-US" b="0" dirty="0">
                <a:latin typeface="Montserrat" panose="00000500000000000000" pitchFamily="2" charset="0"/>
                <a:ea typeface="Calibri" panose="020F0502020204030204" pitchFamily="34" charset="0"/>
                <a:cs typeface="Arial" panose="020B0604020202020204" pitchFamily="34" charset="0"/>
              </a:rPr>
              <a:t>Info-Tech can help! Align your priorities with our material on </a:t>
            </a:r>
            <a:r>
              <a:rPr lang="en-US" b="0" i="1" u="sng" dirty="0">
                <a:solidFill>
                  <a:srgbClr val="0563C1"/>
                </a:solidFill>
                <a:effectLst/>
                <a:latin typeface="Montserrat" panose="00000500000000000000" pitchFamily="2" charset="0"/>
                <a:ea typeface="Calibri" panose="020F0502020204030204" pitchFamily="34" charset="0"/>
                <a:cs typeface="Times New Roman" panose="02020603050405020304" pitchFamily="18" charset="0"/>
                <a:hlinkClick r:id="rId4"/>
              </a:rPr>
              <a:t>Building a Business- Aligned IT Strategy</a:t>
            </a:r>
            <a:r>
              <a:rPr lang="en-US" b="0" dirty="0">
                <a:latin typeface="Montserrat" panose="00000500000000000000" pitchFamily="2" charset="0"/>
                <a:ea typeface="Calibri" panose="020F0502020204030204" pitchFamily="34" charset="0"/>
                <a:cs typeface="Arial" panose="020B0604020202020204" pitchFamily="34" charset="0"/>
              </a:rPr>
              <a:t>. Use a modified version of the Strategy Initiative template (next slide) to convey </a:t>
            </a:r>
            <a:r>
              <a:rPr lang="en-US" dirty="0">
                <a:latin typeface="Montserrat" panose="00000500000000000000" pitchFamily="2" charset="0"/>
                <a:ea typeface="Calibri" panose="020F0502020204030204" pitchFamily="34" charset="0"/>
                <a:cs typeface="Arial" panose="020B0604020202020204" pitchFamily="34" charset="0"/>
              </a:rPr>
              <a:t>your strong opinion </a:t>
            </a:r>
            <a:r>
              <a:rPr lang="en-US" b="0" dirty="0">
                <a:latin typeface="Montserrat" panose="00000500000000000000" pitchFamily="2" charset="0"/>
                <a:ea typeface="Calibri" panose="020F0502020204030204" pitchFamily="34" charset="0"/>
                <a:cs typeface="Arial" panose="020B0604020202020204" pitchFamily="34" charset="0"/>
              </a:rPr>
              <a:t>on the priorities you need your stakeholders to know about. And do so in a way that is familiar so they will easily understand. </a:t>
            </a:r>
            <a:endParaRPr lang="en-US" sz="1000" b="0" dirty="0">
              <a:latin typeface="Montserrat" panose="00000500000000000000" pitchFamily="2" charset="0"/>
            </a:endParaRPr>
          </a:p>
        </p:txBody>
      </p:sp>
      <p:grpSp>
        <p:nvGrpSpPr>
          <p:cNvPr id="6" name="Group 5">
            <a:extLst>
              <a:ext uri="{FF2B5EF4-FFF2-40B4-BE49-F238E27FC236}">
                <a16:creationId xmlns:a16="http://schemas.microsoft.com/office/drawing/2014/main" id="{AD0401DA-658D-4A1A-B314-1EB7B0E31CC6}"/>
              </a:ext>
            </a:extLst>
          </p:cNvPr>
          <p:cNvGrpSpPr/>
          <p:nvPr/>
        </p:nvGrpSpPr>
        <p:grpSpPr>
          <a:xfrm>
            <a:off x="7313785" y="2334143"/>
            <a:ext cx="4504512" cy="3816019"/>
            <a:chOff x="6270495" y="2743349"/>
            <a:chExt cx="6039790" cy="3816019"/>
          </a:xfrm>
        </p:grpSpPr>
        <p:grpSp>
          <p:nvGrpSpPr>
            <p:cNvPr id="7" name="Group 6">
              <a:extLst>
                <a:ext uri="{FF2B5EF4-FFF2-40B4-BE49-F238E27FC236}">
                  <a16:creationId xmlns:a16="http://schemas.microsoft.com/office/drawing/2014/main" id="{7AD2E75F-BD04-4E24-B307-77A89F70BB2B}"/>
                </a:ext>
              </a:extLst>
            </p:cNvPr>
            <p:cNvGrpSpPr/>
            <p:nvPr/>
          </p:nvGrpSpPr>
          <p:grpSpPr>
            <a:xfrm>
              <a:off x="6270499" y="2743349"/>
              <a:ext cx="6039786" cy="3816019"/>
              <a:chOff x="1494412" y="1236320"/>
              <a:chExt cx="5675324" cy="985212"/>
            </a:xfrm>
          </p:grpSpPr>
          <p:sp>
            <p:nvSpPr>
              <p:cNvPr id="22" name="Rounded Rectangle 33">
                <a:extLst>
                  <a:ext uri="{FF2B5EF4-FFF2-40B4-BE49-F238E27FC236}">
                    <a16:creationId xmlns:a16="http://schemas.microsoft.com/office/drawing/2014/main" id="{611F3AD0-0999-485F-9116-40004B9D9D44}"/>
                  </a:ext>
                </a:extLst>
              </p:cNvPr>
              <p:cNvSpPr/>
              <p:nvPr/>
            </p:nvSpPr>
            <p:spPr>
              <a:xfrm rot="10800000">
                <a:off x="1494412" y="1236320"/>
                <a:ext cx="5326880"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xo" panose="02000303000000000000" pitchFamily="2" charset="0"/>
                  <a:ea typeface="+mn-ea"/>
                  <a:cs typeface="+mn-cs"/>
                </a:endParaRPr>
              </a:p>
            </p:txBody>
          </p:sp>
          <p:sp>
            <p:nvSpPr>
              <p:cNvPr id="23" name="Rounded Rectangle 34">
                <a:extLst>
                  <a:ext uri="{FF2B5EF4-FFF2-40B4-BE49-F238E27FC236}">
                    <a16:creationId xmlns:a16="http://schemas.microsoft.com/office/drawing/2014/main" id="{77A3EF29-AE6B-44B4-914E-F983118F43A5}"/>
                  </a:ext>
                </a:extLst>
              </p:cNvPr>
              <p:cNvSpPr/>
              <p:nvPr/>
            </p:nvSpPr>
            <p:spPr>
              <a:xfrm>
                <a:off x="1494416" y="1236323"/>
                <a:ext cx="5675320" cy="985209"/>
              </a:xfrm>
              <a:prstGeom prst="roundRect">
                <a:avLst>
                  <a:gd name="adj" fmla="val 4260"/>
                </a:avLst>
              </a:prstGeom>
              <a:solidFill>
                <a:schemeClr val="bg1"/>
              </a:solidFill>
              <a:ln>
                <a:noFill/>
              </a:ln>
              <a:effectLst>
                <a:outerShdw blurRad="216892" dist="60721" dir="102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xo" panose="02000303000000000000" pitchFamily="2" charset="0"/>
                  <a:ea typeface="+mn-ea"/>
                  <a:cs typeface="+mn-cs"/>
                </a:endParaRPr>
              </a:p>
            </p:txBody>
          </p:sp>
        </p:grpSp>
        <p:cxnSp>
          <p:nvCxnSpPr>
            <p:cNvPr id="8" name="Straight Connector 7">
              <a:extLst>
                <a:ext uri="{FF2B5EF4-FFF2-40B4-BE49-F238E27FC236}">
                  <a16:creationId xmlns:a16="http://schemas.microsoft.com/office/drawing/2014/main" id="{5745AD19-E382-4D92-B28D-E46EB9336416}"/>
                </a:ext>
              </a:extLst>
            </p:cNvPr>
            <p:cNvCxnSpPr>
              <a:cxnSpLocks/>
            </p:cNvCxnSpPr>
            <p:nvPr/>
          </p:nvCxnSpPr>
          <p:spPr>
            <a:xfrm>
              <a:off x="7484259" y="5954341"/>
              <a:ext cx="0" cy="222250"/>
            </a:xfrm>
            <a:prstGeom prst="line">
              <a:avLst/>
            </a:prstGeom>
            <a:ln w="28575">
              <a:solidFill>
                <a:srgbClr val="B31F23"/>
              </a:solidFill>
            </a:ln>
          </p:spPr>
          <p:style>
            <a:lnRef idx="1">
              <a:schemeClr val="accent5"/>
            </a:lnRef>
            <a:fillRef idx="0">
              <a:schemeClr val="accent5"/>
            </a:fillRef>
            <a:effectRef idx="0">
              <a:schemeClr val="accent5"/>
            </a:effectRef>
            <a:fontRef idx="minor">
              <a:schemeClr val="tx1"/>
            </a:fontRef>
          </p:style>
        </p:cxnSp>
        <p:grpSp>
          <p:nvGrpSpPr>
            <p:cNvPr id="9" name="Group 8">
              <a:extLst>
                <a:ext uri="{FF2B5EF4-FFF2-40B4-BE49-F238E27FC236}">
                  <a16:creationId xmlns:a16="http://schemas.microsoft.com/office/drawing/2014/main" id="{08C383E9-5B43-4693-A828-7A58A0F0CC87}"/>
                </a:ext>
              </a:extLst>
            </p:cNvPr>
            <p:cNvGrpSpPr/>
            <p:nvPr/>
          </p:nvGrpSpPr>
          <p:grpSpPr>
            <a:xfrm>
              <a:off x="6270495" y="3041075"/>
              <a:ext cx="4217251" cy="3420171"/>
              <a:chOff x="5890347" y="3163800"/>
              <a:chExt cx="4454387" cy="3420171"/>
            </a:xfrm>
          </p:grpSpPr>
          <p:grpSp>
            <p:nvGrpSpPr>
              <p:cNvPr id="14" name="Group 13">
                <a:extLst>
                  <a:ext uri="{FF2B5EF4-FFF2-40B4-BE49-F238E27FC236}">
                    <a16:creationId xmlns:a16="http://schemas.microsoft.com/office/drawing/2014/main" id="{BE791852-DC6D-4FE8-A90F-97EB1B23C3F0}"/>
                  </a:ext>
                </a:extLst>
              </p:cNvPr>
              <p:cNvGrpSpPr/>
              <p:nvPr/>
            </p:nvGrpSpPr>
            <p:grpSpPr>
              <a:xfrm>
                <a:off x="5890347" y="3163800"/>
                <a:ext cx="4454387" cy="3294315"/>
                <a:chOff x="191741" y="3180397"/>
                <a:chExt cx="4310197" cy="3294315"/>
              </a:xfrm>
            </p:grpSpPr>
            <p:graphicFrame>
              <p:nvGraphicFramePr>
                <p:cNvPr id="17" name="Chart 16">
                  <a:extLst>
                    <a:ext uri="{FF2B5EF4-FFF2-40B4-BE49-F238E27FC236}">
                      <a16:creationId xmlns:a16="http://schemas.microsoft.com/office/drawing/2014/main" id="{D844E246-2017-4E81-8379-7AFD80E56071}"/>
                    </a:ext>
                  </a:extLst>
                </p:cNvPr>
                <p:cNvGraphicFramePr/>
                <p:nvPr>
                  <p:extLst>
                    <p:ext uri="{D42A27DB-BD31-4B8C-83A1-F6EECF244321}">
                      <p14:modId xmlns:p14="http://schemas.microsoft.com/office/powerpoint/2010/main" val="743201761"/>
                    </p:ext>
                  </p:extLst>
                </p:nvPr>
              </p:nvGraphicFramePr>
              <p:xfrm>
                <a:off x="191741" y="3180397"/>
                <a:ext cx="3778523" cy="3294315"/>
              </p:xfrm>
              <a:graphic>
                <a:graphicData uri="http://schemas.openxmlformats.org/drawingml/2006/chart">
                  <c:chart xmlns:c="http://schemas.openxmlformats.org/drawingml/2006/chart" xmlns:r="http://schemas.openxmlformats.org/officeDocument/2006/relationships" r:id="rId5"/>
                </a:graphicData>
              </a:graphic>
            </p:graphicFrame>
            <p:cxnSp>
              <p:nvCxnSpPr>
                <p:cNvPr id="16" name="Straight Connector 15">
                  <a:extLst>
                    <a:ext uri="{FF2B5EF4-FFF2-40B4-BE49-F238E27FC236}">
                      <a16:creationId xmlns:a16="http://schemas.microsoft.com/office/drawing/2014/main" id="{9A73ACE1-14E2-49B3-9EC8-C8B23F0720C8}"/>
                    </a:ext>
                  </a:extLst>
                </p:cNvPr>
                <p:cNvCxnSpPr>
                  <a:cxnSpLocks/>
                </p:cNvCxnSpPr>
                <p:nvPr/>
              </p:nvCxnSpPr>
              <p:spPr>
                <a:xfrm>
                  <a:off x="1349701" y="3937988"/>
                  <a:ext cx="2894149" cy="0"/>
                </a:xfrm>
                <a:prstGeom prst="line">
                  <a:avLst/>
                </a:prstGeom>
                <a:ln w="12700">
                  <a:solidFill>
                    <a:srgbClr val="279738"/>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D97A5A-EAEC-4592-949F-1C3928276EA7}"/>
                    </a:ext>
                  </a:extLst>
                </p:cNvPr>
                <p:cNvCxnSpPr>
                  <a:cxnSpLocks/>
                </p:cNvCxnSpPr>
                <p:nvPr/>
              </p:nvCxnSpPr>
              <p:spPr>
                <a:xfrm>
                  <a:off x="1783134" y="4442133"/>
                  <a:ext cx="2517156" cy="0"/>
                </a:xfrm>
                <a:prstGeom prst="line">
                  <a:avLst/>
                </a:prstGeom>
                <a:ln w="12700">
                  <a:solidFill>
                    <a:srgbClr val="2572B5"/>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59DD81-7D98-4868-B2FE-60EEE30F553B}"/>
                    </a:ext>
                  </a:extLst>
                </p:cNvPr>
                <p:cNvCxnSpPr>
                  <a:cxnSpLocks/>
                </p:cNvCxnSpPr>
                <p:nvPr/>
              </p:nvCxnSpPr>
              <p:spPr>
                <a:xfrm>
                  <a:off x="3088699" y="4923164"/>
                  <a:ext cx="1284363" cy="0"/>
                </a:xfrm>
                <a:prstGeom prst="line">
                  <a:avLst/>
                </a:prstGeom>
                <a:ln w="12700">
                  <a:solidFill>
                    <a:srgbClr val="F9C61E"/>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A051C6-F621-40EF-B375-6449F1D2E2DB}"/>
                    </a:ext>
                  </a:extLst>
                </p:cNvPr>
                <p:cNvCxnSpPr>
                  <a:cxnSpLocks/>
                </p:cNvCxnSpPr>
                <p:nvPr/>
              </p:nvCxnSpPr>
              <p:spPr>
                <a:xfrm>
                  <a:off x="2957338" y="5381974"/>
                  <a:ext cx="1544600" cy="0"/>
                </a:xfrm>
                <a:prstGeom prst="line">
                  <a:avLst/>
                </a:prstGeom>
                <a:ln w="12700">
                  <a:solidFill>
                    <a:srgbClr val="ED7413"/>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F5DDDC-E7CB-4CA8-9A98-CD710A5FFC36}"/>
                    </a:ext>
                  </a:extLst>
                </p:cNvPr>
                <p:cNvCxnSpPr>
                  <a:cxnSpLocks/>
                </p:cNvCxnSpPr>
                <p:nvPr/>
              </p:nvCxnSpPr>
              <p:spPr>
                <a:xfrm>
                  <a:off x="1869293" y="5888574"/>
                  <a:ext cx="2278425" cy="0"/>
                </a:xfrm>
                <a:prstGeom prst="line">
                  <a:avLst/>
                </a:prstGeom>
                <a:ln w="12700">
                  <a:solidFill>
                    <a:srgbClr val="B31F23"/>
                  </a:solidFill>
                  <a:prstDash val="sysDot"/>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CA770D6-6DEF-4378-A672-784B5CFF46F6}"/>
                  </a:ext>
                </a:extLst>
              </p:cNvPr>
              <p:cNvSpPr txBox="1"/>
              <p:nvPr/>
            </p:nvSpPr>
            <p:spPr>
              <a:xfrm>
                <a:off x="6497620" y="6368527"/>
                <a:ext cx="6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E7E6E6">
                      <a:lumMod val="10000"/>
                    </a:srgbClr>
                  </a:solidFill>
                  <a:effectLst/>
                  <a:uLnTx/>
                  <a:uFillTx/>
                  <a:latin typeface="Roboto" panose="02000000000000000000" pitchFamily="2" charset="0"/>
                  <a:ea typeface="Roboto" panose="02000000000000000000" pitchFamily="2" charset="0"/>
                  <a:cs typeface="+mn-cs"/>
                </a:endParaRPr>
              </a:p>
            </p:txBody>
          </p:sp>
        </p:grpSp>
        <p:pic>
          <p:nvPicPr>
            <p:cNvPr id="13" name="Picture 12" descr="A screenshot of a video game&#10;&#10;Description automatically generated with medium confidence">
              <a:extLst>
                <a:ext uri="{FF2B5EF4-FFF2-40B4-BE49-F238E27FC236}">
                  <a16:creationId xmlns:a16="http://schemas.microsoft.com/office/drawing/2014/main" id="{CA955D75-5A21-41F3-9DB7-4999C6AD7A74}"/>
                </a:ext>
              </a:extLst>
            </p:cNvPr>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9588105" y="3180032"/>
              <a:ext cx="2667747" cy="3207620"/>
            </a:xfrm>
            <a:prstGeom prst="rect">
              <a:avLst/>
            </a:prstGeom>
          </p:spPr>
        </p:pic>
      </p:grpSp>
      <p:sp>
        <p:nvSpPr>
          <p:cNvPr id="26" name="TextBox 25">
            <a:extLst>
              <a:ext uri="{FF2B5EF4-FFF2-40B4-BE49-F238E27FC236}">
                <a16:creationId xmlns:a16="http://schemas.microsoft.com/office/drawing/2014/main" id="{56C1F45D-C6BD-442E-82D0-222C4433920A}"/>
              </a:ext>
            </a:extLst>
          </p:cNvPr>
          <p:cNvSpPr txBox="1"/>
          <p:nvPr/>
        </p:nvSpPr>
        <p:spPr>
          <a:xfrm>
            <a:off x="7313785" y="6150162"/>
            <a:ext cx="2525905" cy="215444"/>
          </a:xfrm>
          <a:prstGeom prst="rect">
            <a:avLst/>
          </a:prstGeom>
          <a:noFill/>
        </p:spPr>
        <p:txBody>
          <a:bodyPr wrap="square" rtlCol="0">
            <a:spAutoFit/>
          </a:bodyPr>
          <a:lstStyle/>
          <a:p>
            <a:r>
              <a:rPr lang="en-US" sz="800" dirty="0">
                <a:latin typeface="Montserrat" panose="00000500000000000000" pitchFamily="2" charset="0"/>
              </a:rPr>
              <a:t>Info-Tech CIO Business Vision Diagnostic</a:t>
            </a:r>
          </a:p>
        </p:txBody>
      </p:sp>
      <p:sp>
        <p:nvSpPr>
          <p:cNvPr id="33" name="Text Placeholder 2">
            <a:extLst>
              <a:ext uri="{FF2B5EF4-FFF2-40B4-BE49-F238E27FC236}">
                <a16:creationId xmlns:a16="http://schemas.microsoft.com/office/drawing/2014/main" id="{80FB50F0-1A8E-4414-B1BD-29214962E794}"/>
              </a:ext>
            </a:extLst>
          </p:cNvPr>
          <p:cNvSpPr txBox="1">
            <a:spLocks/>
          </p:cNvSpPr>
          <p:nvPr/>
        </p:nvSpPr>
        <p:spPr>
          <a:xfrm>
            <a:off x="764490" y="4514414"/>
            <a:ext cx="2120242" cy="1627498"/>
          </a:xfrm>
        </p:spPr>
        <p:txBody>
          <a:bodyPr>
            <a:normAutofit/>
          </a:bodyPr>
          <a:lstStyle>
            <a:lvl1pPr marL="174608" indent="-174608" algn="l" defTabSz="914400" rtl="0" eaLnBrk="1" latinLnBrk="0" hangingPunct="1">
              <a:lnSpc>
                <a:spcPct val="100000"/>
              </a:lnSpc>
              <a:spcBef>
                <a:spcPts val="500"/>
              </a:spcBef>
              <a:buClr>
                <a:schemeClr val="tx1"/>
              </a:buClr>
              <a:buSzPct val="120000"/>
              <a:buFont typeface="Arial" pitchFamily="34" charset="0"/>
              <a:buChar char="•"/>
              <a:defRPr sz="1200" b="1" kern="1200" baseline="0">
                <a:solidFill>
                  <a:schemeClr val="tx1"/>
                </a:solidFill>
                <a:latin typeface="Arial" panose="020B0604020202020204" pitchFamily="34" charset="0"/>
                <a:ea typeface="+mn-ea"/>
                <a:cs typeface="+mn-cs"/>
              </a:defRPr>
            </a:lvl1pPr>
            <a:lvl2pPr marL="361914" indent="-180957" algn="l" defTabSz="914400" rtl="0" eaLnBrk="1" latinLnBrk="0" hangingPunct="1">
              <a:lnSpc>
                <a:spcPct val="100000"/>
              </a:lnSpc>
              <a:spcBef>
                <a:spcPts val="500"/>
              </a:spcBef>
              <a:buClr>
                <a:schemeClr val="tx1"/>
              </a:buClr>
              <a:buSzPct val="150000"/>
              <a:buFont typeface="Arial" pitchFamily="34" charset="0"/>
              <a:buChar char="◦"/>
              <a:defRPr sz="1200" b="1" kern="1200">
                <a:solidFill>
                  <a:schemeClr val="tx1"/>
                </a:solidFill>
                <a:latin typeface="Arial" panose="020B0604020202020204" pitchFamily="34" charset="0"/>
                <a:ea typeface="+mn-ea"/>
                <a:cs typeface="+mn-cs"/>
              </a:defRPr>
            </a:lvl2pPr>
            <a:lvl3pPr marL="542871" indent="-180957" algn="l" defTabSz="914400" rtl="0" eaLnBrk="1" latinLnBrk="0" hangingPunct="1">
              <a:lnSpc>
                <a:spcPct val="100000"/>
              </a:lnSpc>
              <a:spcBef>
                <a:spcPts val="500"/>
              </a:spcBef>
              <a:buClr>
                <a:schemeClr val="tx1"/>
              </a:buClr>
              <a:buSzPct val="100000"/>
              <a:buFont typeface="Arial" pitchFamily="34" charset="0"/>
              <a:buChar char="–"/>
              <a:defRPr sz="1200" b="1" kern="1200" baseline="0">
                <a:solidFill>
                  <a:schemeClr val="tx1"/>
                </a:solidFill>
                <a:latin typeface="Arial" panose="020B0604020202020204" pitchFamily="34" charset="0"/>
                <a:ea typeface="+mn-ea"/>
                <a:cs typeface="+mn-cs"/>
              </a:defRPr>
            </a:lvl3pPr>
            <a:lvl4pPr marL="714304" indent="-171433" algn="l" defTabSz="914400" rtl="0" eaLnBrk="1" latinLnBrk="0" hangingPunct="1">
              <a:lnSpc>
                <a:spcPct val="100000"/>
              </a:lnSpc>
              <a:spcBef>
                <a:spcPts val="500"/>
              </a:spcBef>
              <a:buSzPct val="100000"/>
              <a:buFont typeface="Wingdings" pitchFamily="2" charset="2"/>
              <a:buChar char="§"/>
              <a:defRPr sz="1200" b="1" kern="1200">
                <a:solidFill>
                  <a:schemeClr val="tx1"/>
                </a:solidFill>
                <a:latin typeface="Arial" panose="020B0604020202020204" pitchFamily="34" charset="0"/>
                <a:ea typeface="+mn-ea"/>
                <a:cs typeface="+mn-cs"/>
              </a:defRPr>
            </a:lvl4pPr>
            <a:lvl5pPr marL="1614327" indent="-174608" algn="l" defTabSz="914400" rtl="0" eaLnBrk="1" latinLnBrk="0" hangingPunct="1">
              <a:lnSpc>
                <a:spcPts val="1350"/>
              </a:lnSpc>
              <a:spcBef>
                <a:spcPts val="500"/>
              </a:spcBef>
              <a:buSzPct val="150000"/>
              <a:buFont typeface="Arial" pitchFamily="34" charset="0"/>
              <a:buChar char="◦"/>
              <a:tabLst/>
              <a:defRPr sz="1200" b="1"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itchFamily="34" charset="0"/>
              <a:buNone/>
            </a:pPr>
            <a:r>
              <a:rPr lang="en-US" b="0" dirty="0">
                <a:latin typeface="Montserrat" panose="00000500000000000000" pitchFamily="2" charset="0"/>
                <a:ea typeface="Calibri" panose="020F0502020204030204" pitchFamily="34" charset="0"/>
                <a:cs typeface="Arial" panose="020B0604020202020204" pitchFamily="34" charset="0"/>
              </a:rPr>
              <a:t>Call your Executive Advisor or Counselor to help identify the one or two key messages you want to bring forward for success in 2022!</a:t>
            </a:r>
            <a:endParaRPr lang="en-US" sz="1000" b="0" dirty="0">
              <a:latin typeface="Montserrat" panose="00000500000000000000" pitchFamily="2" charset="0"/>
            </a:endParaRPr>
          </a:p>
        </p:txBody>
      </p:sp>
      <p:sp>
        <p:nvSpPr>
          <p:cNvPr id="25" name="TextBox 24">
            <a:extLst>
              <a:ext uri="{FF2B5EF4-FFF2-40B4-BE49-F238E27FC236}">
                <a16:creationId xmlns:a16="http://schemas.microsoft.com/office/drawing/2014/main" id="{C4EEFE01-5595-496D-8E56-A952E98B838E}"/>
              </a:ext>
            </a:extLst>
          </p:cNvPr>
          <p:cNvSpPr txBox="1"/>
          <p:nvPr/>
        </p:nvSpPr>
        <p:spPr>
          <a:xfrm>
            <a:off x="2904694" y="5593517"/>
            <a:ext cx="1352760" cy="707886"/>
          </a:xfrm>
          <a:prstGeom prst="rect">
            <a:avLst/>
          </a:prstGeom>
          <a:noFill/>
        </p:spPr>
        <p:txBody>
          <a:bodyPr wrap="square" rtlCol="0">
            <a:spAutoFit/>
          </a:bodyPr>
          <a:lstStyle/>
          <a:p>
            <a:r>
              <a:rPr lang="en-US" sz="800" dirty="0">
                <a:latin typeface="Montserrat" panose="00000500000000000000" pitchFamily="2" charset="0"/>
              </a:rPr>
              <a:t>Info-Tech IT Strategy</a:t>
            </a:r>
          </a:p>
          <a:p>
            <a:r>
              <a:rPr lang="en-US" sz="800" dirty="0">
                <a:latin typeface="Montserrat" panose="00000500000000000000" pitchFamily="2" charset="0"/>
              </a:rPr>
              <a:t>Initiative Template, from the </a:t>
            </a:r>
            <a:r>
              <a:rPr lang="en-US" sz="800" i="1" dirty="0">
                <a:latin typeface="Montserrat" panose="00000500000000000000" pitchFamily="2" charset="0"/>
                <a:hlinkClick r:id="rId7"/>
              </a:rPr>
              <a:t>IT Strategy Presentation Template</a:t>
            </a:r>
            <a:endParaRPr lang="en-US" sz="800" i="1" dirty="0">
              <a:latin typeface="Montserrat" panose="00000500000000000000" pitchFamily="2" charset="0"/>
            </a:endParaRPr>
          </a:p>
        </p:txBody>
      </p:sp>
      <p:sp>
        <p:nvSpPr>
          <p:cNvPr id="27" name="TextBox 26">
            <a:extLst>
              <a:ext uri="{FF2B5EF4-FFF2-40B4-BE49-F238E27FC236}">
                <a16:creationId xmlns:a16="http://schemas.microsoft.com/office/drawing/2014/main" id="{230111F1-8955-43CB-A8C2-CD1366B1985D}"/>
              </a:ext>
            </a:extLst>
          </p:cNvPr>
          <p:cNvSpPr txBox="1"/>
          <p:nvPr/>
        </p:nvSpPr>
        <p:spPr>
          <a:xfrm>
            <a:off x="4277416" y="6163868"/>
            <a:ext cx="2122461" cy="215444"/>
          </a:xfrm>
          <a:prstGeom prst="rect">
            <a:avLst/>
          </a:prstGeom>
          <a:noFill/>
        </p:spPr>
        <p:txBody>
          <a:bodyPr wrap="square" rtlCol="0">
            <a:spAutoFit/>
          </a:bodyPr>
          <a:lstStyle/>
          <a:p>
            <a:r>
              <a:rPr lang="en-US" sz="800" dirty="0">
                <a:latin typeface="Montserrat" panose="00000500000000000000" pitchFamily="2" charset="0"/>
              </a:rPr>
              <a:t>Priorities Report Initiative Template</a:t>
            </a:r>
          </a:p>
        </p:txBody>
      </p:sp>
      <p:sp>
        <p:nvSpPr>
          <p:cNvPr id="12" name="Arrow: Curved Up 11">
            <a:extLst>
              <a:ext uri="{FF2B5EF4-FFF2-40B4-BE49-F238E27FC236}">
                <a16:creationId xmlns:a16="http://schemas.microsoft.com/office/drawing/2014/main" id="{428A2B12-5914-41C9-83D5-2E4BC88DA7A9}"/>
              </a:ext>
            </a:extLst>
          </p:cNvPr>
          <p:cNvSpPr/>
          <p:nvPr/>
        </p:nvSpPr>
        <p:spPr>
          <a:xfrm rot="12480374">
            <a:off x="5121670" y="4262385"/>
            <a:ext cx="1006716" cy="557663"/>
          </a:xfrm>
          <a:prstGeom prst="curvedUpArrow">
            <a:avLst>
              <a:gd name="adj1" fmla="val 18093"/>
              <a:gd name="adj2" fmla="val 50000"/>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Exo" panose="02000303000000000000" pitchFamily="2" charset="0"/>
            </a:endParaRPr>
          </a:p>
        </p:txBody>
      </p:sp>
      <p:pic>
        <p:nvPicPr>
          <p:cNvPr id="5" name="Picture 4">
            <a:extLst>
              <a:ext uri="{FF2B5EF4-FFF2-40B4-BE49-F238E27FC236}">
                <a16:creationId xmlns:a16="http://schemas.microsoft.com/office/drawing/2014/main" id="{EC905AE2-C64F-4B92-8125-C3D98F707B9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373886" y="4791564"/>
            <a:ext cx="2417354" cy="1359762"/>
          </a:xfrm>
          <a:prstGeom prst="rect">
            <a:avLst/>
          </a:prstGeom>
          <a:ln w="22225">
            <a:solidFill>
              <a:schemeClr val="tx1"/>
            </a:solidFill>
          </a:ln>
        </p:spPr>
      </p:pic>
      <p:sp>
        <p:nvSpPr>
          <p:cNvPr id="4" name="Rectangle 3">
            <a:extLst>
              <a:ext uri="{FF2B5EF4-FFF2-40B4-BE49-F238E27FC236}">
                <a16:creationId xmlns:a16="http://schemas.microsoft.com/office/drawing/2014/main" id="{A5A9FE95-5F55-46DC-A525-26BE623917C9}"/>
              </a:ext>
            </a:extLst>
          </p:cNvPr>
          <p:cNvSpPr/>
          <p:nvPr/>
        </p:nvSpPr>
        <p:spPr>
          <a:xfrm>
            <a:off x="8124661" y="5545135"/>
            <a:ext cx="155378" cy="29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14415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dirty="0">
                <a:latin typeface="Montserrat"/>
              </a:rPr>
              <a:t>&lt;Insert your Priority here&gt;</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600" dirty="0">
                <a:latin typeface="Exo" panose="02000303000000000000" pitchFamily="2" charset="0"/>
                <a:cs typeface="Arial" panose="020B0604020202020204" pitchFamily="34" charset="0"/>
              </a:rPr>
              <a:t>&lt;Value-driven tagline – think 144-character tweet. No more!&gt;</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dirty="0">
                <a:solidFill>
                  <a:prstClr val="black"/>
                </a:solidFill>
                <a:latin typeface="Roboto Condensed Light"/>
              </a:rPr>
              <a:t>&lt;work with your Executive Advisor or Counselor to identify the right Info-Tech resources to use to accelerate your team through the work you’ve laid out&gt;</a:t>
            </a:r>
          </a:p>
          <a:p>
            <a:pPr defTabSz="914309"/>
            <a:r>
              <a:rPr lang="en-US" sz="1100" dirty="0">
                <a:solidFill>
                  <a:prstClr val="black"/>
                </a:solidFill>
                <a:latin typeface="Roboto Condensed Light"/>
              </a:rPr>
              <a:t> </a:t>
            </a: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nchor="t">
            <a:spAutoFit/>
          </a:bodyPr>
          <a:lstStyle/>
          <a:p>
            <a:pPr defTabSz="914309"/>
            <a:r>
              <a:rPr lang="en-US" sz="1100" dirty="0">
                <a:solidFill>
                  <a:prstClr val="white"/>
                </a:solidFill>
                <a:latin typeface="Montserrat SemiBold" panose="00000700000000000000" pitchFamily="2" charset="0"/>
              </a:rPr>
              <a:t>Related Info-Tech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dirty="0">
                <a:solidFill>
                  <a:prstClr val="black"/>
                </a:solidFill>
                <a:latin typeface="Roboto Condensed Light"/>
              </a:rPr>
              <a:t>&lt;be specific and don’t fall back on the old standbys of not enough time, not enough money&gt;</a:t>
            </a: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nchor="t">
            <a:spAutoFit/>
          </a:bodyPr>
          <a:lstStyle/>
          <a:p>
            <a:pPr defTabSz="914309"/>
            <a:r>
              <a:rPr lang="en-US" sz="1100" dirty="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dirty="0">
                  <a:solidFill>
                    <a:prstClr val="black"/>
                  </a:solidFill>
                  <a:latin typeface="Roboto Condensed Light"/>
                </a:rPr>
                <a:t>&lt;thumbnail sketch of what actions IT is prepared to invest in to realize value&gt;</a:t>
              </a: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nchor="t">
              <a:spAutoFit/>
            </a:bodyPr>
            <a:lstStyle/>
            <a:p>
              <a:pPr defTabSz="914309"/>
              <a:r>
                <a:rPr lang="en-CA" sz="1100" dirty="0">
                  <a:solidFill>
                    <a:prstClr val="white"/>
                  </a:solidFill>
                  <a:latin typeface="Montserrat SemiBold" panose="00000700000000000000" pitchFamily="2" charset="0"/>
                </a:rPr>
                <a:t>Priority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497338"/>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dirty="0">
                <a:solidFill>
                  <a:srgbClr val="4A4A4A"/>
                </a:solidFill>
                <a:latin typeface="Montserrat SemiBold" panose="00000700000000000000" pitchFamily="2" charset="0"/>
              </a:rPr>
              <a:t>&lt;what value metric is going to change&gt;</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dirty="0">
                <a:solidFill>
                  <a:srgbClr val="4A4A4A"/>
                </a:solidFill>
                <a:latin typeface="Montserrat SemiBold" panose="00000700000000000000" pitchFamily="2" charset="0"/>
              </a:rPr>
              <a:t>&lt;secondary value&gt;</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nchor="t">
            <a:spAutoFit/>
          </a:bodyPr>
          <a:lstStyle/>
          <a:p>
            <a:pPr defTabSz="914309"/>
            <a:r>
              <a:rPr lang="en-US" sz="1100" dirty="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nchor="t">
            <a:spAutoFit/>
          </a:bodyPr>
          <a:lstStyle/>
          <a:p>
            <a:pPr defTabSz="914309"/>
            <a:r>
              <a:rPr lang="en-US" sz="1100" dirty="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dirty="0">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dirty="0">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Provide a brief value statement for the initiative. </a:t>
            </a: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4256031" y="2627744"/>
            <a:ext cx="1953628" cy="632212"/>
          </a:xfrm>
          <a:prstGeom prst="wedgeRectCallout">
            <a:avLst>
              <a:gd name="adj1" fmla="val -21874"/>
              <a:gd name="adj2" fmla="val -623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Description must include what IT will undertake to complete the initiative. </a:t>
            </a: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7234043" y="4098086"/>
            <a:ext cx="2113498" cy="956894"/>
          </a:xfrm>
          <a:prstGeom prst="wedgeRectCallout">
            <a:avLst>
              <a:gd name="adj1" fmla="val -48423"/>
              <a:gd name="adj2" fmla="val -8622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Align initiative benefits back to business benefits or benefits for the stakeholder groups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517690" y="3919766"/>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dirty="0">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4112868"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dirty="0">
                <a:solidFill>
                  <a:srgbClr val="4A4A4A"/>
                </a:solidFill>
                <a:latin typeface="Montserrat SemiBold" panose="00000700000000000000" pitchFamily="2" charset="0"/>
              </a:rPr>
              <a:t>&lt;tertiary value&gt;</a:t>
            </a:r>
          </a:p>
        </p:txBody>
      </p:sp>
      <p:sp>
        <p:nvSpPr>
          <p:cNvPr id="23" name="Rectangle 22">
            <a:extLst>
              <a:ext uri="{FF2B5EF4-FFF2-40B4-BE49-F238E27FC236}">
                <a16:creationId xmlns:a16="http://schemas.microsoft.com/office/drawing/2014/main" id="{0FCB6680-4DD8-4EA0-9609-95C2CE7B51AC}"/>
              </a:ext>
            </a:extLst>
          </p:cNvPr>
          <p:cNvSpPr/>
          <p:nvPr/>
        </p:nvSpPr>
        <p:spPr>
          <a:xfrm>
            <a:off x="1425036" y="426180"/>
            <a:ext cx="2397990" cy="910313"/>
          </a:xfrm>
          <a:prstGeom prst="rect">
            <a:avLst/>
          </a:prstGeom>
          <a:solidFill>
            <a:srgbClr val="FFC000"/>
          </a:solidFill>
          <a:ln w="50800"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Use this template to convey your strong opinion on the priorities you need your stakeholders to know about. </a:t>
            </a:r>
          </a:p>
        </p:txBody>
      </p:sp>
    </p:spTree>
    <p:extLst>
      <p:ext uri="{BB962C8B-B14F-4D97-AF65-F5344CB8AC3E}">
        <p14:creationId xmlns:p14="http://schemas.microsoft.com/office/powerpoint/2010/main" val="3917142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6551</Words>
  <Application>Microsoft Office PowerPoint</Application>
  <PresentationFormat>Widescreen</PresentationFormat>
  <Paragraphs>339</Paragraphs>
  <Slides>38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Montserrat</vt:lpstr>
      <vt:lpstr>Roboto Light</vt:lpstr>
      <vt:lpstr>Roboto</vt:lpstr>
      <vt:lpstr>Roboto Condensed Light</vt:lpstr>
      <vt:lpstr>Montserrat SemiBold</vt:lpstr>
      <vt:lpstr>Arial</vt:lpstr>
      <vt:lpstr>Exo</vt:lpstr>
      <vt:lpstr>Wingdings</vt:lpstr>
      <vt:lpstr>Calibri</vt:lpstr>
      <vt:lpstr>Office Theme</vt:lpstr>
      <vt:lpstr>Infrastructure  &amp; Operations Priorities 2022</vt:lpstr>
      <vt:lpstr>Prioritization in the face of unrelenting change</vt:lpstr>
      <vt:lpstr>Introduction</vt:lpstr>
      <vt:lpstr>Value</vt:lpstr>
      <vt:lpstr>PowerPoint Presentation</vt:lpstr>
      <vt:lpstr>Priorities Framework</vt:lpstr>
      <vt:lpstr>PowerPoint Presentation</vt:lpstr>
      <vt:lpstr>Challenge: Make these priorities your OWN</vt:lpstr>
      <vt:lpstr>PowerPoint Presentation</vt:lpstr>
      <vt:lpstr>Technology Acquisition</vt:lpstr>
      <vt:lpstr>2022 I&amp;O Priorities</vt:lpstr>
      <vt:lpstr>2022 I&amp;O Priorities</vt:lpstr>
      <vt:lpstr>2022 I&amp;O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Demands</vt:lpstr>
      <vt:lpstr>2022 I&amp;O Priorities</vt:lpstr>
      <vt:lpstr>PowerPoint Presentation</vt:lpstr>
      <vt:lpstr>PowerPoint Presentation</vt:lpstr>
      <vt:lpstr>PowerPoint Presentation</vt:lpstr>
      <vt:lpstr>PowerPoint Presentation</vt:lpstr>
      <vt:lpstr>Service Offerings</vt:lpstr>
      <vt:lpstr>2022 I&amp;O Priorities</vt:lpstr>
      <vt:lpstr>2022 I&amp;O Priorities</vt:lpstr>
      <vt:lpstr>PowerPoint Presentation</vt:lpstr>
      <vt:lpstr>PowerPoint Presentation</vt:lpstr>
      <vt:lpstr>PowerPoint Presentation</vt:lpstr>
      <vt:lpstr>PowerPoint Presentation</vt:lpstr>
      <vt:lpstr>Standards and Practices</vt:lpstr>
      <vt:lpstr>2022 I&amp;O Priorities</vt:lpstr>
      <vt:lpstr>2022 I&amp;O Priorities</vt:lpstr>
      <vt:lpstr>Authors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Infrastructure  &amp; Operations Priorities 2022</dc:title>
  <dc:creator/>
  <cp:lastModifiedBy/>
  <cp:revision>21</cp:revision>
  <dcterms:created xsi:type="dcterms:W3CDTF">2022-03-14T19:21:01Z</dcterms:created>
  <dcterms:modified xsi:type="dcterms:W3CDTF">2022-04-27T20:06:35Z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2022-03-14T19:27:04Z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54615fad-a1b6-40a9-8f61-90ec406a2d5a</vt:lpwstr>
  </property>
  <property fmtid="{D5CDD505-2E9C-101B-9397-08002B2CF9AE}" pid="8" name="MSIP_Label_7d24214e-5322-4789-8422-cbe411bc3a74_ContentBits">
    <vt:lpwstr>0</vt:lpwstr>
  </property>
</Properties>
</file>