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 id="2147483696" r:id="rId2"/>
    <p:sldMasterId id="2147483712" r:id="rId3"/>
  </p:sldMasterIdLst>
  <p:notesMasterIdLst>
    <p:notesMasterId r:id="rId55"/>
  </p:notesMasterIdLst>
  <p:sldIdLst>
    <p:sldId id="4254" r:id="rId4"/>
    <p:sldId id="4252" r:id="rId5"/>
    <p:sldId id="4251" r:id="rId6"/>
    <p:sldId id="4257" r:id="rId7"/>
    <p:sldId id="4256" r:id="rId8"/>
    <p:sldId id="4269" r:id="rId9"/>
    <p:sldId id="284" r:id="rId10"/>
    <p:sldId id="4230" r:id="rId11"/>
    <p:sldId id="4217" r:id="rId12"/>
    <p:sldId id="289" r:id="rId13"/>
    <p:sldId id="325" r:id="rId14"/>
    <p:sldId id="4219" r:id="rId15"/>
    <p:sldId id="4220" r:id="rId16"/>
    <p:sldId id="4221" r:id="rId17"/>
    <p:sldId id="286" r:id="rId18"/>
    <p:sldId id="330" r:id="rId19"/>
    <p:sldId id="4223" r:id="rId20"/>
    <p:sldId id="4224" r:id="rId21"/>
    <p:sldId id="4226" r:id="rId22"/>
    <p:sldId id="4227" r:id="rId23"/>
    <p:sldId id="4228" r:id="rId24"/>
    <p:sldId id="4229" r:id="rId25"/>
    <p:sldId id="267" r:id="rId26"/>
    <p:sldId id="393" r:id="rId27"/>
    <p:sldId id="4233" r:id="rId28"/>
    <p:sldId id="4232" r:id="rId29"/>
    <p:sldId id="4240" r:id="rId30"/>
    <p:sldId id="4241" r:id="rId31"/>
    <p:sldId id="4242" r:id="rId32"/>
    <p:sldId id="4243" r:id="rId33"/>
    <p:sldId id="4253" r:id="rId34"/>
    <p:sldId id="386" r:id="rId35"/>
    <p:sldId id="4245" r:id="rId36"/>
    <p:sldId id="4244" r:id="rId37"/>
    <p:sldId id="4246" r:id="rId38"/>
    <p:sldId id="4247" r:id="rId39"/>
    <p:sldId id="4248" r:id="rId40"/>
    <p:sldId id="4249" r:id="rId41"/>
    <p:sldId id="287" r:id="rId42"/>
    <p:sldId id="4265" r:id="rId43"/>
    <p:sldId id="4259" r:id="rId44"/>
    <p:sldId id="4260" r:id="rId45"/>
    <p:sldId id="4261" r:id="rId46"/>
    <p:sldId id="4262" r:id="rId47"/>
    <p:sldId id="4263" r:id="rId48"/>
    <p:sldId id="4264" r:id="rId49"/>
    <p:sldId id="4268" r:id="rId50"/>
    <p:sldId id="357" r:id="rId51"/>
    <p:sldId id="4267" r:id="rId52"/>
    <p:sldId id="359" r:id="rId53"/>
    <p:sldId id="4266"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Exo" panose="020B0604020202020204" charset="0"/>
      <p:regular r:id="rId60"/>
      <p:bold r:id="rId61"/>
      <p:italic r:id="rId62"/>
      <p:boldItalic r:id="rId63"/>
    </p:embeddedFont>
    <p:embeddedFont>
      <p:font typeface="Montserrat" panose="00000500000000000000" pitchFamily="2" charset="0"/>
      <p:regular r:id="rId64"/>
      <p:bold r:id="rId65"/>
      <p:italic r:id="rId66"/>
      <p:boldItalic r:id="rId67"/>
    </p:embeddedFont>
    <p:embeddedFont>
      <p:font typeface="Montserrat ExtraBold" panose="00000900000000000000" pitchFamily="2" charset="0"/>
      <p:bold r:id="rId68"/>
      <p:italic r:id="rId69"/>
      <p:boldItalic r:id="rId70"/>
    </p:embeddedFont>
    <p:embeddedFont>
      <p:font typeface="Montserrat Semi Bold" panose="020B0604020202020204" charset="0"/>
      <p:regular r:id="rId71"/>
      <p:bold r:id="rId72"/>
    </p:embeddedFont>
    <p:embeddedFont>
      <p:font typeface="Montserrat SemiBold" panose="00000700000000000000" pitchFamily="2" charset="0"/>
      <p:bold r:id="rId73"/>
      <p:boldItalic r:id="rId74"/>
    </p:embeddedFont>
    <p:embeddedFont>
      <p:font typeface="Roboto" panose="02000000000000000000" pitchFamily="2" charset="0"/>
      <p:regular r:id="rId75"/>
      <p:bold r:id="rId76"/>
      <p:italic r:id="rId77"/>
      <p:boldItalic r:id="rId78"/>
    </p:embeddedFont>
    <p:embeddedFont>
      <p:font typeface="Roboto Condensed Light" panose="02000000000000000000" pitchFamily="2" charset="0"/>
      <p:regular r:id="rId79"/>
      <p: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90A739B-2898-44F2-85FE-6F072A6F76A0}">
          <p14:sldIdLst>
            <p14:sldId id="4254"/>
            <p14:sldId id="4252"/>
            <p14:sldId id="4251"/>
            <p14:sldId id="4257"/>
            <p14:sldId id="4256"/>
            <p14:sldId id="4269"/>
          </p14:sldIdLst>
        </p14:section>
        <p14:section name="Reduce friction in the hybrid operating model" id="{961CD3F5-5A70-4BF3-A540-AAE977EC78E8}">
          <p14:sldIdLst>
            <p14:sldId id="284"/>
            <p14:sldId id="4230"/>
            <p14:sldId id="4217"/>
            <p14:sldId id="289"/>
            <p14:sldId id="325"/>
            <p14:sldId id="4219"/>
            <p14:sldId id="4220"/>
            <p14:sldId id="4221"/>
          </p14:sldIdLst>
        </p14:section>
        <p14:section name="Improve your ransomware readiness" id="{1B53E72D-7019-4700-B456-730D50A7D4DA}">
          <p14:sldIdLst>
            <p14:sldId id="286"/>
            <p14:sldId id="330"/>
            <p14:sldId id="4223"/>
            <p14:sldId id="4224"/>
            <p14:sldId id="4226"/>
            <p14:sldId id="4227"/>
            <p14:sldId id="4228"/>
            <p14:sldId id="4229"/>
          </p14:sldIdLst>
        </p14:section>
        <p14:section name="Support an employee-centric retention strategy" id="{5B7A7FFD-1460-4B7E-9B96-9DE56EE2015F}">
          <p14:sldIdLst>
            <p14:sldId id="267"/>
            <p14:sldId id="393"/>
            <p14:sldId id="4233"/>
            <p14:sldId id="4232"/>
            <p14:sldId id="4240"/>
            <p14:sldId id="4241"/>
            <p14:sldId id="4242"/>
            <p14:sldId id="4243"/>
          </p14:sldIdLst>
        </p14:section>
        <p14:section name="Design an automation platform" id="{B5C71A13-B2CF-40D7-B2EE-BF834653E5AC}">
          <p14:sldIdLst>
            <p14:sldId id="4253"/>
            <p14:sldId id="386"/>
            <p14:sldId id="4245"/>
            <p14:sldId id="4244"/>
            <p14:sldId id="4246"/>
            <p14:sldId id="4247"/>
            <p14:sldId id="4248"/>
            <p14:sldId id="4249"/>
          </p14:sldIdLst>
        </p14:section>
        <p14:section name="Prepare to report on new ESG metrics" id="{8E347EE8-2B23-4DD7-AF04-1468D93D6294}">
          <p14:sldIdLst>
            <p14:sldId id="287"/>
            <p14:sldId id="4265"/>
            <p14:sldId id="4259"/>
            <p14:sldId id="4260"/>
            <p14:sldId id="4261"/>
            <p14:sldId id="4262"/>
            <p14:sldId id="4263"/>
            <p14:sldId id="4264"/>
            <p14:sldId id="4268"/>
          </p14:sldIdLst>
        </p14:section>
        <p14:section name="Bibliography" id="{04A0F094-AFB7-4040-A810-742D387378C5}">
          <p14:sldIdLst>
            <p14:sldId id="357"/>
            <p14:sldId id="4267"/>
            <p14:sldId id="359"/>
            <p14:sldId id="4266"/>
          </p14:sldIdLst>
        </p14:section>
      </p14:sectionLst>
    </p:ext>
    <p:ext uri="{EFAFB233-063F-42B5-8137-9DF3F51BA10A}">
      <p15:sldGuideLst xmlns:p15="http://schemas.microsoft.com/office/powerpoint/2012/main">
        <p15:guide id="1" orient="horz" pos="754" userDrawn="1">
          <p15:clr>
            <a:srgbClr val="A4A3A4"/>
          </p15:clr>
        </p15:guide>
        <p15:guide id="2" pos="4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9E30A0"/>
    <a:srgbClr val="00B0F0"/>
    <a:srgbClr val="4EB9EA"/>
    <a:srgbClr val="FEFEFE"/>
    <a:srgbClr val="FAFAFB"/>
    <a:srgbClr val="CF59B7"/>
    <a:srgbClr val="FF7F01"/>
    <a:srgbClr val="FFBA01"/>
    <a:srgbClr val="F6B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6E26A-350B-F395-6B09-C1048BF7534F}" v="60" dt="2022-04-18T20:11:34.179"/>
    <p1510:client id="{DB50164F-A253-8C26-AF60-C759FB890355}" v="2" dt="2022-04-27T19:10:49.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6005" autoAdjust="0"/>
  </p:normalViewPr>
  <p:slideViewPr>
    <p:cSldViewPr snapToGrid="0">
      <p:cViewPr varScale="1">
        <p:scale>
          <a:sx n="81" d="100"/>
          <a:sy n="81" d="100"/>
        </p:scale>
        <p:origin x="900" y="84"/>
      </p:cViewPr>
      <p:guideLst>
        <p:guide orient="horz" pos="754"/>
        <p:guide pos="483"/>
      </p:guideLst>
    </p:cSldViewPr>
  </p:slideViewPr>
  <p:outlineViewPr>
    <p:cViewPr>
      <p:scale>
        <a:sx n="33" d="100"/>
        <a:sy n="33" d="100"/>
      </p:scale>
      <p:origin x="0" y="-338536"/>
    </p:cViewPr>
  </p:outlin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80" Type="http://schemas.openxmlformats.org/officeDocument/2006/relationships/font" Target="fonts/font25.fntdata"/><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1.fntdata"/><Relationship Id="rId61" Type="http://schemas.openxmlformats.org/officeDocument/2006/relationships/font" Target="fonts/font6.fntdata"/><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FF7F01"/>
            </a:solidFill>
            <a:ln>
              <a:noFill/>
            </a:ln>
            <a:effectLst>
              <a:outerShdw blurRad="57150" dist="19050" dir="5400000" algn="ctr" rotWithShape="0">
                <a:srgbClr val="000000">
                  <a:alpha val="63000"/>
                </a:srgbClr>
              </a:outerShdw>
            </a:effectLst>
          </c:spPr>
          <c:invertIfNegative val="0"/>
          <c:cat>
            <c:strRef>
              <c:f>Sheet1!$A$2:$A$3</c:f>
              <c:strCache>
                <c:ptCount val="2"/>
                <c:pt idx="0">
                  <c:v>Importance</c:v>
                </c:pt>
                <c:pt idx="1">
                  <c:v>Effectiveness</c:v>
                </c:pt>
              </c:strCache>
            </c:strRef>
          </c:cat>
          <c:val>
            <c:numRef>
              <c:f>Sheet1!$B$2:$B$3</c:f>
              <c:numCache>
                <c:formatCode>General</c:formatCode>
                <c:ptCount val="2"/>
                <c:pt idx="0">
                  <c:v>8.6999999999999993</c:v>
                </c:pt>
                <c:pt idx="1">
                  <c:v>6.4</c:v>
                </c:pt>
              </c:numCache>
            </c:numRef>
          </c:val>
          <c:extLst>
            <c:ext xmlns:c16="http://schemas.microsoft.com/office/drawing/2014/chart" uri="{C3380CC4-5D6E-409C-BE32-E72D297353CC}">
              <c16:uniqueId val="{00000000-0702-4ADC-A110-C02AC1924621}"/>
            </c:ext>
          </c:extLst>
        </c:ser>
        <c:dLbls>
          <c:showLegendKey val="0"/>
          <c:showVal val="0"/>
          <c:showCatName val="0"/>
          <c:showSerName val="0"/>
          <c:showPercent val="0"/>
          <c:showBubbleSize val="0"/>
        </c:dLbls>
        <c:gapWidth val="150"/>
        <c:overlap val="100"/>
        <c:axId val="1059292720"/>
        <c:axId val="1059291472"/>
      </c:barChart>
      <c:catAx>
        <c:axId val="105929272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1472"/>
        <c:crosses val="autoZero"/>
        <c:auto val="1"/>
        <c:lblAlgn val="ctr"/>
        <c:lblOffset val="100"/>
        <c:noMultiLvlLbl val="0"/>
      </c:catAx>
      <c:valAx>
        <c:axId val="1059291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2720"/>
        <c:crosses val="autoZero"/>
        <c:crossBetween val="between"/>
      </c:valAx>
      <c:spPr>
        <a:noFill/>
        <a:ln>
          <a:solidFill>
            <a:schemeClr val="dk1">
              <a:alpha val="28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EB9EA"/>
            </a:solidFill>
            <a:ln>
              <a:noFill/>
            </a:ln>
          </c:spPr>
          <c:dPt>
            <c:idx val="0"/>
            <c:bubble3D val="0"/>
            <c:spPr>
              <a:gradFill flip="none" rotWithShape="1">
                <a:gsLst>
                  <a:gs pos="100000">
                    <a:schemeClr val="bg1"/>
                  </a:gs>
                  <a:gs pos="21000">
                    <a:schemeClr val="bg1"/>
                  </a:gs>
                </a:gsLst>
                <a:path path="circle">
                  <a:fillToRect l="100000" t="100000"/>
                </a:path>
                <a:tileRect r="-100000" b="-100000"/>
              </a:gradFill>
              <a:ln w="19050">
                <a:noFill/>
              </a:ln>
              <a:effectLst/>
            </c:spPr>
            <c:extLst>
              <c:ext xmlns:c16="http://schemas.microsoft.com/office/drawing/2014/chart" uri="{C3380CC4-5D6E-409C-BE32-E72D297353CC}">
                <c16:uniqueId val="{00000001-8F71-45D8-97C5-E2EC22BF7B7C}"/>
              </c:ext>
            </c:extLst>
          </c:dPt>
          <c:dPt>
            <c:idx val="1"/>
            <c:bubble3D val="0"/>
            <c:spPr>
              <a:solidFill>
                <a:schemeClr val="tx1"/>
              </a:solidFill>
              <a:ln w="19050">
                <a:noFill/>
              </a:ln>
              <a:effectLst/>
            </c:spPr>
            <c:extLst>
              <c:ext xmlns:c16="http://schemas.microsoft.com/office/drawing/2014/chart" uri="{C3380CC4-5D6E-409C-BE32-E72D297353CC}">
                <c16:uniqueId val="{00000003-8F71-45D8-97C5-E2EC22BF7B7C}"/>
              </c:ext>
            </c:extLst>
          </c:dPt>
          <c:dPt>
            <c:idx val="2"/>
            <c:bubble3D val="0"/>
            <c:spPr>
              <a:solidFill>
                <a:srgbClr val="4EB9EA"/>
              </a:solidFill>
              <a:ln w="19050">
                <a:noFill/>
              </a:ln>
              <a:effectLst/>
            </c:spPr>
            <c:extLst>
              <c:ext xmlns:c16="http://schemas.microsoft.com/office/drawing/2014/chart" uri="{C3380CC4-5D6E-409C-BE32-E72D297353CC}">
                <c16:uniqueId val="{00000005-8F71-45D8-97C5-E2EC22BF7B7C}"/>
              </c:ext>
            </c:extLst>
          </c:dPt>
          <c:dPt>
            <c:idx val="3"/>
            <c:bubble3D val="0"/>
            <c:spPr>
              <a:solidFill>
                <a:srgbClr val="4EB9EA"/>
              </a:solidFill>
              <a:ln w="19050">
                <a:noFill/>
              </a:ln>
              <a:effectLst/>
            </c:spPr>
            <c:extLst>
              <c:ext xmlns:c16="http://schemas.microsoft.com/office/drawing/2014/chart" uri="{C3380CC4-5D6E-409C-BE32-E72D297353CC}">
                <c16:uniqueId val="{00000007-8F71-45D8-97C5-E2EC22BF7B7C}"/>
              </c:ext>
            </c:extLst>
          </c:dPt>
          <c:cat>
            <c:strRef>
              <c:f>Sheet1!$A$2:$A$5</c:f>
              <c:strCache>
                <c:ptCount val="2"/>
                <c:pt idx="0">
                  <c:v>1st Qtr</c:v>
                </c:pt>
                <c:pt idx="1">
                  <c:v>2nd Qtr</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8F71-45D8-97C5-E2EC22BF7B7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00B0F0"/>
            </a:solidFill>
            <a:ln>
              <a:noFill/>
            </a:ln>
            <a:effectLst>
              <a:outerShdw blurRad="57150" dist="19050" dir="5400000" algn="ctr" rotWithShape="0">
                <a:srgbClr val="000000">
                  <a:alpha val="63000"/>
                </a:srgbClr>
              </a:outerShdw>
            </a:effectLst>
          </c:spPr>
          <c:invertIfNegative val="0"/>
          <c:cat>
            <c:strRef>
              <c:f>Sheet1!$A$2:$A$3</c:f>
              <c:strCache>
                <c:ptCount val="2"/>
                <c:pt idx="0">
                  <c:v>Importance</c:v>
                </c:pt>
                <c:pt idx="1">
                  <c:v>Effectiveness</c:v>
                </c:pt>
              </c:strCache>
            </c:strRef>
          </c:cat>
          <c:val>
            <c:numRef>
              <c:f>Sheet1!$B$2:$B$3</c:f>
              <c:numCache>
                <c:formatCode>General</c:formatCode>
                <c:ptCount val="2"/>
                <c:pt idx="0">
                  <c:v>8.6999999999999993</c:v>
                </c:pt>
                <c:pt idx="1">
                  <c:v>6.3</c:v>
                </c:pt>
              </c:numCache>
            </c:numRef>
          </c:val>
          <c:extLst>
            <c:ext xmlns:c16="http://schemas.microsoft.com/office/drawing/2014/chart" uri="{C3380CC4-5D6E-409C-BE32-E72D297353CC}">
              <c16:uniqueId val="{00000000-050D-4808-92BB-37459214AE18}"/>
            </c:ext>
          </c:extLst>
        </c:ser>
        <c:dLbls>
          <c:showLegendKey val="0"/>
          <c:showVal val="0"/>
          <c:showCatName val="0"/>
          <c:showSerName val="0"/>
          <c:showPercent val="0"/>
          <c:showBubbleSize val="0"/>
        </c:dLbls>
        <c:gapWidth val="150"/>
        <c:overlap val="100"/>
        <c:axId val="1059292720"/>
        <c:axId val="1059291472"/>
      </c:barChart>
      <c:catAx>
        <c:axId val="105929272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1472"/>
        <c:crosses val="autoZero"/>
        <c:auto val="1"/>
        <c:lblAlgn val="ctr"/>
        <c:lblOffset val="100"/>
        <c:noMultiLvlLbl val="0"/>
      </c:catAx>
      <c:valAx>
        <c:axId val="1059291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2720"/>
        <c:crosses val="autoZero"/>
        <c:crossBetween val="between"/>
      </c:valAx>
      <c:spPr>
        <a:noFill/>
        <a:ln>
          <a:solidFill>
            <a:schemeClr val="dk1">
              <a:alpha val="28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EB9EA"/>
            </a:solidFill>
            <a:ln>
              <a:noFill/>
            </a:ln>
          </c:spPr>
          <c:dPt>
            <c:idx val="0"/>
            <c:bubble3D val="0"/>
            <c:spPr>
              <a:solidFill>
                <a:srgbClr val="CF59B7"/>
              </a:solidFill>
              <a:ln w="19050">
                <a:noFill/>
              </a:ln>
              <a:effectLst/>
            </c:spPr>
            <c:extLst>
              <c:ext xmlns:c16="http://schemas.microsoft.com/office/drawing/2014/chart" uri="{C3380CC4-5D6E-409C-BE32-E72D297353CC}">
                <c16:uniqueId val="{00000001-5CD7-2440-A515-8E5BA1C70C88}"/>
              </c:ext>
            </c:extLst>
          </c:dPt>
          <c:dPt>
            <c:idx val="1"/>
            <c:bubble3D val="0"/>
            <c:spPr>
              <a:solidFill>
                <a:schemeClr val="tx1"/>
              </a:solidFill>
              <a:ln w="19050">
                <a:noFill/>
              </a:ln>
              <a:effectLst/>
            </c:spPr>
            <c:extLst>
              <c:ext xmlns:c16="http://schemas.microsoft.com/office/drawing/2014/chart" uri="{C3380CC4-5D6E-409C-BE32-E72D297353CC}">
                <c16:uniqueId val="{00000002-4828-4C90-ABF8-B704A15FF4E0}"/>
              </c:ext>
            </c:extLst>
          </c:dPt>
          <c:dPt>
            <c:idx val="2"/>
            <c:bubble3D val="0"/>
            <c:spPr>
              <a:solidFill>
                <a:srgbClr val="4EB9EA"/>
              </a:solidFill>
              <a:ln w="19050">
                <a:noFill/>
              </a:ln>
              <a:effectLst/>
            </c:spPr>
            <c:extLst>
              <c:ext xmlns:c16="http://schemas.microsoft.com/office/drawing/2014/chart" uri="{C3380CC4-5D6E-409C-BE32-E72D297353CC}">
                <c16:uniqueId val="{00000005-5CD7-2440-A515-8E5BA1C70C88}"/>
              </c:ext>
            </c:extLst>
          </c:dPt>
          <c:dPt>
            <c:idx val="3"/>
            <c:bubble3D val="0"/>
            <c:spPr>
              <a:solidFill>
                <a:srgbClr val="4EB9EA"/>
              </a:solidFill>
              <a:ln w="19050">
                <a:noFill/>
              </a:ln>
              <a:effectLst/>
            </c:spPr>
            <c:extLst>
              <c:ext xmlns:c16="http://schemas.microsoft.com/office/drawing/2014/chart" uri="{C3380CC4-5D6E-409C-BE32-E72D297353CC}">
                <c16:uniqueId val="{00000007-5CD7-2440-A515-8E5BA1C70C88}"/>
              </c:ext>
            </c:extLst>
          </c:dPt>
          <c:cat>
            <c:strRef>
              <c:f>Sheet1!$A$2:$A$5</c:f>
              <c:strCache>
                <c:ptCount val="2"/>
                <c:pt idx="0">
                  <c:v>1st Qtr</c:v>
                </c:pt>
                <c:pt idx="1">
                  <c:v>2nd Qtr</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0-4828-4C90-ABF8-B704A15FF4E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CF59B7"/>
            </a:solidFill>
            <a:ln>
              <a:noFill/>
            </a:ln>
            <a:effectLst>
              <a:outerShdw blurRad="57150" dist="19050" dir="5400000" algn="ctr" rotWithShape="0">
                <a:srgbClr val="000000">
                  <a:alpha val="63000"/>
                </a:srgbClr>
              </a:outerShdw>
            </a:effectLst>
          </c:spPr>
          <c:invertIfNegative val="0"/>
          <c:cat>
            <c:strRef>
              <c:f>Sheet1!$A$2:$A$3</c:f>
              <c:strCache>
                <c:ptCount val="2"/>
                <c:pt idx="0">
                  <c:v>CEO</c:v>
                </c:pt>
                <c:pt idx="1">
                  <c:v>CIO</c:v>
                </c:pt>
              </c:strCache>
            </c:strRef>
          </c:cat>
          <c:val>
            <c:numRef>
              <c:f>Sheet1!$B$2:$B$3</c:f>
              <c:numCache>
                <c:formatCode>General</c:formatCode>
                <c:ptCount val="2"/>
                <c:pt idx="0">
                  <c:v>10.4</c:v>
                </c:pt>
                <c:pt idx="1">
                  <c:v>11.9</c:v>
                </c:pt>
              </c:numCache>
            </c:numRef>
          </c:val>
          <c:extLst>
            <c:ext xmlns:c16="http://schemas.microsoft.com/office/drawing/2014/chart" uri="{C3380CC4-5D6E-409C-BE32-E72D297353CC}">
              <c16:uniqueId val="{00000000-050D-4808-92BB-37459214AE18}"/>
            </c:ext>
          </c:extLst>
        </c:ser>
        <c:dLbls>
          <c:showLegendKey val="0"/>
          <c:showVal val="0"/>
          <c:showCatName val="0"/>
          <c:showSerName val="0"/>
          <c:showPercent val="0"/>
          <c:showBubbleSize val="0"/>
        </c:dLbls>
        <c:gapWidth val="150"/>
        <c:overlap val="100"/>
        <c:axId val="1059292720"/>
        <c:axId val="1059291472"/>
      </c:barChart>
      <c:catAx>
        <c:axId val="105929272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1472"/>
        <c:crosses val="autoZero"/>
        <c:auto val="1"/>
        <c:lblAlgn val="ctr"/>
        <c:lblOffset val="100"/>
        <c:noMultiLvlLbl val="0"/>
      </c:catAx>
      <c:valAx>
        <c:axId val="1059291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2720"/>
        <c:crosses val="autoZero"/>
        <c:crossBetween val="between"/>
      </c:valAx>
      <c:spPr>
        <a:noFill/>
        <a:ln>
          <a:solidFill>
            <a:schemeClr val="dk1">
              <a:alpha val="28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1"/>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Other Services</c:v>
                </c:pt>
                <c:pt idx="1">
                  <c:v>Professional and Business Services</c:v>
                </c:pt>
                <c:pt idx="2">
                  <c:v>Trade, Transportation &amp; Utilities</c:v>
                </c:pt>
                <c:pt idx="3">
                  <c:v>Leisure and Hospitality</c:v>
                </c:pt>
              </c:strCache>
            </c:strRef>
          </c:cat>
          <c:val>
            <c:numRef>
              <c:f>Sheet1!$B$2:$B$5</c:f>
              <c:numCache>
                <c:formatCode>General</c:formatCode>
                <c:ptCount val="4"/>
                <c:pt idx="0">
                  <c:v>3.1</c:v>
                </c:pt>
                <c:pt idx="1">
                  <c:v>3.3</c:v>
                </c:pt>
                <c:pt idx="2">
                  <c:v>3.6</c:v>
                </c:pt>
                <c:pt idx="3">
                  <c:v>6.4</c:v>
                </c:pt>
              </c:numCache>
            </c:numRef>
          </c:val>
          <c:extLst>
            <c:ext xmlns:c16="http://schemas.microsoft.com/office/drawing/2014/chart" uri="{C3380CC4-5D6E-409C-BE32-E72D297353CC}">
              <c16:uniqueId val="{00000000-D535-4345-8ED9-F6079F581F83}"/>
            </c:ext>
          </c:extLst>
        </c:ser>
        <c:dLbls>
          <c:dLblPos val="ctr"/>
          <c:showLegendKey val="0"/>
          <c:showVal val="1"/>
          <c:showCatName val="0"/>
          <c:showSerName val="0"/>
          <c:showPercent val="0"/>
          <c:showBubbleSize val="0"/>
        </c:dLbls>
        <c:gapWidth val="150"/>
        <c:overlap val="100"/>
        <c:axId val="2112794848"/>
        <c:axId val="2112788192"/>
      </c:barChart>
      <c:catAx>
        <c:axId val="211279484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crossAx val="2112788192"/>
        <c:crosses val="autoZero"/>
        <c:auto val="1"/>
        <c:lblAlgn val="ctr"/>
        <c:lblOffset val="100"/>
        <c:noMultiLvlLbl val="0"/>
      </c:catAx>
      <c:valAx>
        <c:axId val="21127881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211279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EB9EA"/>
            </a:solidFill>
            <a:ln>
              <a:noFill/>
            </a:ln>
          </c:spPr>
          <c:dPt>
            <c:idx val="0"/>
            <c:bubble3D val="0"/>
            <c:spPr>
              <a:solidFill>
                <a:srgbClr val="00B050"/>
              </a:solidFill>
              <a:ln w="19050">
                <a:noFill/>
              </a:ln>
              <a:effectLst/>
            </c:spPr>
            <c:extLst>
              <c:ext xmlns:c16="http://schemas.microsoft.com/office/drawing/2014/chart" uri="{C3380CC4-5D6E-409C-BE32-E72D297353CC}">
                <c16:uniqueId val="{00000001-22F4-4D11-B271-951B9B6A7108}"/>
              </c:ext>
            </c:extLst>
          </c:dPt>
          <c:dPt>
            <c:idx val="1"/>
            <c:bubble3D val="0"/>
            <c:spPr>
              <a:solidFill>
                <a:schemeClr val="tx1"/>
              </a:solidFill>
              <a:ln w="19050">
                <a:noFill/>
              </a:ln>
              <a:effectLst/>
            </c:spPr>
            <c:extLst>
              <c:ext xmlns:c16="http://schemas.microsoft.com/office/drawing/2014/chart" uri="{C3380CC4-5D6E-409C-BE32-E72D297353CC}">
                <c16:uniqueId val="{00000003-22F4-4D11-B271-951B9B6A7108}"/>
              </c:ext>
            </c:extLst>
          </c:dPt>
          <c:dPt>
            <c:idx val="2"/>
            <c:bubble3D val="0"/>
            <c:spPr>
              <a:solidFill>
                <a:srgbClr val="4EB9EA"/>
              </a:solidFill>
              <a:ln w="19050">
                <a:noFill/>
              </a:ln>
              <a:effectLst/>
            </c:spPr>
            <c:extLst>
              <c:ext xmlns:c16="http://schemas.microsoft.com/office/drawing/2014/chart" uri="{C3380CC4-5D6E-409C-BE32-E72D297353CC}">
                <c16:uniqueId val="{00000005-22F4-4D11-B271-951B9B6A7108}"/>
              </c:ext>
            </c:extLst>
          </c:dPt>
          <c:dPt>
            <c:idx val="3"/>
            <c:bubble3D val="0"/>
            <c:spPr>
              <a:solidFill>
                <a:srgbClr val="4EB9EA"/>
              </a:solidFill>
              <a:ln w="19050">
                <a:noFill/>
              </a:ln>
              <a:effectLst/>
            </c:spPr>
            <c:extLst>
              <c:ext xmlns:c16="http://schemas.microsoft.com/office/drawing/2014/chart" uri="{C3380CC4-5D6E-409C-BE32-E72D297353CC}">
                <c16:uniqueId val="{00000007-22F4-4D11-B271-951B9B6A7108}"/>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22F4-4D11-B271-951B9B6A710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00B050"/>
            </a:solidFill>
            <a:ln>
              <a:noFill/>
            </a:ln>
            <a:effectLst>
              <a:outerShdw blurRad="57150" dist="19050" dir="5400000" algn="ctr" rotWithShape="0">
                <a:srgbClr val="000000">
                  <a:alpha val="63000"/>
                </a:srgbClr>
              </a:outerShdw>
            </a:effectLst>
          </c:spPr>
          <c:invertIfNegative val="0"/>
          <c:cat>
            <c:strRef>
              <c:f>Sheet1!$A$2:$A$3</c:f>
              <c:strCache>
                <c:ptCount val="2"/>
                <c:pt idx="0">
                  <c:v>Importance</c:v>
                </c:pt>
                <c:pt idx="1">
                  <c:v>Effectiveness</c:v>
                </c:pt>
              </c:strCache>
            </c:strRef>
          </c:cat>
          <c:val>
            <c:numRef>
              <c:f>Sheet1!$B$2:$B$3</c:f>
              <c:numCache>
                <c:formatCode>General</c:formatCode>
                <c:ptCount val="2"/>
                <c:pt idx="0">
                  <c:v>9</c:v>
                </c:pt>
                <c:pt idx="1">
                  <c:v>6.9</c:v>
                </c:pt>
              </c:numCache>
            </c:numRef>
          </c:val>
          <c:extLst>
            <c:ext xmlns:c16="http://schemas.microsoft.com/office/drawing/2014/chart" uri="{C3380CC4-5D6E-409C-BE32-E72D297353CC}">
              <c16:uniqueId val="{00000000-050D-4808-92BB-37459214AE18}"/>
            </c:ext>
          </c:extLst>
        </c:ser>
        <c:dLbls>
          <c:showLegendKey val="0"/>
          <c:showVal val="0"/>
          <c:showCatName val="0"/>
          <c:showSerName val="0"/>
          <c:showPercent val="0"/>
          <c:showBubbleSize val="0"/>
        </c:dLbls>
        <c:gapWidth val="150"/>
        <c:overlap val="100"/>
        <c:axId val="1059292720"/>
        <c:axId val="1059291472"/>
      </c:barChart>
      <c:catAx>
        <c:axId val="105929272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1472"/>
        <c:crosses val="autoZero"/>
        <c:auto val="1"/>
        <c:lblAlgn val="ctr"/>
        <c:lblOffset val="100"/>
        <c:noMultiLvlLbl val="0"/>
      </c:catAx>
      <c:valAx>
        <c:axId val="1059291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2720"/>
        <c:crosses val="autoZero"/>
        <c:crossBetween val="between"/>
      </c:valAx>
      <c:spPr>
        <a:noFill/>
        <a:ln>
          <a:solidFill>
            <a:schemeClr val="dk1">
              <a:alpha val="28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EB9EA"/>
            </a:solidFill>
            <a:ln>
              <a:noFill/>
            </a:ln>
          </c:spPr>
          <c:dPt>
            <c:idx val="0"/>
            <c:bubble3D val="0"/>
            <c:spPr>
              <a:solidFill>
                <a:srgbClr val="9E30A0"/>
              </a:solidFill>
              <a:ln w="19050">
                <a:noFill/>
              </a:ln>
              <a:effectLst/>
            </c:spPr>
            <c:extLst>
              <c:ext xmlns:c16="http://schemas.microsoft.com/office/drawing/2014/chart" uri="{C3380CC4-5D6E-409C-BE32-E72D297353CC}">
                <c16:uniqueId val="{00000001-2E4B-4C07-B555-3BC71F0E3A72}"/>
              </c:ext>
            </c:extLst>
          </c:dPt>
          <c:dPt>
            <c:idx val="1"/>
            <c:bubble3D val="0"/>
            <c:spPr>
              <a:solidFill>
                <a:schemeClr val="tx1"/>
              </a:solidFill>
              <a:ln w="19050">
                <a:noFill/>
              </a:ln>
              <a:effectLst/>
            </c:spPr>
            <c:extLst>
              <c:ext xmlns:c16="http://schemas.microsoft.com/office/drawing/2014/chart" uri="{C3380CC4-5D6E-409C-BE32-E72D297353CC}">
                <c16:uniqueId val="{00000003-2E4B-4C07-B555-3BC71F0E3A72}"/>
              </c:ext>
            </c:extLst>
          </c:dPt>
          <c:dPt>
            <c:idx val="2"/>
            <c:bubble3D val="0"/>
            <c:spPr>
              <a:solidFill>
                <a:srgbClr val="4EB9EA"/>
              </a:solidFill>
              <a:ln w="19050">
                <a:noFill/>
              </a:ln>
              <a:effectLst/>
            </c:spPr>
            <c:extLst>
              <c:ext xmlns:c16="http://schemas.microsoft.com/office/drawing/2014/chart" uri="{C3380CC4-5D6E-409C-BE32-E72D297353CC}">
                <c16:uniqueId val="{00000005-2E4B-4C07-B555-3BC71F0E3A72}"/>
              </c:ext>
            </c:extLst>
          </c:dPt>
          <c:dPt>
            <c:idx val="3"/>
            <c:bubble3D val="0"/>
            <c:spPr>
              <a:solidFill>
                <a:srgbClr val="4EB9EA"/>
              </a:solidFill>
              <a:ln w="19050">
                <a:noFill/>
              </a:ln>
              <a:effectLst/>
            </c:spPr>
            <c:extLst>
              <c:ext xmlns:c16="http://schemas.microsoft.com/office/drawing/2014/chart" uri="{C3380CC4-5D6E-409C-BE32-E72D297353CC}">
                <c16:uniqueId val="{00000007-2E4B-4C07-B555-3BC71F0E3A72}"/>
              </c:ext>
            </c:extLst>
          </c:dPt>
          <c:cat>
            <c:strRef>
              <c:f>Sheet1!$A$2:$A$5</c:f>
              <c:strCache>
                <c:ptCount val="2"/>
                <c:pt idx="0">
                  <c:v>1st Qtr</c:v>
                </c:pt>
                <c:pt idx="1">
                  <c:v>2nd Qtr</c:v>
                </c:pt>
              </c:strCache>
            </c:strRef>
          </c:cat>
          <c:val>
            <c:numRef>
              <c:f>Sheet1!$B$2:$B$5</c:f>
              <c:numCache>
                <c:formatCode>General</c:formatCode>
                <c:ptCount val="4"/>
                <c:pt idx="0">
                  <c:v>68</c:v>
                </c:pt>
                <c:pt idx="1">
                  <c:v>32</c:v>
                </c:pt>
              </c:numCache>
            </c:numRef>
          </c:val>
          <c:extLst>
            <c:ext xmlns:c16="http://schemas.microsoft.com/office/drawing/2014/chart" uri="{C3380CC4-5D6E-409C-BE32-E72D297353CC}">
              <c16:uniqueId val="{00000008-2E4B-4C07-B555-3BC71F0E3A7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E30A0"/>
            </a:solidFill>
            <a:ln>
              <a:noFill/>
            </a:ln>
            <a:effectLst>
              <a:outerShdw blurRad="57150" dist="19050" dir="5400000" algn="ctr" rotWithShape="0">
                <a:srgbClr val="000000">
                  <a:alpha val="63000"/>
                </a:srgbClr>
              </a:outerShdw>
            </a:effectLst>
          </c:spPr>
          <c:invertIfNegative val="0"/>
          <c:cat>
            <c:strRef>
              <c:f>Sheet1!$A$2:$A$3</c:f>
              <c:strCache>
                <c:ptCount val="2"/>
                <c:pt idx="0">
                  <c:v>Importance</c:v>
                </c:pt>
                <c:pt idx="1">
                  <c:v>Effectiveness</c:v>
                </c:pt>
              </c:strCache>
            </c:strRef>
          </c:cat>
          <c:val>
            <c:numRef>
              <c:f>Sheet1!$B$2:$B$3</c:f>
              <c:numCache>
                <c:formatCode>General</c:formatCode>
                <c:ptCount val="2"/>
                <c:pt idx="0">
                  <c:v>8.3000000000000007</c:v>
                </c:pt>
                <c:pt idx="1">
                  <c:v>6.2</c:v>
                </c:pt>
              </c:numCache>
            </c:numRef>
          </c:val>
          <c:extLst>
            <c:ext xmlns:c16="http://schemas.microsoft.com/office/drawing/2014/chart" uri="{C3380CC4-5D6E-409C-BE32-E72D297353CC}">
              <c16:uniqueId val="{00000000-050D-4808-92BB-37459214AE18}"/>
            </c:ext>
          </c:extLst>
        </c:ser>
        <c:dLbls>
          <c:showLegendKey val="0"/>
          <c:showVal val="0"/>
          <c:showCatName val="0"/>
          <c:showSerName val="0"/>
          <c:showPercent val="0"/>
          <c:showBubbleSize val="0"/>
        </c:dLbls>
        <c:gapWidth val="150"/>
        <c:overlap val="100"/>
        <c:axId val="1059292720"/>
        <c:axId val="1059291472"/>
      </c:barChart>
      <c:catAx>
        <c:axId val="105929272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1472"/>
        <c:crosses val="autoZero"/>
        <c:auto val="1"/>
        <c:lblAlgn val="ctr"/>
        <c:lblOffset val="100"/>
        <c:noMultiLvlLbl val="0"/>
      </c:catAx>
      <c:valAx>
        <c:axId val="1059291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059292720"/>
        <c:crosses val="autoZero"/>
        <c:crossBetween val="between"/>
      </c:valAx>
      <c:spPr>
        <a:noFill/>
        <a:ln>
          <a:solidFill>
            <a:schemeClr val="dk1">
              <a:alpha val="28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EB9EA"/>
            </a:solidFill>
            <a:ln>
              <a:noFill/>
            </a:ln>
          </c:spPr>
          <c:dPt>
            <c:idx val="0"/>
            <c:bubble3D val="0"/>
            <c:spPr>
              <a:gradFill flip="none" rotWithShape="1">
                <a:gsLst>
                  <a:gs pos="100000">
                    <a:schemeClr val="bg1"/>
                  </a:gs>
                  <a:gs pos="21000">
                    <a:srgbClr val="00B0F0"/>
                  </a:gs>
                </a:gsLst>
                <a:path path="circle">
                  <a:fillToRect l="100000" t="100000"/>
                </a:path>
                <a:tileRect r="-100000" b="-100000"/>
              </a:gradFill>
              <a:ln w="19050">
                <a:noFill/>
              </a:ln>
              <a:effectLst/>
            </c:spPr>
            <c:extLst>
              <c:ext xmlns:c16="http://schemas.microsoft.com/office/drawing/2014/chart" uri="{C3380CC4-5D6E-409C-BE32-E72D297353CC}">
                <c16:uniqueId val="{00000001-C624-4058-B627-36AB69B5A42F}"/>
              </c:ext>
            </c:extLst>
          </c:dPt>
          <c:dPt>
            <c:idx val="1"/>
            <c:bubble3D val="0"/>
            <c:spPr>
              <a:solidFill>
                <a:schemeClr val="tx1"/>
              </a:solidFill>
              <a:ln w="19050">
                <a:noFill/>
              </a:ln>
              <a:effectLst/>
            </c:spPr>
            <c:extLst>
              <c:ext xmlns:c16="http://schemas.microsoft.com/office/drawing/2014/chart" uri="{C3380CC4-5D6E-409C-BE32-E72D297353CC}">
                <c16:uniqueId val="{00000003-C624-4058-B627-36AB69B5A42F}"/>
              </c:ext>
            </c:extLst>
          </c:dPt>
          <c:dPt>
            <c:idx val="2"/>
            <c:bubble3D val="0"/>
            <c:spPr>
              <a:solidFill>
                <a:srgbClr val="4EB9EA"/>
              </a:solidFill>
              <a:ln w="19050">
                <a:noFill/>
              </a:ln>
              <a:effectLst/>
            </c:spPr>
            <c:extLst>
              <c:ext xmlns:c16="http://schemas.microsoft.com/office/drawing/2014/chart" uri="{C3380CC4-5D6E-409C-BE32-E72D297353CC}">
                <c16:uniqueId val="{00000005-C624-4058-B627-36AB69B5A42F}"/>
              </c:ext>
            </c:extLst>
          </c:dPt>
          <c:dPt>
            <c:idx val="3"/>
            <c:bubble3D val="0"/>
            <c:spPr>
              <a:solidFill>
                <a:srgbClr val="4EB9EA"/>
              </a:solidFill>
              <a:ln w="19050">
                <a:noFill/>
              </a:ln>
              <a:effectLst/>
            </c:spPr>
            <c:extLst>
              <c:ext xmlns:c16="http://schemas.microsoft.com/office/drawing/2014/chart" uri="{C3380CC4-5D6E-409C-BE32-E72D297353CC}">
                <c16:uniqueId val="{00000007-C624-4058-B627-36AB69B5A42F}"/>
              </c:ext>
            </c:extLst>
          </c:dPt>
          <c:cat>
            <c:strRef>
              <c:f>Sheet1!$A$2:$A$5</c:f>
              <c:strCache>
                <c:ptCount val="2"/>
                <c:pt idx="0">
                  <c:v>1st Qtr</c:v>
                </c:pt>
                <c:pt idx="1">
                  <c:v>2nd Qtr</c:v>
                </c:pt>
              </c:strCache>
            </c:strRef>
          </c:cat>
          <c:val>
            <c:numRef>
              <c:f>Sheet1!$B$2:$B$5</c:f>
              <c:numCache>
                <c:formatCode>General</c:formatCode>
                <c:ptCount val="4"/>
                <c:pt idx="0">
                  <c:v>67</c:v>
                </c:pt>
                <c:pt idx="1">
                  <c:v>32</c:v>
                </c:pt>
              </c:numCache>
            </c:numRef>
          </c:val>
          <c:extLst>
            <c:ext xmlns:c16="http://schemas.microsoft.com/office/drawing/2014/chart" uri="{C3380CC4-5D6E-409C-BE32-E72D297353CC}">
              <c16:uniqueId val="{00000008-C624-4058-B627-36AB69B5A42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D07F5FF9-B553-4BC5-B0B0-0B7773A4AE71}" type="datetimeFigureOut">
              <a:rPr lang="en-CA" smtClean="0"/>
              <a:pPr/>
              <a:t>2022-04-27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CF99CC95-78A5-4FB4-8A6C-E204328D7B6B}" type="slidenum">
              <a:rPr lang="en-CA" smtClean="0"/>
              <a:pPr/>
              <a:t>‹#›</a:t>
            </a:fld>
            <a:endParaRPr lang="en-CA" dirty="0"/>
          </a:p>
        </p:txBody>
      </p:sp>
    </p:spTree>
    <p:extLst>
      <p:ext uri="{BB962C8B-B14F-4D97-AF65-F5344CB8AC3E}">
        <p14:creationId xmlns:p14="http://schemas.microsoft.com/office/powerpoint/2010/main" val="223665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a:t>
            </a:fld>
            <a:endParaRPr lang="en-US" dirty="0"/>
          </a:p>
        </p:txBody>
      </p:sp>
    </p:spTree>
    <p:extLst>
      <p:ext uri="{BB962C8B-B14F-4D97-AF65-F5344CB8AC3E}">
        <p14:creationId xmlns:p14="http://schemas.microsoft.com/office/powerpoint/2010/main" val="428001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10</a:t>
            </a:fld>
            <a:endParaRPr lang="en-US" dirty="0"/>
          </a:p>
        </p:txBody>
      </p:sp>
    </p:spTree>
    <p:extLst>
      <p:ext uri="{BB962C8B-B14F-4D97-AF65-F5344CB8AC3E}">
        <p14:creationId xmlns:p14="http://schemas.microsoft.com/office/powerpoint/2010/main" val="79443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11</a:t>
            </a:fld>
            <a:endParaRPr lang="en-US" dirty="0"/>
          </a:p>
        </p:txBody>
      </p:sp>
    </p:spTree>
    <p:extLst>
      <p:ext uri="{BB962C8B-B14F-4D97-AF65-F5344CB8AC3E}">
        <p14:creationId xmlns:p14="http://schemas.microsoft.com/office/powerpoint/2010/main" val="3796264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12</a:t>
            </a:fld>
            <a:endParaRPr lang="en-US" dirty="0"/>
          </a:p>
        </p:txBody>
      </p:sp>
    </p:spTree>
    <p:extLst>
      <p:ext uri="{BB962C8B-B14F-4D97-AF65-F5344CB8AC3E}">
        <p14:creationId xmlns:p14="http://schemas.microsoft.com/office/powerpoint/2010/main" val="226849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13</a:t>
            </a:fld>
            <a:endParaRPr lang="en-US" dirty="0"/>
          </a:p>
        </p:txBody>
      </p:sp>
    </p:spTree>
    <p:extLst>
      <p:ext uri="{BB962C8B-B14F-4D97-AF65-F5344CB8AC3E}">
        <p14:creationId xmlns:p14="http://schemas.microsoft.com/office/powerpoint/2010/main" val="112226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14</a:t>
            </a:fld>
            <a:endParaRPr lang="en-US" dirty="0"/>
          </a:p>
        </p:txBody>
      </p:sp>
    </p:spTree>
    <p:extLst>
      <p:ext uri="{BB962C8B-B14F-4D97-AF65-F5344CB8AC3E}">
        <p14:creationId xmlns:p14="http://schemas.microsoft.com/office/powerpoint/2010/main" val="2854683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15</a:t>
            </a:fld>
            <a:endParaRPr lang="en-US" dirty="0"/>
          </a:p>
        </p:txBody>
      </p:sp>
    </p:spTree>
    <p:extLst>
      <p:ext uri="{BB962C8B-B14F-4D97-AF65-F5344CB8AC3E}">
        <p14:creationId xmlns:p14="http://schemas.microsoft.com/office/powerpoint/2010/main" val="3221605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16</a:t>
            </a:fld>
            <a:endParaRPr lang="en-US" dirty="0"/>
          </a:p>
        </p:txBody>
      </p:sp>
    </p:spTree>
    <p:extLst>
      <p:ext uri="{BB962C8B-B14F-4D97-AF65-F5344CB8AC3E}">
        <p14:creationId xmlns:p14="http://schemas.microsoft.com/office/powerpoint/2010/main" val="402053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17</a:t>
            </a:fld>
            <a:endParaRPr lang="en-US" dirty="0"/>
          </a:p>
        </p:txBody>
      </p:sp>
    </p:spTree>
    <p:extLst>
      <p:ext uri="{BB962C8B-B14F-4D97-AF65-F5344CB8AC3E}">
        <p14:creationId xmlns:p14="http://schemas.microsoft.com/office/powerpoint/2010/main" val="4184565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18</a:t>
            </a:fld>
            <a:endParaRPr lang="en-US" dirty="0"/>
          </a:p>
        </p:txBody>
      </p:sp>
    </p:spTree>
    <p:extLst>
      <p:ext uri="{BB962C8B-B14F-4D97-AF65-F5344CB8AC3E}">
        <p14:creationId xmlns:p14="http://schemas.microsoft.com/office/powerpoint/2010/main" val="1694990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19</a:t>
            </a:fld>
            <a:endParaRPr lang="en-US" dirty="0"/>
          </a:p>
        </p:txBody>
      </p:sp>
    </p:spTree>
    <p:extLst>
      <p:ext uri="{BB962C8B-B14F-4D97-AF65-F5344CB8AC3E}">
        <p14:creationId xmlns:p14="http://schemas.microsoft.com/office/powerpoint/2010/main" val="4970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a:t>
            </a:fld>
            <a:endParaRPr lang="en-US" dirty="0"/>
          </a:p>
        </p:txBody>
      </p:sp>
    </p:spTree>
    <p:extLst>
      <p:ext uri="{BB962C8B-B14F-4D97-AF65-F5344CB8AC3E}">
        <p14:creationId xmlns:p14="http://schemas.microsoft.com/office/powerpoint/2010/main" val="1196353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20</a:t>
            </a:fld>
            <a:endParaRPr lang="en-US" dirty="0"/>
          </a:p>
        </p:txBody>
      </p:sp>
    </p:spTree>
    <p:extLst>
      <p:ext uri="{BB962C8B-B14F-4D97-AF65-F5344CB8AC3E}">
        <p14:creationId xmlns:p14="http://schemas.microsoft.com/office/powerpoint/2010/main" val="197562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21</a:t>
            </a:fld>
            <a:endParaRPr lang="en-US" dirty="0"/>
          </a:p>
        </p:txBody>
      </p:sp>
    </p:spTree>
    <p:extLst>
      <p:ext uri="{BB962C8B-B14F-4D97-AF65-F5344CB8AC3E}">
        <p14:creationId xmlns:p14="http://schemas.microsoft.com/office/powerpoint/2010/main" val="2528986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22</a:t>
            </a:fld>
            <a:endParaRPr lang="en-US" dirty="0"/>
          </a:p>
        </p:txBody>
      </p:sp>
    </p:spTree>
    <p:extLst>
      <p:ext uri="{BB962C8B-B14F-4D97-AF65-F5344CB8AC3E}">
        <p14:creationId xmlns:p14="http://schemas.microsoft.com/office/powerpoint/2010/main" val="3017172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23</a:t>
            </a:fld>
            <a:endParaRPr lang="en-US" dirty="0"/>
          </a:p>
        </p:txBody>
      </p:sp>
    </p:spTree>
    <p:extLst>
      <p:ext uri="{BB962C8B-B14F-4D97-AF65-F5344CB8AC3E}">
        <p14:creationId xmlns:p14="http://schemas.microsoft.com/office/powerpoint/2010/main" val="384187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24</a:t>
            </a:fld>
            <a:endParaRPr lang="en-US" dirty="0"/>
          </a:p>
        </p:txBody>
      </p:sp>
    </p:spTree>
    <p:extLst>
      <p:ext uri="{BB962C8B-B14F-4D97-AF65-F5344CB8AC3E}">
        <p14:creationId xmlns:p14="http://schemas.microsoft.com/office/powerpoint/2010/main" val="1620704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25</a:t>
            </a:fld>
            <a:endParaRPr lang="en-US" dirty="0"/>
          </a:p>
        </p:txBody>
      </p:sp>
    </p:spTree>
    <p:extLst>
      <p:ext uri="{BB962C8B-B14F-4D97-AF65-F5344CB8AC3E}">
        <p14:creationId xmlns:p14="http://schemas.microsoft.com/office/powerpoint/2010/main" val="2456975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26</a:t>
            </a:fld>
            <a:endParaRPr lang="en-US" dirty="0"/>
          </a:p>
        </p:txBody>
      </p:sp>
    </p:spTree>
    <p:extLst>
      <p:ext uri="{BB962C8B-B14F-4D97-AF65-F5344CB8AC3E}">
        <p14:creationId xmlns:p14="http://schemas.microsoft.com/office/powerpoint/2010/main" val="3236940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27</a:t>
            </a:fld>
            <a:endParaRPr lang="en-US" dirty="0"/>
          </a:p>
        </p:txBody>
      </p:sp>
    </p:spTree>
    <p:extLst>
      <p:ext uri="{BB962C8B-B14F-4D97-AF65-F5344CB8AC3E}">
        <p14:creationId xmlns:p14="http://schemas.microsoft.com/office/powerpoint/2010/main" val="46737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28</a:t>
            </a:fld>
            <a:endParaRPr lang="en-US" dirty="0"/>
          </a:p>
        </p:txBody>
      </p:sp>
    </p:spTree>
    <p:extLst>
      <p:ext uri="{BB962C8B-B14F-4D97-AF65-F5344CB8AC3E}">
        <p14:creationId xmlns:p14="http://schemas.microsoft.com/office/powerpoint/2010/main" val="2309324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29</a:t>
            </a:fld>
            <a:endParaRPr lang="en-US" dirty="0"/>
          </a:p>
        </p:txBody>
      </p:sp>
    </p:spTree>
    <p:extLst>
      <p:ext uri="{BB962C8B-B14F-4D97-AF65-F5344CB8AC3E}">
        <p14:creationId xmlns:p14="http://schemas.microsoft.com/office/powerpoint/2010/main" val="56698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a:t>
            </a:fld>
            <a:endParaRPr lang="en-US" dirty="0"/>
          </a:p>
        </p:txBody>
      </p:sp>
    </p:spTree>
    <p:extLst>
      <p:ext uri="{BB962C8B-B14F-4D97-AF65-F5344CB8AC3E}">
        <p14:creationId xmlns:p14="http://schemas.microsoft.com/office/powerpoint/2010/main" val="3582725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30</a:t>
            </a:fld>
            <a:endParaRPr lang="en-US" dirty="0"/>
          </a:p>
        </p:txBody>
      </p:sp>
    </p:spTree>
    <p:extLst>
      <p:ext uri="{BB962C8B-B14F-4D97-AF65-F5344CB8AC3E}">
        <p14:creationId xmlns:p14="http://schemas.microsoft.com/office/powerpoint/2010/main" val="4165816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31</a:t>
            </a:fld>
            <a:endParaRPr lang="en-US" dirty="0"/>
          </a:p>
        </p:txBody>
      </p:sp>
    </p:spTree>
    <p:extLst>
      <p:ext uri="{BB962C8B-B14F-4D97-AF65-F5344CB8AC3E}">
        <p14:creationId xmlns:p14="http://schemas.microsoft.com/office/powerpoint/2010/main" val="577747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9CC95-78A5-4FB4-8A6C-E204328D7B6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04991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33</a:t>
            </a:fld>
            <a:endParaRPr lang="en-US" dirty="0"/>
          </a:p>
        </p:txBody>
      </p:sp>
    </p:spTree>
    <p:extLst>
      <p:ext uri="{BB962C8B-B14F-4D97-AF65-F5344CB8AC3E}">
        <p14:creationId xmlns:p14="http://schemas.microsoft.com/office/powerpoint/2010/main" val="2958422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34</a:t>
            </a:fld>
            <a:endParaRPr lang="en-US" dirty="0"/>
          </a:p>
        </p:txBody>
      </p:sp>
    </p:spTree>
    <p:extLst>
      <p:ext uri="{BB962C8B-B14F-4D97-AF65-F5344CB8AC3E}">
        <p14:creationId xmlns:p14="http://schemas.microsoft.com/office/powerpoint/2010/main" val="877848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35</a:t>
            </a:fld>
            <a:endParaRPr lang="en-US" dirty="0"/>
          </a:p>
        </p:txBody>
      </p:sp>
    </p:spTree>
    <p:extLst>
      <p:ext uri="{BB962C8B-B14F-4D97-AF65-F5344CB8AC3E}">
        <p14:creationId xmlns:p14="http://schemas.microsoft.com/office/powerpoint/2010/main" val="2614665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36</a:t>
            </a:fld>
            <a:endParaRPr lang="en-US" dirty="0"/>
          </a:p>
        </p:txBody>
      </p:sp>
    </p:spTree>
    <p:extLst>
      <p:ext uri="{BB962C8B-B14F-4D97-AF65-F5344CB8AC3E}">
        <p14:creationId xmlns:p14="http://schemas.microsoft.com/office/powerpoint/2010/main" val="2914546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37</a:t>
            </a:fld>
            <a:endParaRPr lang="en-US" dirty="0"/>
          </a:p>
        </p:txBody>
      </p:sp>
    </p:spTree>
    <p:extLst>
      <p:ext uri="{BB962C8B-B14F-4D97-AF65-F5344CB8AC3E}">
        <p14:creationId xmlns:p14="http://schemas.microsoft.com/office/powerpoint/2010/main" val="3603464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38</a:t>
            </a:fld>
            <a:endParaRPr lang="en-US" dirty="0"/>
          </a:p>
        </p:txBody>
      </p:sp>
    </p:spTree>
    <p:extLst>
      <p:ext uri="{BB962C8B-B14F-4D97-AF65-F5344CB8AC3E}">
        <p14:creationId xmlns:p14="http://schemas.microsoft.com/office/powerpoint/2010/main" val="2039933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39</a:t>
            </a:fld>
            <a:endParaRPr lang="en-US" dirty="0"/>
          </a:p>
        </p:txBody>
      </p:sp>
    </p:spTree>
    <p:extLst>
      <p:ext uri="{BB962C8B-B14F-4D97-AF65-F5344CB8AC3E}">
        <p14:creationId xmlns:p14="http://schemas.microsoft.com/office/powerpoint/2010/main" val="428001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a:t>
            </a:fld>
            <a:endParaRPr lang="en-US" dirty="0"/>
          </a:p>
        </p:txBody>
      </p:sp>
    </p:spTree>
    <p:extLst>
      <p:ext uri="{BB962C8B-B14F-4D97-AF65-F5344CB8AC3E}">
        <p14:creationId xmlns:p14="http://schemas.microsoft.com/office/powerpoint/2010/main" val="2685301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9CC95-78A5-4FB4-8A6C-E204328D7B6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44746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41</a:t>
            </a:fld>
            <a:endParaRPr lang="en-US" dirty="0"/>
          </a:p>
        </p:txBody>
      </p:sp>
    </p:spTree>
    <p:extLst>
      <p:ext uri="{BB962C8B-B14F-4D97-AF65-F5344CB8AC3E}">
        <p14:creationId xmlns:p14="http://schemas.microsoft.com/office/powerpoint/2010/main" val="3271189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42</a:t>
            </a:fld>
            <a:endParaRPr lang="en-US" dirty="0"/>
          </a:p>
        </p:txBody>
      </p:sp>
    </p:spTree>
    <p:extLst>
      <p:ext uri="{BB962C8B-B14F-4D97-AF65-F5344CB8AC3E}">
        <p14:creationId xmlns:p14="http://schemas.microsoft.com/office/powerpoint/2010/main" val="213473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43</a:t>
            </a:fld>
            <a:endParaRPr lang="en-US" dirty="0"/>
          </a:p>
        </p:txBody>
      </p:sp>
    </p:spTree>
    <p:extLst>
      <p:ext uri="{BB962C8B-B14F-4D97-AF65-F5344CB8AC3E}">
        <p14:creationId xmlns:p14="http://schemas.microsoft.com/office/powerpoint/2010/main" val="4079005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44</a:t>
            </a:fld>
            <a:endParaRPr lang="en-US" dirty="0"/>
          </a:p>
        </p:txBody>
      </p:sp>
    </p:spTree>
    <p:extLst>
      <p:ext uri="{BB962C8B-B14F-4D97-AF65-F5344CB8AC3E}">
        <p14:creationId xmlns:p14="http://schemas.microsoft.com/office/powerpoint/2010/main" val="1509113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45</a:t>
            </a:fld>
            <a:endParaRPr lang="en-US" dirty="0"/>
          </a:p>
        </p:txBody>
      </p:sp>
    </p:spTree>
    <p:extLst>
      <p:ext uri="{BB962C8B-B14F-4D97-AF65-F5344CB8AC3E}">
        <p14:creationId xmlns:p14="http://schemas.microsoft.com/office/powerpoint/2010/main" val="2411517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46</a:t>
            </a:fld>
            <a:endParaRPr lang="en-US" dirty="0"/>
          </a:p>
        </p:txBody>
      </p:sp>
    </p:spTree>
    <p:extLst>
      <p:ext uri="{BB962C8B-B14F-4D97-AF65-F5344CB8AC3E}">
        <p14:creationId xmlns:p14="http://schemas.microsoft.com/office/powerpoint/2010/main" val="911938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47</a:t>
            </a:fld>
            <a:endParaRPr lang="en-US" dirty="0"/>
          </a:p>
        </p:txBody>
      </p:sp>
    </p:spTree>
    <p:extLst>
      <p:ext uri="{BB962C8B-B14F-4D97-AF65-F5344CB8AC3E}">
        <p14:creationId xmlns:p14="http://schemas.microsoft.com/office/powerpoint/2010/main" val="1000845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48</a:t>
            </a:fld>
            <a:endParaRPr lang="en-US" dirty="0"/>
          </a:p>
        </p:txBody>
      </p:sp>
    </p:spTree>
    <p:extLst>
      <p:ext uri="{BB962C8B-B14F-4D97-AF65-F5344CB8AC3E}">
        <p14:creationId xmlns:p14="http://schemas.microsoft.com/office/powerpoint/2010/main" val="2060239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49</a:t>
            </a:fld>
            <a:endParaRPr lang="en-US" dirty="0"/>
          </a:p>
        </p:txBody>
      </p:sp>
    </p:spTree>
    <p:extLst>
      <p:ext uri="{BB962C8B-B14F-4D97-AF65-F5344CB8AC3E}">
        <p14:creationId xmlns:p14="http://schemas.microsoft.com/office/powerpoint/2010/main" val="2894906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5</a:t>
            </a:fld>
            <a:endParaRPr lang="en-US" dirty="0"/>
          </a:p>
        </p:txBody>
      </p:sp>
    </p:spTree>
    <p:extLst>
      <p:ext uri="{BB962C8B-B14F-4D97-AF65-F5344CB8AC3E}">
        <p14:creationId xmlns:p14="http://schemas.microsoft.com/office/powerpoint/2010/main" val="484686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50</a:t>
            </a:fld>
            <a:endParaRPr lang="en-US" dirty="0"/>
          </a:p>
        </p:txBody>
      </p:sp>
    </p:spTree>
    <p:extLst>
      <p:ext uri="{BB962C8B-B14F-4D97-AF65-F5344CB8AC3E}">
        <p14:creationId xmlns:p14="http://schemas.microsoft.com/office/powerpoint/2010/main" val="1627799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51</a:t>
            </a:fld>
            <a:endParaRPr lang="en-US" dirty="0"/>
          </a:p>
        </p:txBody>
      </p:sp>
    </p:spTree>
    <p:extLst>
      <p:ext uri="{BB962C8B-B14F-4D97-AF65-F5344CB8AC3E}">
        <p14:creationId xmlns:p14="http://schemas.microsoft.com/office/powerpoint/2010/main" val="1295142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6</a:t>
            </a:fld>
            <a:endParaRPr lang="en-US" dirty="0"/>
          </a:p>
        </p:txBody>
      </p:sp>
    </p:spTree>
    <p:extLst>
      <p:ext uri="{BB962C8B-B14F-4D97-AF65-F5344CB8AC3E}">
        <p14:creationId xmlns:p14="http://schemas.microsoft.com/office/powerpoint/2010/main" val="409038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7</a:t>
            </a:fld>
            <a:endParaRPr lang="en-US" dirty="0"/>
          </a:p>
        </p:txBody>
      </p:sp>
    </p:spTree>
    <p:extLst>
      <p:ext uri="{BB962C8B-B14F-4D97-AF65-F5344CB8AC3E}">
        <p14:creationId xmlns:p14="http://schemas.microsoft.com/office/powerpoint/2010/main" val="255814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8</a:t>
            </a:fld>
            <a:endParaRPr lang="en-US" dirty="0"/>
          </a:p>
        </p:txBody>
      </p:sp>
    </p:spTree>
    <p:extLst>
      <p:ext uri="{BB962C8B-B14F-4D97-AF65-F5344CB8AC3E}">
        <p14:creationId xmlns:p14="http://schemas.microsoft.com/office/powerpoint/2010/main" val="418971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9</a:t>
            </a:fld>
            <a:endParaRPr lang="en-US" dirty="0"/>
          </a:p>
        </p:txBody>
      </p:sp>
    </p:spTree>
    <p:extLst>
      <p:ext uri="{BB962C8B-B14F-4D97-AF65-F5344CB8AC3E}">
        <p14:creationId xmlns:p14="http://schemas.microsoft.com/office/powerpoint/2010/main" val="2195988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2" descr="A picture containing curtain&#10;&#10;Description automatically generated">
            <a:extLst>
              <a:ext uri="{FF2B5EF4-FFF2-40B4-BE49-F238E27FC236}">
                <a16:creationId xmlns:a16="http://schemas.microsoft.com/office/drawing/2014/main" id="{A146FC96-16DC-ED4E-A78B-B711FA96F9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algn="l">
              <a:lnSpc>
                <a:spcPct val="80000"/>
              </a:lnSpc>
              <a:defRPr sz="6000" cap="none" baseline="0">
                <a:solidFill>
                  <a:schemeClr val="bg1"/>
                </a:solidFill>
                <a:latin typeface="Montserrat" pitchFamily="2" charset="77"/>
              </a:defRPr>
            </a:lvl1pPr>
          </a:lstStyle>
          <a:p>
            <a:r>
              <a:rPr lang="en-GB"/>
              <a:t>Title</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0" y="2301390"/>
            <a:ext cx="7260769"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accent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subtitle subtitle</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a:stretch>
            <a:fillRect/>
          </a:stretch>
        </p:blipFill>
        <p:spPr>
          <a:xfrm>
            <a:off x="838200" y="5928574"/>
            <a:ext cx="1830913" cy="365124"/>
          </a:xfrm>
          <a:prstGeom prst="rect">
            <a:avLst/>
          </a:prstGeom>
        </p:spPr>
      </p:pic>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15858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CB1B139E-774F-7840-896F-6B914A3344DF}"/>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15" name="Rectangle 14">
            <a:extLst>
              <a:ext uri="{FF2B5EF4-FFF2-40B4-BE49-F238E27FC236}">
                <a16:creationId xmlns:a16="http://schemas.microsoft.com/office/drawing/2014/main" id="{0062E418-A2EE-DD4B-9151-AF63E9B8398F}"/>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464820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What’s Next</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Summary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2">
            <a:extLst>
              <a:ext uri="{FF2B5EF4-FFF2-40B4-BE49-F238E27FC236}">
                <a16:creationId xmlns:a16="http://schemas.microsoft.com/office/drawing/2014/main" id="{90564423-4077-4E43-A091-5FEF4D99CDEC}"/>
              </a:ext>
            </a:extLst>
          </p:cNvPr>
          <p:cNvSpPr>
            <a:spLocks noGrp="1"/>
          </p:cNvSpPr>
          <p:nvPr>
            <p:ph type="body" sz="quarter" idx="12" hasCustomPrompt="1"/>
          </p:nvPr>
        </p:nvSpPr>
        <p:spPr>
          <a:xfrm>
            <a:off x="6047509"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Uncertainties</a:t>
            </a:r>
          </a:p>
        </p:txBody>
      </p:sp>
      <p:sp>
        <p:nvSpPr>
          <p:cNvPr id="17" name="Text Placeholder 12">
            <a:extLst>
              <a:ext uri="{FF2B5EF4-FFF2-40B4-BE49-F238E27FC236}">
                <a16:creationId xmlns:a16="http://schemas.microsoft.com/office/drawing/2014/main" id="{73DCD5A5-F688-E84E-B2E3-746ABDD30A29}"/>
              </a:ext>
            </a:extLst>
          </p:cNvPr>
          <p:cNvSpPr>
            <a:spLocks noGrp="1"/>
          </p:cNvSpPr>
          <p:nvPr>
            <p:ph type="body" sz="quarter" idx="13" hasCustomPrompt="1"/>
          </p:nvPr>
        </p:nvSpPr>
        <p:spPr>
          <a:xfrm>
            <a:off x="6047509"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9" name="TextBox 8">
            <a:extLst>
              <a:ext uri="{FF2B5EF4-FFF2-40B4-BE49-F238E27FC236}">
                <a16:creationId xmlns:a16="http://schemas.microsoft.com/office/drawing/2014/main" id="{E7D08F0B-18E5-2C46-AAEA-700EF08BE0D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11" name="TextBox 10">
            <a:extLst>
              <a:ext uri="{FF2B5EF4-FFF2-40B4-BE49-F238E27FC236}">
                <a16:creationId xmlns:a16="http://schemas.microsoft.com/office/drawing/2014/main" id="{A9976654-66C1-E44F-9FCE-92CF918ED439}"/>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12" name="TextBox 11">
            <a:extLst>
              <a:ext uri="{FF2B5EF4-FFF2-40B4-BE49-F238E27FC236}">
                <a16:creationId xmlns:a16="http://schemas.microsoft.com/office/drawing/2014/main" id="{C94CBED0-360D-7F40-BB55-17193BA6D83E}"/>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253845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708F7BC9-8888-3443-A099-9FE4CEE1C28C}"/>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26" name="Rectangle 25">
            <a:extLst>
              <a:ext uri="{FF2B5EF4-FFF2-40B4-BE49-F238E27FC236}">
                <a16:creationId xmlns:a16="http://schemas.microsoft.com/office/drawing/2014/main" id="{18313707-5545-8E4D-B6C6-A23124AB18FA}"/>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Oval 17">
            <a:extLst>
              <a:ext uri="{FF2B5EF4-FFF2-40B4-BE49-F238E27FC236}">
                <a16:creationId xmlns:a16="http://schemas.microsoft.com/office/drawing/2014/main" id="{71339498-FA4D-3142-843E-4CA543AE3A96}"/>
              </a:ext>
            </a:extLst>
          </p:cNvPr>
          <p:cNvSpPr/>
          <p:nvPr userDrawn="1"/>
        </p:nvSpPr>
        <p:spPr>
          <a:xfrm>
            <a:off x="8806555" y="1183211"/>
            <a:ext cx="6716049" cy="6716049"/>
          </a:xfrm>
          <a:prstGeom prst="ellipse">
            <a:avLst/>
          </a:prstGeom>
          <a:solidFill>
            <a:srgbClr val="FF7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Oval 5">
            <a:extLst>
              <a:ext uri="{FF2B5EF4-FFF2-40B4-BE49-F238E27FC236}">
                <a16:creationId xmlns:a16="http://schemas.microsoft.com/office/drawing/2014/main" id="{67291E1C-CF39-2C45-80D9-E2949AEDC6E9}"/>
              </a:ext>
            </a:extLst>
          </p:cNvPr>
          <p:cNvSpPr/>
          <p:nvPr userDrawn="1"/>
        </p:nvSpPr>
        <p:spPr>
          <a:xfrm>
            <a:off x="8098969" y="-387670"/>
            <a:ext cx="4343101" cy="43431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722523" cy="1552574"/>
          </a:xfrm>
          <a:prstGeom prst="rect">
            <a:avLst/>
          </a:prstGeom>
        </p:spPr>
        <p:txBody>
          <a:bodyPr lIns="0" tIns="0" rIns="0" bIns="0" anchor="b" anchorCtr="0"/>
          <a:lstStyle>
            <a:lvl1pPr marL="0" indent="0">
              <a:lnSpc>
                <a:spcPts val="3100"/>
              </a:lnSpc>
              <a:buNone/>
              <a:defRPr sz="3000" b="1" i="0">
                <a:solidFill>
                  <a:srgbClr val="FFC000"/>
                </a:solidFill>
                <a:latin typeface="Roboto" panose="02000000000000000000" pitchFamily="2" charset="0"/>
                <a:ea typeface="Roboto" panose="02000000000000000000" pitchFamily="2" charset="0"/>
              </a:defRPr>
            </a:lvl1pPr>
          </a:lstStyle>
          <a:p>
            <a:pPr lvl="0"/>
            <a:r>
              <a:rPr lang="en-US"/>
              <a:t>##% statistic statistic</a:t>
            </a:r>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722523" cy="491491"/>
          </a:xfrm>
          <a:prstGeom prst="rect">
            <a:avLst/>
          </a:prstGeom>
        </p:spPr>
        <p:txBody>
          <a:bodyPr lIns="0" tIns="90000" rIns="0" bIns="0" anchor="t" anchorCtr="0"/>
          <a:lstStyle>
            <a:lvl1pPr marL="0" indent="0">
              <a:lnSpc>
                <a:spcPts val="16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cxnSp>
        <p:nvCxnSpPr>
          <p:cNvPr id="12" name="Straight Connector 11">
            <a:extLst>
              <a:ext uri="{FF2B5EF4-FFF2-40B4-BE49-F238E27FC236}">
                <a16:creationId xmlns:a16="http://schemas.microsoft.com/office/drawing/2014/main" id="{841F89BB-16E0-F94A-B816-FD55279B1FB2}"/>
              </a:ext>
            </a:extLst>
          </p:cNvPr>
          <p:cNvCxnSpPr>
            <a:cxnSpLocks/>
          </p:cNvCxnSpPr>
          <p:nvPr userDrawn="1"/>
        </p:nvCxnSpPr>
        <p:spPr>
          <a:xfrm>
            <a:off x="8949055" y="2345668"/>
            <a:ext cx="6064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4C4C0B3-79F0-7446-A7E7-A54EF28170A0}"/>
              </a:ext>
            </a:extLst>
          </p:cNvPr>
          <p:cNvSpPr/>
          <p:nvPr userDrawn="1"/>
        </p:nvSpPr>
        <p:spPr>
          <a:xfrm>
            <a:off x="-1849790" y="6956476"/>
            <a:ext cx="18017066" cy="28786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088CFDDD-EAD4-0347-9B5D-698B74A484F1}"/>
              </a:ext>
            </a:extLst>
          </p:cNvPr>
          <p:cNvSpPr/>
          <p:nvPr userDrawn="1"/>
        </p:nvSpPr>
        <p:spPr>
          <a:xfrm rot="5400000">
            <a:off x="9294666" y="2391482"/>
            <a:ext cx="8948567" cy="28786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ext Placeholder 2">
            <a:extLst>
              <a:ext uri="{FF2B5EF4-FFF2-40B4-BE49-F238E27FC236}">
                <a16:creationId xmlns:a16="http://schemas.microsoft.com/office/drawing/2014/main" id="{1FAD97B1-30F2-C048-8486-52E6D468B815}"/>
              </a:ext>
            </a:extLst>
          </p:cNvPr>
          <p:cNvSpPr>
            <a:spLocks noGrp="1"/>
          </p:cNvSpPr>
          <p:nvPr>
            <p:ph type="body" sz="quarter" idx="15" hasCustomPrompt="1"/>
          </p:nvPr>
        </p:nvSpPr>
        <p:spPr>
          <a:xfrm>
            <a:off x="838200" y="1556967"/>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6" name="Text Placeholder 12">
            <a:extLst>
              <a:ext uri="{FF2B5EF4-FFF2-40B4-BE49-F238E27FC236}">
                <a16:creationId xmlns:a16="http://schemas.microsoft.com/office/drawing/2014/main" id="{7A3DD516-1D16-954C-B369-B339DC31D37D}"/>
              </a:ext>
            </a:extLst>
          </p:cNvPr>
          <p:cNvSpPr>
            <a:spLocks noGrp="1"/>
          </p:cNvSpPr>
          <p:nvPr>
            <p:ph type="body" sz="quarter" idx="16" hasCustomPrompt="1"/>
          </p:nvPr>
        </p:nvSpPr>
        <p:spPr>
          <a:xfrm>
            <a:off x="838199" y="1778885"/>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7" name="Text Placeholder 2">
            <a:extLst>
              <a:ext uri="{FF2B5EF4-FFF2-40B4-BE49-F238E27FC236}">
                <a16:creationId xmlns:a16="http://schemas.microsoft.com/office/drawing/2014/main" id="{47E82C66-D8CC-A545-90DF-0AC399697FF2}"/>
              </a:ext>
            </a:extLst>
          </p:cNvPr>
          <p:cNvSpPr>
            <a:spLocks noGrp="1"/>
          </p:cNvSpPr>
          <p:nvPr>
            <p:ph type="body" sz="quarter" idx="17" hasCustomPrompt="1"/>
          </p:nvPr>
        </p:nvSpPr>
        <p:spPr>
          <a:xfrm>
            <a:off x="838200" y="4147888"/>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8" name="Text Placeholder 7">
            <a:extLst>
              <a:ext uri="{FF2B5EF4-FFF2-40B4-BE49-F238E27FC236}">
                <a16:creationId xmlns:a16="http://schemas.microsoft.com/office/drawing/2014/main" id="{9CCB6910-907B-614F-9533-F8A9BBB8124D}"/>
              </a:ext>
            </a:extLst>
          </p:cNvPr>
          <p:cNvSpPr>
            <a:spLocks noGrp="1"/>
          </p:cNvSpPr>
          <p:nvPr>
            <p:ph type="body" sz="quarter" idx="19" hasCustomPrompt="1"/>
          </p:nvPr>
        </p:nvSpPr>
        <p:spPr>
          <a:xfrm>
            <a:off x="838200" y="4369806"/>
            <a:ext cx="6896100" cy="116205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baseline="0">
                <a:latin typeface="Arial" panose="020B0604020202020204" pitchFamily="34" charset="0"/>
                <a:ea typeface="Roboto" panose="02000000000000000000" pitchFamily="2" charset="0"/>
              </a:defRPr>
            </a:lvl1pPr>
          </a:lstStyle>
          <a:p>
            <a:pPr lvl="0"/>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p:txBody>
      </p:sp>
      <p:sp>
        <p:nvSpPr>
          <p:cNvPr id="21" name="TextBox 20">
            <a:extLst>
              <a:ext uri="{FF2B5EF4-FFF2-40B4-BE49-F238E27FC236}">
                <a16:creationId xmlns:a16="http://schemas.microsoft.com/office/drawing/2014/main" id="{71A5161F-A51C-A247-BCAD-86D400450AD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solidFill>
                <a:latin typeface="Montserrat" pitchFamily="2" charset="77"/>
              </a:rPr>
              <a:t>|  </a:t>
            </a:r>
            <a:fld id="{EFD847FB-69B5-1049-9460-5CA5999420BD}" type="slidenum">
              <a:rPr lang="en-US" sz="800" cap="all" baseline="0" smtClean="0">
                <a:solidFill>
                  <a:schemeClr val="bg1"/>
                </a:solidFill>
                <a:latin typeface="Montserrat" pitchFamily="2" charset="77"/>
              </a:rPr>
              <a:pPr/>
              <a:t>‹#›</a:t>
            </a:fld>
            <a:endParaRPr lang="en-US" sz="800" cap="all" baseline="0" dirty="0">
              <a:solidFill>
                <a:schemeClr val="bg1"/>
              </a:solidFill>
              <a:latin typeface="Montserrat" pitchFamily="2" charset="77"/>
            </a:endParaRPr>
          </a:p>
        </p:txBody>
      </p:sp>
      <p:sp>
        <p:nvSpPr>
          <p:cNvPr id="23" name="TextBox 22">
            <a:extLst>
              <a:ext uri="{FF2B5EF4-FFF2-40B4-BE49-F238E27FC236}">
                <a16:creationId xmlns:a16="http://schemas.microsoft.com/office/drawing/2014/main" id="{E6D2386E-6D72-E346-AC95-E2E6EEC0563B}"/>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24" name="TextBox 23">
            <a:extLst>
              <a:ext uri="{FF2B5EF4-FFF2-40B4-BE49-F238E27FC236}">
                <a16:creationId xmlns:a16="http://schemas.microsoft.com/office/drawing/2014/main" id="{9BB1ADFF-3930-274C-9684-EC89BE935F4D}"/>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solidFill>
                <a:latin typeface="Montserrat" pitchFamily="2" charset="77"/>
              </a:rPr>
              <a:t>CIO PRIORITIES 2022</a:t>
            </a:r>
          </a:p>
        </p:txBody>
      </p:sp>
    </p:spTree>
    <p:extLst>
      <p:ext uri="{BB962C8B-B14F-4D97-AF65-F5344CB8AC3E}">
        <p14:creationId xmlns:p14="http://schemas.microsoft.com/office/powerpoint/2010/main" val="256287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4E6FB55C-0E84-7348-AB65-0B8C1CAE1167}"/>
              </a:ext>
            </a:extLst>
          </p:cNvPr>
          <p:cNvSpPr>
            <a:spLocks noGrp="1"/>
          </p:cNvSpPr>
          <p:nvPr>
            <p:ph type="body" sz="quarter" idx="23" hasCustomPrompt="1"/>
          </p:nvPr>
        </p:nvSpPr>
        <p:spPr>
          <a:xfrm>
            <a:off x="838201" y="4242469"/>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1" y="1487694"/>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1" y="1796922"/>
            <a:ext cx="3432857"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Trust</a:t>
            </a:r>
          </a:p>
        </p:txBody>
      </p:sp>
      <p:sp>
        <p:nvSpPr>
          <p:cNvPr id="14" name="Text Placeholder 12">
            <a:extLst>
              <a:ext uri="{FF2B5EF4-FFF2-40B4-BE49-F238E27FC236}">
                <a16:creationId xmlns:a16="http://schemas.microsoft.com/office/drawing/2014/main" id="{F5DA0945-53BA-DC41-A3C5-BF9AD9B9EFDD}"/>
              </a:ext>
            </a:extLst>
          </p:cNvPr>
          <p:cNvSpPr>
            <a:spLocks noGrp="1"/>
          </p:cNvSpPr>
          <p:nvPr>
            <p:ph type="body" sz="quarter" idx="16" hasCustomPrompt="1"/>
          </p:nvPr>
        </p:nvSpPr>
        <p:spPr>
          <a:xfrm>
            <a:off x="838201" y="2263414"/>
            <a:ext cx="3432857"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Experience</a:t>
            </a:r>
          </a:p>
        </p:txBody>
      </p:sp>
      <p:sp>
        <p:nvSpPr>
          <p:cNvPr id="19" name="Text Placeholder 12">
            <a:extLst>
              <a:ext uri="{FF2B5EF4-FFF2-40B4-BE49-F238E27FC236}">
                <a16:creationId xmlns:a16="http://schemas.microsoft.com/office/drawing/2014/main" id="{7B0279D7-E05C-7A4A-B112-E7E23E63C5CF}"/>
              </a:ext>
            </a:extLst>
          </p:cNvPr>
          <p:cNvSpPr>
            <a:spLocks noGrp="1"/>
          </p:cNvSpPr>
          <p:nvPr>
            <p:ph type="body" sz="quarter" idx="17" hasCustomPrompt="1"/>
          </p:nvPr>
        </p:nvSpPr>
        <p:spPr>
          <a:xfrm>
            <a:off x="838201" y="2729906"/>
            <a:ext cx="3432857"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Resilience</a:t>
            </a:r>
          </a:p>
        </p:txBody>
      </p:sp>
      <p:sp>
        <p:nvSpPr>
          <p:cNvPr id="20" name="Text Placeholder 12">
            <a:extLst>
              <a:ext uri="{FF2B5EF4-FFF2-40B4-BE49-F238E27FC236}">
                <a16:creationId xmlns:a16="http://schemas.microsoft.com/office/drawing/2014/main" id="{050464F3-7182-D447-B2F9-2EC51BB8DCE5}"/>
              </a:ext>
            </a:extLst>
          </p:cNvPr>
          <p:cNvSpPr>
            <a:spLocks noGrp="1"/>
          </p:cNvSpPr>
          <p:nvPr>
            <p:ph type="body" sz="quarter" idx="18" hasCustomPrompt="1"/>
          </p:nvPr>
        </p:nvSpPr>
        <p:spPr>
          <a:xfrm>
            <a:off x="838201" y="4565281"/>
            <a:ext cx="3432856"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Doubt</a:t>
            </a:r>
          </a:p>
        </p:txBody>
      </p:sp>
      <p:sp>
        <p:nvSpPr>
          <p:cNvPr id="25" name="Text Placeholder 12">
            <a:extLst>
              <a:ext uri="{FF2B5EF4-FFF2-40B4-BE49-F238E27FC236}">
                <a16:creationId xmlns:a16="http://schemas.microsoft.com/office/drawing/2014/main" id="{7E45690B-1E17-9F48-9707-D0BAAD6E8D00}"/>
              </a:ext>
            </a:extLst>
          </p:cNvPr>
          <p:cNvSpPr>
            <a:spLocks noGrp="1"/>
          </p:cNvSpPr>
          <p:nvPr>
            <p:ph type="body" sz="quarter" idx="19" hasCustomPrompt="1"/>
          </p:nvPr>
        </p:nvSpPr>
        <p:spPr>
          <a:xfrm>
            <a:off x="838201" y="5047078"/>
            <a:ext cx="3432856"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Isolation</a:t>
            </a:r>
          </a:p>
        </p:txBody>
      </p:sp>
      <p:sp>
        <p:nvSpPr>
          <p:cNvPr id="26" name="Text Placeholder 12">
            <a:extLst>
              <a:ext uri="{FF2B5EF4-FFF2-40B4-BE49-F238E27FC236}">
                <a16:creationId xmlns:a16="http://schemas.microsoft.com/office/drawing/2014/main" id="{B7717FA9-A46B-7C4C-926B-33AFBC70F1CC}"/>
              </a:ext>
            </a:extLst>
          </p:cNvPr>
          <p:cNvSpPr>
            <a:spLocks noGrp="1"/>
          </p:cNvSpPr>
          <p:nvPr>
            <p:ph type="body" sz="quarter" idx="20" hasCustomPrompt="1"/>
          </p:nvPr>
        </p:nvSpPr>
        <p:spPr>
          <a:xfrm>
            <a:off x="838201" y="5528875"/>
            <a:ext cx="3432856"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Fragility</a:t>
            </a:r>
          </a:p>
        </p:txBody>
      </p:sp>
      <p:sp>
        <p:nvSpPr>
          <p:cNvPr id="27" name="TextBox 26">
            <a:extLst>
              <a:ext uri="{FF2B5EF4-FFF2-40B4-BE49-F238E27FC236}">
                <a16:creationId xmlns:a16="http://schemas.microsoft.com/office/drawing/2014/main" id="{855932B3-1AE5-814A-AE09-FAAF6D36F53F}"/>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29" name="TextBox 28">
            <a:extLst>
              <a:ext uri="{FF2B5EF4-FFF2-40B4-BE49-F238E27FC236}">
                <a16:creationId xmlns:a16="http://schemas.microsoft.com/office/drawing/2014/main" id="{7C4533C7-9C2D-2E40-906A-2D310111FEE9}"/>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36" name="Text Placeholder 12">
            <a:extLst>
              <a:ext uri="{FF2B5EF4-FFF2-40B4-BE49-F238E27FC236}">
                <a16:creationId xmlns:a16="http://schemas.microsoft.com/office/drawing/2014/main" id="{5B7DF29F-4425-114E-9B8A-100BCE2BB86F}"/>
              </a:ext>
            </a:extLst>
          </p:cNvPr>
          <p:cNvSpPr>
            <a:spLocks noGrp="1"/>
          </p:cNvSpPr>
          <p:nvPr>
            <p:ph type="body" sz="quarter" idx="21" hasCustomPrompt="1"/>
          </p:nvPr>
        </p:nvSpPr>
        <p:spPr>
          <a:xfrm>
            <a:off x="4701171" y="1479414"/>
            <a:ext cx="6448661" cy="1661574"/>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37" name="Text Placeholder 12">
            <a:extLst>
              <a:ext uri="{FF2B5EF4-FFF2-40B4-BE49-F238E27FC236}">
                <a16:creationId xmlns:a16="http://schemas.microsoft.com/office/drawing/2014/main" id="{73211DE3-C5A9-B04A-8941-67007DDDB2FB}"/>
              </a:ext>
            </a:extLst>
          </p:cNvPr>
          <p:cNvSpPr>
            <a:spLocks noGrp="1"/>
          </p:cNvSpPr>
          <p:nvPr>
            <p:ph type="body" sz="quarter" idx="22" hasCustomPrompt="1"/>
          </p:nvPr>
        </p:nvSpPr>
        <p:spPr>
          <a:xfrm>
            <a:off x="4701171" y="4256053"/>
            <a:ext cx="6448661" cy="1683904"/>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6" name="TextBox 15">
            <a:extLst>
              <a:ext uri="{FF2B5EF4-FFF2-40B4-BE49-F238E27FC236}">
                <a16:creationId xmlns:a16="http://schemas.microsoft.com/office/drawing/2014/main" id="{4432AD57-6B54-6540-8CA9-0EADCDFF5E63}"/>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2918962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70F66907-DEDE-474C-9B53-32F16E122BE6}"/>
              </a:ext>
            </a:extLst>
          </p:cNvPr>
          <p:cNvPicPr>
            <a:picLocks noChangeAspect="1"/>
          </p:cNvPicPr>
          <p:nvPr userDrawn="1"/>
        </p:nvPicPr>
        <p:blipFill rotWithShape="1">
          <a:blip r:embed="rId3"/>
          <a:srcRect l="817"/>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ABA66509-8357-524F-9339-9299DC92C7D6}"/>
              </a:ext>
            </a:extLst>
          </p:cNvPr>
          <p:cNvSpPr/>
          <p:nvPr userDrawn="1"/>
        </p:nvSpPr>
        <p:spPr>
          <a:xfrm>
            <a:off x="0" y="0"/>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464820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What’s Next</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Summary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2">
            <a:extLst>
              <a:ext uri="{FF2B5EF4-FFF2-40B4-BE49-F238E27FC236}">
                <a16:creationId xmlns:a16="http://schemas.microsoft.com/office/drawing/2014/main" id="{90564423-4077-4E43-A091-5FEF4D99CDEC}"/>
              </a:ext>
            </a:extLst>
          </p:cNvPr>
          <p:cNvSpPr>
            <a:spLocks noGrp="1"/>
          </p:cNvSpPr>
          <p:nvPr>
            <p:ph type="body" sz="quarter" idx="12" hasCustomPrompt="1"/>
          </p:nvPr>
        </p:nvSpPr>
        <p:spPr>
          <a:xfrm>
            <a:off x="6047509"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Uncertainties</a:t>
            </a:r>
          </a:p>
        </p:txBody>
      </p:sp>
      <p:sp>
        <p:nvSpPr>
          <p:cNvPr id="17" name="Text Placeholder 12">
            <a:extLst>
              <a:ext uri="{FF2B5EF4-FFF2-40B4-BE49-F238E27FC236}">
                <a16:creationId xmlns:a16="http://schemas.microsoft.com/office/drawing/2014/main" id="{73DCD5A5-F688-E84E-B2E3-746ABDD30A29}"/>
              </a:ext>
            </a:extLst>
          </p:cNvPr>
          <p:cNvSpPr>
            <a:spLocks noGrp="1"/>
          </p:cNvSpPr>
          <p:nvPr>
            <p:ph type="body" sz="quarter" idx="13" hasCustomPrompt="1"/>
          </p:nvPr>
        </p:nvSpPr>
        <p:spPr>
          <a:xfrm>
            <a:off x="6047509"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9" name="TextBox 8">
            <a:extLst>
              <a:ext uri="{FF2B5EF4-FFF2-40B4-BE49-F238E27FC236}">
                <a16:creationId xmlns:a16="http://schemas.microsoft.com/office/drawing/2014/main" id="{D4F08A50-9AB2-854F-8489-BE0EF55A3B96}"/>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11" name="TextBox 10">
            <a:extLst>
              <a:ext uri="{FF2B5EF4-FFF2-40B4-BE49-F238E27FC236}">
                <a16:creationId xmlns:a16="http://schemas.microsoft.com/office/drawing/2014/main" id="{8700FA11-BFA4-1849-960A-5CF086279585}"/>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12" name="TextBox 11">
            <a:extLst>
              <a:ext uri="{FF2B5EF4-FFF2-40B4-BE49-F238E27FC236}">
                <a16:creationId xmlns:a16="http://schemas.microsoft.com/office/drawing/2014/main" id="{0D557ED8-E0EA-BA43-9727-F40A71C28C5B}"/>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3033624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9AE22453-AF24-F441-B2F1-0BD8861EA957}"/>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18" name="Rectangle 17">
            <a:extLst>
              <a:ext uri="{FF2B5EF4-FFF2-40B4-BE49-F238E27FC236}">
                <a16:creationId xmlns:a16="http://schemas.microsoft.com/office/drawing/2014/main" id="{5D417C0D-FA05-1547-BDA2-E4C4DB569834}"/>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Oval 10">
            <a:extLst>
              <a:ext uri="{FF2B5EF4-FFF2-40B4-BE49-F238E27FC236}">
                <a16:creationId xmlns:a16="http://schemas.microsoft.com/office/drawing/2014/main" id="{33BE223F-8701-1C43-91B6-5B45AC4FEC64}"/>
              </a:ext>
            </a:extLst>
          </p:cNvPr>
          <p:cNvSpPr/>
          <p:nvPr userDrawn="1"/>
        </p:nvSpPr>
        <p:spPr>
          <a:xfrm>
            <a:off x="7098575" y="2428657"/>
            <a:ext cx="7400110" cy="7400110"/>
          </a:xfrm>
          <a:prstGeom prst="ellipse">
            <a:avLst/>
          </a:prstGeom>
          <a:gradFill flip="none" rotWithShape="1">
            <a:gsLst>
              <a:gs pos="0">
                <a:srgbClr val="33BEFF"/>
              </a:gs>
              <a:gs pos="24000">
                <a:srgbClr val="33BEFF">
                  <a:alpha val="40578"/>
                </a:srgbClr>
              </a:gs>
              <a:gs pos="100000">
                <a:srgbClr val="33BEFF">
                  <a:alpha val="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Oval 5">
            <a:extLst>
              <a:ext uri="{FF2B5EF4-FFF2-40B4-BE49-F238E27FC236}">
                <a16:creationId xmlns:a16="http://schemas.microsoft.com/office/drawing/2014/main" id="{67291E1C-CF39-2C45-80D9-E2949AEDC6E9}"/>
              </a:ext>
            </a:extLst>
          </p:cNvPr>
          <p:cNvSpPr/>
          <p:nvPr userDrawn="1"/>
        </p:nvSpPr>
        <p:spPr>
          <a:xfrm>
            <a:off x="8098969" y="-387670"/>
            <a:ext cx="4343101" cy="43431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41627"/>
            <a:ext cx="6602729"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3"/>
            <a:ext cx="6602730"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530475" cy="1552574"/>
          </a:xfrm>
          <a:prstGeom prst="rect">
            <a:avLst/>
          </a:prstGeom>
        </p:spPr>
        <p:txBody>
          <a:bodyPr lIns="0" tIns="0" rIns="0" bIns="0" anchor="b" anchorCtr="0"/>
          <a:lstStyle>
            <a:lvl1pPr marL="0" indent="0">
              <a:lnSpc>
                <a:spcPts val="3100"/>
              </a:lnSpc>
              <a:buNone/>
              <a:defRPr sz="3000" b="1" i="0">
                <a:solidFill>
                  <a:srgbClr val="33BEFF"/>
                </a:solidFill>
                <a:latin typeface="Roboto" panose="02000000000000000000" pitchFamily="2" charset="0"/>
                <a:ea typeface="Roboto" panose="02000000000000000000" pitchFamily="2" charset="0"/>
              </a:defRPr>
            </a:lvl1pPr>
          </a:lstStyle>
          <a:p>
            <a:pPr lvl="0"/>
            <a:r>
              <a:rPr lang="en-US"/>
              <a:t>##% statistic statistic</a:t>
            </a:r>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530475" cy="491491"/>
          </a:xfrm>
          <a:prstGeom prst="rect">
            <a:avLst/>
          </a:prstGeom>
        </p:spPr>
        <p:txBody>
          <a:bodyPr lIns="0" tIns="90000" rIns="0" bIns="0" anchor="t" anchorCtr="0"/>
          <a:lstStyle>
            <a:lvl1pPr marL="0" indent="0">
              <a:lnSpc>
                <a:spcPct val="1000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14" name="TextBox 13">
            <a:extLst>
              <a:ext uri="{FF2B5EF4-FFF2-40B4-BE49-F238E27FC236}">
                <a16:creationId xmlns:a16="http://schemas.microsoft.com/office/drawing/2014/main" id="{02C6B909-B4AE-294B-9D69-299383E904D4}"/>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16" name="TextBox 15">
            <a:extLst>
              <a:ext uri="{FF2B5EF4-FFF2-40B4-BE49-F238E27FC236}">
                <a16:creationId xmlns:a16="http://schemas.microsoft.com/office/drawing/2014/main" id="{A7DDBA0D-C04E-6B4A-AA18-E9221F6F8166}"/>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19" name="TextBox 18">
            <a:extLst>
              <a:ext uri="{FF2B5EF4-FFF2-40B4-BE49-F238E27FC236}">
                <a16:creationId xmlns:a16="http://schemas.microsoft.com/office/drawing/2014/main" id="{D394D171-CC15-42BC-90AF-6A993A482D44}"/>
              </a:ext>
            </a:extLst>
          </p:cNvPr>
          <p:cNvSpPr txBox="1"/>
          <p:nvPr userDrawn="1"/>
        </p:nvSpPr>
        <p:spPr>
          <a:xfrm>
            <a:off x="9124017" y="6336772"/>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53319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4_Title Slid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E7A217B2-DC9C-6D4A-8C35-0A0F666C44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6000" cap="none" baseline="0">
                <a:solidFill>
                  <a:schemeClr val="bg1"/>
                </a:solidFill>
                <a:latin typeface="Montserrat" pitchFamily="2" charset="77"/>
              </a:defRPr>
            </a:lvl1pPr>
          </a:lstStyle>
          <a:p>
            <a:r>
              <a:rPr lang="en-GB"/>
              <a:t>ESG Metrics / Carbon Scoring</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C000"/>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03</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a:t>| Sustainability</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Using IoT and data tracking to track carbon dioxide emissions in an auditable way for the purposes of tracking climate change or creating saleable emission offsets.</a:t>
            </a:r>
          </a:p>
        </p:txBody>
      </p:sp>
    </p:spTree>
    <p:extLst>
      <p:ext uri="{BB962C8B-B14F-4D97-AF65-F5344CB8AC3E}">
        <p14:creationId xmlns:p14="http://schemas.microsoft.com/office/powerpoint/2010/main" val="2620851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3" name="Picture 2" descr="A picture containing curtain&#10;&#10;Description automatically generated">
            <a:extLst>
              <a:ext uri="{FF2B5EF4-FFF2-40B4-BE49-F238E27FC236}">
                <a16:creationId xmlns:a16="http://schemas.microsoft.com/office/drawing/2014/main" id="{A146FC96-16DC-ED4E-A78B-B711FA96F9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algn="l">
              <a:lnSpc>
                <a:spcPct val="80000"/>
              </a:lnSpc>
              <a:defRPr sz="6000" cap="none" baseline="0">
                <a:solidFill>
                  <a:schemeClr val="bg1"/>
                </a:solidFill>
                <a:latin typeface="Montserrat" pitchFamily="2" charset="77"/>
              </a:defRPr>
            </a:lvl1pPr>
          </a:lstStyle>
          <a:p>
            <a:r>
              <a:rPr lang="en-GB"/>
              <a:t>Title</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0" y="2301390"/>
            <a:ext cx="7260769"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accent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subtitle subtitle</a:t>
            </a:r>
            <a:endParaRPr lang="en-US"/>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Rectangle 5">
            <a:extLst>
              <a:ext uri="{FF2B5EF4-FFF2-40B4-BE49-F238E27FC236}">
                <a16:creationId xmlns:a16="http://schemas.microsoft.com/office/drawing/2014/main" id="{BF570A51-14FE-A548-A0C3-EF05A01579EB}"/>
              </a:ext>
            </a:extLst>
          </p:cNvPr>
          <p:cNvSpPr/>
          <p:nvPr userDrawn="1"/>
        </p:nvSpPr>
        <p:spPr>
          <a:xfrm>
            <a:off x="0" y="-16721"/>
            <a:ext cx="12192000" cy="68641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building, dark&#10;&#10;Description automatically generated">
            <a:extLst>
              <a:ext uri="{FF2B5EF4-FFF2-40B4-BE49-F238E27FC236}">
                <a16:creationId xmlns:a16="http://schemas.microsoft.com/office/drawing/2014/main" id="{B2DEF52B-1328-9C4A-8261-8D610899AA73}"/>
              </a:ext>
            </a:extLst>
          </p:cNvPr>
          <p:cNvPicPr>
            <a:picLocks noChangeAspect="1"/>
          </p:cNvPicPr>
          <p:nvPr userDrawn="1"/>
        </p:nvPicPr>
        <p:blipFill>
          <a:blip r:embed="rId3">
            <a:alphaModFix amt="60000"/>
          </a:blip>
          <a:stretch>
            <a:fillRect/>
          </a:stretch>
        </p:blipFill>
        <p:spPr>
          <a:xfrm>
            <a:off x="1" y="16721"/>
            <a:ext cx="12191999" cy="6858000"/>
          </a:xfrm>
          <a:prstGeom prst="rect">
            <a:avLst/>
          </a:prstGeom>
        </p:spPr>
      </p:pic>
    </p:spTree>
    <p:extLst>
      <p:ext uri="{BB962C8B-B14F-4D97-AF65-F5344CB8AC3E}">
        <p14:creationId xmlns:p14="http://schemas.microsoft.com/office/powerpoint/2010/main" val="1234225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7A9EB3FD-F552-F545-890B-773B331D100A}"/>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17" name="Rectangle 16">
            <a:extLst>
              <a:ext uri="{FF2B5EF4-FFF2-40B4-BE49-F238E27FC236}">
                <a16:creationId xmlns:a16="http://schemas.microsoft.com/office/drawing/2014/main" id="{094B5897-A46F-A341-A3F7-38FA695CC52B}"/>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Oval 10">
            <a:extLst>
              <a:ext uri="{FF2B5EF4-FFF2-40B4-BE49-F238E27FC236}">
                <a16:creationId xmlns:a16="http://schemas.microsoft.com/office/drawing/2014/main" id="{33BE223F-8701-1C43-91B6-5B45AC4FEC64}"/>
              </a:ext>
            </a:extLst>
          </p:cNvPr>
          <p:cNvSpPr/>
          <p:nvPr userDrawn="1"/>
        </p:nvSpPr>
        <p:spPr>
          <a:xfrm>
            <a:off x="7063741" y="2423158"/>
            <a:ext cx="7400110" cy="7400110"/>
          </a:xfrm>
          <a:prstGeom prst="ellipse">
            <a:avLst/>
          </a:prstGeom>
          <a:gradFill flip="none" rotWithShape="1">
            <a:gsLst>
              <a:gs pos="8000">
                <a:srgbClr val="9E30A0"/>
              </a:gs>
              <a:gs pos="90000">
                <a:schemeClr val="bg1">
                  <a:alpha val="74837"/>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Oval 5">
            <a:extLst>
              <a:ext uri="{FF2B5EF4-FFF2-40B4-BE49-F238E27FC236}">
                <a16:creationId xmlns:a16="http://schemas.microsoft.com/office/drawing/2014/main" id="{67291E1C-CF39-2C45-80D9-E2949AEDC6E9}"/>
              </a:ext>
            </a:extLst>
          </p:cNvPr>
          <p:cNvSpPr/>
          <p:nvPr userDrawn="1"/>
        </p:nvSpPr>
        <p:spPr>
          <a:xfrm>
            <a:off x="8098969" y="-387670"/>
            <a:ext cx="4343101" cy="43431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41627"/>
            <a:ext cx="6602729"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3"/>
            <a:ext cx="6602730"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530475" cy="1552574"/>
          </a:xfrm>
          <a:prstGeom prst="rect">
            <a:avLst/>
          </a:prstGeom>
        </p:spPr>
        <p:txBody>
          <a:bodyPr lIns="0" tIns="0" rIns="0" bIns="0" anchor="b" anchorCtr="0"/>
          <a:lstStyle>
            <a:lvl1pPr marL="0" indent="0">
              <a:lnSpc>
                <a:spcPts val="3100"/>
              </a:lnSpc>
              <a:buNone/>
              <a:defRPr sz="3000" b="1" i="0">
                <a:solidFill>
                  <a:srgbClr val="C6B5F9"/>
                </a:solidFill>
                <a:latin typeface="Roboto" panose="02000000000000000000" pitchFamily="2" charset="0"/>
                <a:ea typeface="Roboto" panose="02000000000000000000" pitchFamily="2" charset="0"/>
              </a:defRPr>
            </a:lvl1pPr>
          </a:lstStyle>
          <a:p>
            <a:pPr lvl="0"/>
            <a:r>
              <a:rPr lang="en-US"/>
              <a:t>##% statistic statistic</a:t>
            </a:r>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530475" cy="491491"/>
          </a:xfrm>
          <a:prstGeom prst="rect">
            <a:avLst/>
          </a:prstGeom>
        </p:spPr>
        <p:txBody>
          <a:bodyPr lIns="0" tIns="90000" rIns="0" bIns="0" anchor="t" anchorCtr="0"/>
          <a:lstStyle>
            <a:lvl1pPr marL="0" indent="0">
              <a:lnSpc>
                <a:spcPct val="1000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9" name="TextBox 8">
            <a:extLst>
              <a:ext uri="{FF2B5EF4-FFF2-40B4-BE49-F238E27FC236}">
                <a16:creationId xmlns:a16="http://schemas.microsoft.com/office/drawing/2014/main" id="{E6B84A78-C501-AF4A-920D-5A5633D87BCA}"/>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14" name="TextBox 13">
            <a:extLst>
              <a:ext uri="{FF2B5EF4-FFF2-40B4-BE49-F238E27FC236}">
                <a16:creationId xmlns:a16="http://schemas.microsoft.com/office/drawing/2014/main" id="{C3CB096F-3060-244D-969E-0FC306C4B5D0}"/>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15" name="TextBox 14">
            <a:extLst>
              <a:ext uri="{FF2B5EF4-FFF2-40B4-BE49-F238E27FC236}">
                <a16:creationId xmlns:a16="http://schemas.microsoft.com/office/drawing/2014/main" id="{15B743DA-057B-4144-83E2-01EE2A6FA84A}"/>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1744510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FB5C4230-CE47-E64D-8E19-C877DABB203D}"/>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17" name="Rectangle 16">
            <a:extLst>
              <a:ext uri="{FF2B5EF4-FFF2-40B4-BE49-F238E27FC236}">
                <a16:creationId xmlns:a16="http://schemas.microsoft.com/office/drawing/2014/main" id="{042F2FF3-AA3D-3041-A03C-B893DD6F70D8}"/>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Oval 10">
            <a:extLst>
              <a:ext uri="{FF2B5EF4-FFF2-40B4-BE49-F238E27FC236}">
                <a16:creationId xmlns:a16="http://schemas.microsoft.com/office/drawing/2014/main" id="{33BE223F-8701-1C43-91B6-5B45AC4FEC64}"/>
              </a:ext>
            </a:extLst>
          </p:cNvPr>
          <p:cNvSpPr/>
          <p:nvPr userDrawn="1"/>
        </p:nvSpPr>
        <p:spPr>
          <a:xfrm>
            <a:off x="7063741" y="2423158"/>
            <a:ext cx="7400110" cy="7400110"/>
          </a:xfrm>
          <a:prstGeom prst="ellipse">
            <a:avLst/>
          </a:prstGeom>
          <a:gradFill flip="none" rotWithShape="1">
            <a:gsLst>
              <a:gs pos="8000">
                <a:srgbClr val="00B050"/>
              </a:gs>
              <a:gs pos="90000">
                <a:schemeClr val="bg1">
                  <a:alpha val="74837"/>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Oval 5">
            <a:extLst>
              <a:ext uri="{FF2B5EF4-FFF2-40B4-BE49-F238E27FC236}">
                <a16:creationId xmlns:a16="http://schemas.microsoft.com/office/drawing/2014/main" id="{67291E1C-CF39-2C45-80D9-E2949AEDC6E9}"/>
              </a:ext>
            </a:extLst>
          </p:cNvPr>
          <p:cNvSpPr/>
          <p:nvPr userDrawn="1"/>
        </p:nvSpPr>
        <p:spPr>
          <a:xfrm>
            <a:off x="8098969" y="-387670"/>
            <a:ext cx="4343101" cy="43431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41627"/>
            <a:ext cx="6602729"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3"/>
            <a:ext cx="6602730"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530475" cy="1552574"/>
          </a:xfrm>
          <a:prstGeom prst="rect">
            <a:avLst/>
          </a:prstGeom>
        </p:spPr>
        <p:txBody>
          <a:bodyPr lIns="0" tIns="0" rIns="0" bIns="0" anchor="b" anchorCtr="0"/>
          <a:lstStyle>
            <a:lvl1pPr marL="0" indent="0">
              <a:lnSpc>
                <a:spcPts val="3100"/>
              </a:lnSpc>
              <a:buNone/>
              <a:defRPr sz="3000" b="1" i="0">
                <a:solidFill>
                  <a:srgbClr val="FFB5B7"/>
                </a:solidFill>
                <a:latin typeface="Roboto" panose="02000000000000000000" pitchFamily="2" charset="0"/>
                <a:ea typeface="Roboto" panose="02000000000000000000" pitchFamily="2" charset="0"/>
              </a:defRPr>
            </a:lvl1pPr>
          </a:lstStyle>
          <a:p>
            <a:pPr lvl="0"/>
            <a:r>
              <a:rPr lang="en-US" dirty="0"/>
              <a:t>##% statistic statistic</a:t>
            </a:r>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530475" cy="491491"/>
          </a:xfrm>
          <a:prstGeom prst="rect">
            <a:avLst/>
          </a:prstGeom>
        </p:spPr>
        <p:txBody>
          <a:bodyPr lIns="0" tIns="90000" rIns="0" bIns="0" anchor="t" anchorCtr="0"/>
          <a:lstStyle>
            <a:lvl1pPr marL="0" indent="0">
              <a:lnSpc>
                <a:spcPct val="1000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9" name="TextBox 8">
            <a:extLst>
              <a:ext uri="{FF2B5EF4-FFF2-40B4-BE49-F238E27FC236}">
                <a16:creationId xmlns:a16="http://schemas.microsoft.com/office/drawing/2014/main" id="{26AECA9C-65B7-184A-B48F-BFBC9DDE54B5}"/>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14" name="TextBox 13">
            <a:extLst>
              <a:ext uri="{FF2B5EF4-FFF2-40B4-BE49-F238E27FC236}">
                <a16:creationId xmlns:a16="http://schemas.microsoft.com/office/drawing/2014/main" id="{EA137945-8C15-284C-9638-41A00CA4F34B}"/>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15" name="TextBox 14">
            <a:extLst>
              <a:ext uri="{FF2B5EF4-FFF2-40B4-BE49-F238E27FC236}">
                <a16:creationId xmlns:a16="http://schemas.microsoft.com/office/drawing/2014/main" id="{F48794BA-78F2-C74C-961F-32EA85BBA9DE}"/>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2629856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BC97B0E-DD32-EF46-B80A-95576ADBE75C}"/>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2" name="Rectangle 1">
            <a:extLst>
              <a:ext uri="{FF2B5EF4-FFF2-40B4-BE49-F238E27FC236}">
                <a16:creationId xmlns:a16="http://schemas.microsoft.com/office/drawing/2014/main" id="{7893B264-F32C-EC47-89F2-DD95217D8EF5}"/>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464820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What’s Next</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Summary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2">
            <a:extLst>
              <a:ext uri="{FF2B5EF4-FFF2-40B4-BE49-F238E27FC236}">
                <a16:creationId xmlns:a16="http://schemas.microsoft.com/office/drawing/2014/main" id="{90564423-4077-4E43-A091-5FEF4D99CDEC}"/>
              </a:ext>
            </a:extLst>
          </p:cNvPr>
          <p:cNvSpPr>
            <a:spLocks noGrp="1"/>
          </p:cNvSpPr>
          <p:nvPr>
            <p:ph type="body" sz="quarter" idx="12" hasCustomPrompt="1"/>
          </p:nvPr>
        </p:nvSpPr>
        <p:spPr>
          <a:xfrm>
            <a:off x="6047509"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Uncertainties</a:t>
            </a:r>
          </a:p>
        </p:txBody>
      </p:sp>
      <p:sp>
        <p:nvSpPr>
          <p:cNvPr id="17" name="Text Placeholder 12">
            <a:extLst>
              <a:ext uri="{FF2B5EF4-FFF2-40B4-BE49-F238E27FC236}">
                <a16:creationId xmlns:a16="http://schemas.microsoft.com/office/drawing/2014/main" id="{73DCD5A5-F688-E84E-B2E3-746ABDD30A29}"/>
              </a:ext>
            </a:extLst>
          </p:cNvPr>
          <p:cNvSpPr>
            <a:spLocks noGrp="1"/>
          </p:cNvSpPr>
          <p:nvPr>
            <p:ph type="body" sz="quarter" idx="13" hasCustomPrompt="1"/>
          </p:nvPr>
        </p:nvSpPr>
        <p:spPr>
          <a:xfrm>
            <a:off x="6047509"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4" name="TextBox 13">
            <a:extLst>
              <a:ext uri="{FF2B5EF4-FFF2-40B4-BE49-F238E27FC236}">
                <a16:creationId xmlns:a16="http://schemas.microsoft.com/office/drawing/2014/main" id="{C23D4461-D09A-7444-925F-C5F2884FF1C9}"/>
              </a:ext>
            </a:extLst>
          </p:cNvPr>
          <p:cNvSpPr txBox="1"/>
          <p:nvPr userDrawn="1"/>
        </p:nvSpPr>
        <p:spPr>
          <a:xfrm>
            <a:off x="11302236" y="64884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18" name="TextBox 17">
            <a:extLst>
              <a:ext uri="{FF2B5EF4-FFF2-40B4-BE49-F238E27FC236}">
                <a16:creationId xmlns:a16="http://schemas.microsoft.com/office/drawing/2014/main" id="{CD7351E8-C2FB-9447-92BD-3FDB04970ACC}"/>
              </a:ext>
            </a:extLst>
          </p:cNvPr>
          <p:cNvSpPr txBox="1"/>
          <p:nvPr userDrawn="1"/>
        </p:nvSpPr>
        <p:spPr>
          <a:xfrm>
            <a:off x="990600" y="64884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19" name="TextBox 18">
            <a:extLst>
              <a:ext uri="{FF2B5EF4-FFF2-40B4-BE49-F238E27FC236}">
                <a16:creationId xmlns:a16="http://schemas.microsoft.com/office/drawing/2014/main" id="{BB37282C-5C1B-8549-870C-B890FBF2D46A}"/>
              </a:ext>
            </a:extLst>
          </p:cNvPr>
          <p:cNvSpPr txBox="1"/>
          <p:nvPr userDrawn="1"/>
        </p:nvSpPr>
        <p:spPr>
          <a:xfrm>
            <a:off x="9232245" y="6488467"/>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3182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13E5507-6094-DA41-8E4A-7BCF2F3FB5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algn="l">
              <a:lnSpc>
                <a:spcPct val="80000"/>
              </a:lnSpc>
              <a:defRPr sz="6000" cap="none" baseline="0">
                <a:solidFill>
                  <a:schemeClr val="bg1"/>
                </a:solidFill>
                <a:latin typeface="Montserrat" pitchFamily="2" charset="77"/>
              </a:defRPr>
            </a:lvl1pPr>
          </a:lstStyle>
          <a:p>
            <a:r>
              <a:rPr lang="en-GB"/>
              <a:t>Connected Collaboration</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B5B7"/>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01</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connectivity</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How technology is helping ease the pains of having work teams operate in a multi-modal scenario in which they are split between the office and remote locations. Collaboration is being integrated into digital workflows.</a:t>
            </a:r>
          </a:p>
        </p:txBody>
      </p:sp>
    </p:spTree>
    <p:extLst>
      <p:ext uri="{BB962C8B-B14F-4D97-AF65-F5344CB8AC3E}">
        <p14:creationId xmlns:p14="http://schemas.microsoft.com/office/powerpoint/2010/main" val="1699605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urniture, curtain&#10;&#10;Description automatically generated">
            <a:extLst>
              <a:ext uri="{FF2B5EF4-FFF2-40B4-BE49-F238E27FC236}">
                <a16:creationId xmlns:a16="http://schemas.microsoft.com/office/drawing/2014/main" id="{BBE1DC31-DDCB-4E45-8E61-011E12AFA1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564302"/>
            <a:ext cx="7260771" cy="2538393"/>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lang="en-CA" smtClean="0">
                <a:solidFill>
                  <a:schemeClr val="bg1"/>
                </a:solidFill>
                <a:effectLst/>
              </a:defRPr>
            </a:lvl1pPr>
          </a:lstStyle>
          <a:p>
            <a:r>
              <a:rPr lang="en-GB"/>
              <a:t>Investment to prevent  Ransomware Crisis</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319477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00FFF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02</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319456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a:t>| Access</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3764827"/>
            <a:ext cx="7260770" cy="134249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Ransomware is crippling government offices at all levels and threatening industry. The perpetrators are collaborating with state actors. This trend explores how companies are responding to the crisis and what a state-level response might involve.</a:t>
            </a:r>
          </a:p>
        </p:txBody>
      </p:sp>
    </p:spTree>
    <p:extLst>
      <p:ext uri="{BB962C8B-B14F-4D97-AF65-F5344CB8AC3E}">
        <p14:creationId xmlns:p14="http://schemas.microsoft.com/office/powerpoint/2010/main" val="320483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B557F4-E702-9640-8312-187C2EDD348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6000" cap="none" baseline="0">
                <a:solidFill>
                  <a:schemeClr val="bg1"/>
                </a:solidFill>
                <a:latin typeface="Montserrat" pitchFamily="2" charset="77"/>
              </a:defRPr>
            </a:lvl1pPr>
          </a:lstStyle>
          <a:p>
            <a:r>
              <a:rPr lang="en-GB"/>
              <a:t>ESG Metrics / Carbon Scoring</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C000"/>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03</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a:t>| Sustainability</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Using IoT and data tracking to track carbon dioxide emissions in an auditable way for the purposes of tracking climate change or creating saleable emission offsets.</a:t>
            </a:r>
          </a:p>
        </p:txBody>
      </p:sp>
    </p:spTree>
    <p:extLst>
      <p:ext uri="{BB962C8B-B14F-4D97-AF65-F5344CB8AC3E}">
        <p14:creationId xmlns:p14="http://schemas.microsoft.com/office/powerpoint/2010/main" val="283761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ark, night sky&#10;&#10;Description automatically generated">
            <a:extLst>
              <a:ext uri="{FF2B5EF4-FFF2-40B4-BE49-F238E27FC236}">
                <a16:creationId xmlns:a16="http://schemas.microsoft.com/office/drawing/2014/main" id="{A41204EC-A267-924B-9F66-75FD7C546D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algn="l">
              <a:lnSpc>
                <a:spcPct val="80000"/>
              </a:lnSpc>
              <a:defRPr sz="6000" cap="none" baseline="0">
                <a:solidFill>
                  <a:schemeClr val="bg1"/>
                </a:solidFill>
                <a:latin typeface="Montserrat" pitchFamily="2" charset="77"/>
              </a:defRPr>
            </a:lvl1pPr>
          </a:lstStyle>
          <a:p>
            <a:r>
              <a:rPr lang="en-GB"/>
              <a:t>Intangible</a:t>
            </a:r>
            <a:br>
              <a:rPr lang="en-GB"/>
            </a:br>
            <a:r>
              <a:rPr lang="en-GB"/>
              <a:t>Value Creation</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00FFF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04</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Intangible Markets</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Using data to represent money. Can be a cryptocurrency that is decentralized, digital versions of fiat coins, but not digital transactions that represent physical money on paper as is the standard today. NFTs creating value through digital scarcity-based business models. </a:t>
            </a:r>
          </a:p>
        </p:txBody>
      </p:sp>
    </p:spTree>
    <p:extLst>
      <p:ext uri="{BB962C8B-B14F-4D97-AF65-F5344CB8AC3E}">
        <p14:creationId xmlns:p14="http://schemas.microsoft.com/office/powerpoint/2010/main" val="383499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curtain&#10;&#10;Description automatically generated">
            <a:extLst>
              <a:ext uri="{FF2B5EF4-FFF2-40B4-BE49-F238E27FC236}">
                <a16:creationId xmlns:a16="http://schemas.microsoft.com/office/drawing/2014/main" id="{1EA39760-A3C0-B34B-A329-88F3A9F625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1" y="866823"/>
            <a:ext cx="5016062" cy="1342492"/>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6000" cap="none" baseline="0">
                <a:solidFill>
                  <a:schemeClr val="bg1"/>
                </a:solidFill>
                <a:latin typeface="Montserrat" pitchFamily="2" charset="77"/>
              </a:defRPr>
            </a:lvl1pPr>
          </a:lstStyle>
          <a:p>
            <a:r>
              <a:rPr lang="en-GB"/>
              <a:t>Innovation as a Service</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C000"/>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05</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Automation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APIs are automating traditional industries and providing access to algorithms that understand content such as text, images, and audio being used to create products and services.</a:t>
            </a:r>
          </a:p>
        </p:txBody>
      </p:sp>
    </p:spTree>
    <p:extLst>
      <p:ext uri="{BB962C8B-B14F-4D97-AF65-F5344CB8AC3E}">
        <p14:creationId xmlns:p14="http://schemas.microsoft.com/office/powerpoint/2010/main" val="220113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E4ADB26-7398-9B48-8D9A-671403495861}"/>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8" name="Rectangle 7">
            <a:extLst>
              <a:ext uri="{FF2B5EF4-FFF2-40B4-BE49-F238E27FC236}">
                <a16:creationId xmlns:a16="http://schemas.microsoft.com/office/drawing/2014/main" id="{3B03AD94-D241-A740-9661-8E6AA807213A}"/>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FB41B50A-F9F7-3F4A-93C7-902E5C12CD98}"/>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5" name="TextBox 4">
            <a:extLst>
              <a:ext uri="{FF2B5EF4-FFF2-40B4-BE49-F238E27FC236}">
                <a16:creationId xmlns:a16="http://schemas.microsoft.com/office/drawing/2014/main" id="{5ACA7917-4648-3D42-8CC9-1150FABE60DE}"/>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CIO PRIORITIES 2022</a:t>
            </a:r>
          </a:p>
        </p:txBody>
      </p:sp>
      <p:sp>
        <p:nvSpPr>
          <p:cNvPr id="6" name="TextBox 5">
            <a:extLst>
              <a:ext uri="{FF2B5EF4-FFF2-40B4-BE49-F238E27FC236}">
                <a16:creationId xmlns:a16="http://schemas.microsoft.com/office/drawing/2014/main" id="{CC24696A-C643-F048-8842-0E5512C1810A}"/>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192600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143B43AA-AC67-AD4B-9F5C-4C1D75530557}"/>
              </a:ext>
            </a:extLst>
          </p:cNvPr>
          <p:cNvPicPr>
            <a:picLocks noChangeAspect="1"/>
          </p:cNvPicPr>
          <p:nvPr userDrawn="1"/>
        </p:nvPicPr>
        <p:blipFill>
          <a:blip r:embed="rId3"/>
          <a:stretch>
            <a:fillRect/>
          </a:stretch>
        </p:blipFill>
        <p:spPr>
          <a:xfrm>
            <a:off x="-100361" y="0"/>
            <a:ext cx="12292361" cy="6858000"/>
          </a:xfrm>
          <a:prstGeom prst="rect">
            <a:avLst/>
          </a:prstGeom>
        </p:spPr>
      </p:pic>
      <p:sp>
        <p:nvSpPr>
          <p:cNvPr id="29" name="Rectangle 28">
            <a:extLst>
              <a:ext uri="{FF2B5EF4-FFF2-40B4-BE49-F238E27FC236}">
                <a16:creationId xmlns:a16="http://schemas.microsoft.com/office/drawing/2014/main" id="{AB7A5BB1-DFD0-FD46-9D9D-3642D99D9CFF}"/>
              </a:ext>
            </a:extLst>
          </p:cNvPr>
          <p:cNvSpPr/>
          <p:nvPr userDrawn="1"/>
        </p:nvSpPr>
        <p:spPr>
          <a:xfrm>
            <a:off x="-1" y="1"/>
            <a:ext cx="12192001" cy="6858000"/>
          </a:xfrm>
          <a:prstGeom prst="rect">
            <a:avLst/>
          </a:prstGeom>
          <a:solidFill>
            <a:schemeClr val="bg1">
              <a:alpha val="604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Oval 20">
            <a:extLst>
              <a:ext uri="{FF2B5EF4-FFF2-40B4-BE49-F238E27FC236}">
                <a16:creationId xmlns:a16="http://schemas.microsoft.com/office/drawing/2014/main" id="{8AF03D68-2BE2-034B-A27B-D54647121B4F}"/>
              </a:ext>
            </a:extLst>
          </p:cNvPr>
          <p:cNvSpPr/>
          <p:nvPr userDrawn="1"/>
        </p:nvSpPr>
        <p:spPr>
          <a:xfrm>
            <a:off x="7622987" y="-1268145"/>
            <a:ext cx="9319473" cy="93194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Case Study</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Situation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199"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5" name="Text Placeholder 2">
            <a:extLst>
              <a:ext uri="{FF2B5EF4-FFF2-40B4-BE49-F238E27FC236}">
                <a16:creationId xmlns:a16="http://schemas.microsoft.com/office/drawing/2014/main" id="{A03B90D9-0116-DA4F-A141-8A5F482DAB4D}"/>
              </a:ext>
            </a:extLst>
          </p:cNvPr>
          <p:cNvSpPr>
            <a:spLocks noGrp="1"/>
          </p:cNvSpPr>
          <p:nvPr>
            <p:ph type="body" sz="quarter" idx="12" hasCustomPrompt="1"/>
          </p:nvPr>
        </p:nvSpPr>
        <p:spPr>
          <a:xfrm>
            <a:off x="4297017"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Complication</a:t>
            </a:r>
          </a:p>
        </p:txBody>
      </p:sp>
      <p:sp>
        <p:nvSpPr>
          <p:cNvPr id="16" name="Text Placeholder 12">
            <a:extLst>
              <a:ext uri="{FF2B5EF4-FFF2-40B4-BE49-F238E27FC236}">
                <a16:creationId xmlns:a16="http://schemas.microsoft.com/office/drawing/2014/main" id="{A162D99E-401F-FA42-AAB0-8CAC6767734A}"/>
              </a:ext>
            </a:extLst>
          </p:cNvPr>
          <p:cNvSpPr>
            <a:spLocks noGrp="1"/>
          </p:cNvSpPr>
          <p:nvPr>
            <p:ph type="body" sz="quarter" idx="13" hasCustomPrompt="1"/>
          </p:nvPr>
        </p:nvSpPr>
        <p:spPr>
          <a:xfrm>
            <a:off x="4297016"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17" name="Text Placeholder 2">
            <a:extLst>
              <a:ext uri="{FF2B5EF4-FFF2-40B4-BE49-F238E27FC236}">
                <a16:creationId xmlns:a16="http://schemas.microsoft.com/office/drawing/2014/main" id="{9EF5BC69-8FCB-DA47-98C6-B1926FC6E913}"/>
              </a:ext>
            </a:extLst>
          </p:cNvPr>
          <p:cNvSpPr>
            <a:spLocks noGrp="1"/>
          </p:cNvSpPr>
          <p:nvPr>
            <p:ph type="body" sz="quarter" idx="14" hasCustomPrompt="1"/>
          </p:nvPr>
        </p:nvSpPr>
        <p:spPr>
          <a:xfrm>
            <a:off x="8382572"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Resolution</a:t>
            </a:r>
          </a:p>
        </p:txBody>
      </p:sp>
      <p:sp>
        <p:nvSpPr>
          <p:cNvPr id="18" name="Text Placeholder 12">
            <a:extLst>
              <a:ext uri="{FF2B5EF4-FFF2-40B4-BE49-F238E27FC236}">
                <a16:creationId xmlns:a16="http://schemas.microsoft.com/office/drawing/2014/main" id="{8882A3F9-6F6E-4B42-BB73-2F8AC6E37FC8}"/>
              </a:ext>
            </a:extLst>
          </p:cNvPr>
          <p:cNvSpPr>
            <a:spLocks noGrp="1"/>
          </p:cNvSpPr>
          <p:nvPr>
            <p:ph type="body" sz="quarter" idx="15" hasCustomPrompt="1"/>
          </p:nvPr>
        </p:nvSpPr>
        <p:spPr>
          <a:xfrm>
            <a:off x="8382571"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2" name="Rectangle 21">
            <a:extLst>
              <a:ext uri="{FF2B5EF4-FFF2-40B4-BE49-F238E27FC236}">
                <a16:creationId xmlns:a16="http://schemas.microsoft.com/office/drawing/2014/main" id="{7DDA7E49-B80C-044B-BC10-4F2878A446AD}"/>
              </a:ext>
            </a:extLst>
          </p:cNvPr>
          <p:cNvSpPr/>
          <p:nvPr userDrawn="1"/>
        </p:nvSpPr>
        <p:spPr>
          <a:xfrm>
            <a:off x="-424543" y="6944602"/>
            <a:ext cx="15632826" cy="106449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Rectangle 22">
            <a:extLst>
              <a:ext uri="{FF2B5EF4-FFF2-40B4-BE49-F238E27FC236}">
                <a16:creationId xmlns:a16="http://schemas.microsoft.com/office/drawing/2014/main" id="{CCF8F715-05B9-C74A-8342-4F7724179A79}"/>
              </a:ext>
            </a:extLst>
          </p:cNvPr>
          <p:cNvSpPr/>
          <p:nvPr userDrawn="1"/>
        </p:nvSpPr>
        <p:spPr>
          <a:xfrm rot="5400000">
            <a:off x="9294666" y="2391482"/>
            <a:ext cx="8948567" cy="28786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ectangle 23">
            <a:extLst>
              <a:ext uri="{FF2B5EF4-FFF2-40B4-BE49-F238E27FC236}">
                <a16:creationId xmlns:a16="http://schemas.microsoft.com/office/drawing/2014/main" id="{50AB30DA-A303-1944-AB6F-2DC52B61BCD8}"/>
              </a:ext>
            </a:extLst>
          </p:cNvPr>
          <p:cNvSpPr/>
          <p:nvPr userDrawn="1"/>
        </p:nvSpPr>
        <p:spPr>
          <a:xfrm>
            <a:off x="-424543" y="-1156753"/>
            <a:ext cx="15632826" cy="106449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TextBox 19">
            <a:extLst>
              <a:ext uri="{FF2B5EF4-FFF2-40B4-BE49-F238E27FC236}">
                <a16:creationId xmlns:a16="http://schemas.microsoft.com/office/drawing/2014/main" id="{A12911A1-0BAD-384C-A5CD-1EB5A1CC032D}"/>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26" name="TextBox 25">
            <a:extLst>
              <a:ext uri="{FF2B5EF4-FFF2-40B4-BE49-F238E27FC236}">
                <a16:creationId xmlns:a16="http://schemas.microsoft.com/office/drawing/2014/main" id="{1C784FE8-D178-4143-9EF2-F99BC4F8FE94}"/>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27" name="TextBox 26">
            <a:extLst>
              <a:ext uri="{FF2B5EF4-FFF2-40B4-BE49-F238E27FC236}">
                <a16:creationId xmlns:a16="http://schemas.microsoft.com/office/drawing/2014/main" id="{FCD4E8D2-6C1C-FF4A-BF9B-D0156E970897}"/>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228690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4E6FB55C-0E84-7348-AB65-0B8C1CAE1167}"/>
              </a:ext>
            </a:extLst>
          </p:cNvPr>
          <p:cNvSpPr>
            <a:spLocks noGrp="1"/>
          </p:cNvSpPr>
          <p:nvPr>
            <p:ph type="body" sz="quarter" idx="23" hasCustomPrompt="1"/>
          </p:nvPr>
        </p:nvSpPr>
        <p:spPr>
          <a:xfrm>
            <a:off x="838201" y="4242469"/>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328274"/>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57251" y="916194"/>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1412116" y="1796922"/>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Trust</a:t>
            </a:r>
          </a:p>
        </p:txBody>
      </p:sp>
      <p:sp>
        <p:nvSpPr>
          <p:cNvPr id="14" name="Text Placeholder 12">
            <a:extLst>
              <a:ext uri="{FF2B5EF4-FFF2-40B4-BE49-F238E27FC236}">
                <a16:creationId xmlns:a16="http://schemas.microsoft.com/office/drawing/2014/main" id="{F5DA0945-53BA-DC41-A3C5-BF9AD9B9EFDD}"/>
              </a:ext>
            </a:extLst>
          </p:cNvPr>
          <p:cNvSpPr>
            <a:spLocks noGrp="1"/>
          </p:cNvSpPr>
          <p:nvPr>
            <p:ph type="body" sz="quarter" idx="16" hasCustomPrompt="1"/>
          </p:nvPr>
        </p:nvSpPr>
        <p:spPr>
          <a:xfrm>
            <a:off x="1412116" y="2263414"/>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Experience</a:t>
            </a:r>
          </a:p>
        </p:txBody>
      </p:sp>
      <p:sp>
        <p:nvSpPr>
          <p:cNvPr id="19" name="Text Placeholder 12">
            <a:extLst>
              <a:ext uri="{FF2B5EF4-FFF2-40B4-BE49-F238E27FC236}">
                <a16:creationId xmlns:a16="http://schemas.microsoft.com/office/drawing/2014/main" id="{7B0279D7-E05C-7A4A-B112-E7E23E63C5CF}"/>
              </a:ext>
            </a:extLst>
          </p:cNvPr>
          <p:cNvSpPr>
            <a:spLocks noGrp="1"/>
          </p:cNvSpPr>
          <p:nvPr>
            <p:ph type="body" sz="quarter" idx="17" hasCustomPrompt="1"/>
          </p:nvPr>
        </p:nvSpPr>
        <p:spPr>
          <a:xfrm>
            <a:off x="1412116" y="272990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Resilience</a:t>
            </a:r>
          </a:p>
        </p:txBody>
      </p:sp>
      <p:sp>
        <p:nvSpPr>
          <p:cNvPr id="20" name="Text Placeholder 12">
            <a:extLst>
              <a:ext uri="{FF2B5EF4-FFF2-40B4-BE49-F238E27FC236}">
                <a16:creationId xmlns:a16="http://schemas.microsoft.com/office/drawing/2014/main" id="{050464F3-7182-D447-B2F9-2EC51BB8DCE5}"/>
              </a:ext>
            </a:extLst>
          </p:cNvPr>
          <p:cNvSpPr>
            <a:spLocks noGrp="1"/>
          </p:cNvSpPr>
          <p:nvPr>
            <p:ph type="body" sz="quarter" idx="18" hasCustomPrompt="1"/>
          </p:nvPr>
        </p:nvSpPr>
        <p:spPr>
          <a:xfrm>
            <a:off x="1412115" y="4565281"/>
            <a:ext cx="2858941"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Doubt</a:t>
            </a:r>
          </a:p>
        </p:txBody>
      </p:sp>
      <p:sp>
        <p:nvSpPr>
          <p:cNvPr id="25" name="Text Placeholder 12">
            <a:extLst>
              <a:ext uri="{FF2B5EF4-FFF2-40B4-BE49-F238E27FC236}">
                <a16:creationId xmlns:a16="http://schemas.microsoft.com/office/drawing/2014/main" id="{7E45690B-1E17-9F48-9707-D0BAAD6E8D00}"/>
              </a:ext>
            </a:extLst>
          </p:cNvPr>
          <p:cNvSpPr>
            <a:spLocks noGrp="1"/>
          </p:cNvSpPr>
          <p:nvPr>
            <p:ph type="body" sz="quarter" idx="19" hasCustomPrompt="1"/>
          </p:nvPr>
        </p:nvSpPr>
        <p:spPr>
          <a:xfrm>
            <a:off x="1412115" y="5047078"/>
            <a:ext cx="2858941"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Isolation</a:t>
            </a:r>
          </a:p>
        </p:txBody>
      </p:sp>
      <p:sp>
        <p:nvSpPr>
          <p:cNvPr id="26" name="Text Placeholder 12">
            <a:extLst>
              <a:ext uri="{FF2B5EF4-FFF2-40B4-BE49-F238E27FC236}">
                <a16:creationId xmlns:a16="http://schemas.microsoft.com/office/drawing/2014/main" id="{B7717FA9-A46B-7C4C-926B-33AFBC70F1CC}"/>
              </a:ext>
            </a:extLst>
          </p:cNvPr>
          <p:cNvSpPr>
            <a:spLocks noGrp="1"/>
          </p:cNvSpPr>
          <p:nvPr>
            <p:ph type="body" sz="quarter" idx="20" hasCustomPrompt="1"/>
          </p:nvPr>
        </p:nvSpPr>
        <p:spPr>
          <a:xfrm>
            <a:off x="1412115" y="5528875"/>
            <a:ext cx="2858941"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Fragility</a:t>
            </a:r>
          </a:p>
        </p:txBody>
      </p:sp>
      <p:sp>
        <p:nvSpPr>
          <p:cNvPr id="36" name="Text Placeholder 12">
            <a:extLst>
              <a:ext uri="{FF2B5EF4-FFF2-40B4-BE49-F238E27FC236}">
                <a16:creationId xmlns:a16="http://schemas.microsoft.com/office/drawing/2014/main" id="{5B7DF29F-4425-114E-9B8A-100BCE2BB86F}"/>
              </a:ext>
            </a:extLst>
          </p:cNvPr>
          <p:cNvSpPr>
            <a:spLocks noGrp="1"/>
          </p:cNvSpPr>
          <p:nvPr>
            <p:ph type="body" sz="quarter" idx="21" hasCustomPrompt="1"/>
          </p:nvPr>
        </p:nvSpPr>
        <p:spPr>
          <a:xfrm>
            <a:off x="4701171" y="1479414"/>
            <a:ext cx="6448661" cy="1661574"/>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37" name="Text Placeholder 12">
            <a:extLst>
              <a:ext uri="{FF2B5EF4-FFF2-40B4-BE49-F238E27FC236}">
                <a16:creationId xmlns:a16="http://schemas.microsoft.com/office/drawing/2014/main" id="{73211DE3-C5A9-B04A-8941-67007DDDB2FB}"/>
              </a:ext>
            </a:extLst>
          </p:cNvPr>
          <p:cNvSpPr>
            <a:spLocks noGrp="1"/>
          </p:cNvSpPr>
          <p:nvPr>
            <p:ph type="body" sz="quarter" idx="22" hasCustomPrompt="1"/>
          </p:nvPr>
        </p:nvSpPr>
        <p:spPr>
          <a:xfrm>
            <a:off x="4701171" y="4256053"/>
            <a:ext cx="6448661" cy="1683904"/>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5" name="TextBox 14">
            <a:extLst>
              <a:ext uri="{FF2B5EF4-FFF2-40B4-BE49-F238E27FC236}">
                <a16:creationId xmlns:a16="http://schemas.microsoft.com/office/drawing/2014/main" id="{CCB20F29-8E61-BB46-8362-CD8B897F8B9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17" name="TextBox 16">
            <a:extLst>
              <a:ext uri="{FF2B5EF4-FFF2-40B4-BE49-F238E27FC236}">
                <a16:creationId xmlns:a16="http://schemas.microsoft.com/office/drawing/2014/main" id="{AC334ECE-49BF-8148-B19C-6E41BC4EDA45}"/>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sp>
        <p:nvSpPr>
          <p:cNvPr id="18" name="TextBox 17">
            <a:extLst>
              <a:ext uri="{FF2B5EF4-FFF2-40B4-BE49-F238E27FC236}">
                <a16:creationId xmlns:a16="http://schemas.microsoft.com/office/drawing/2014/main" id="{D1E0F1DE-7B3C-5343-8D47-4D4893D0160C}"/>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1012554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40021-03EB-A94E-8765-FACC1459C323}"/>
              </a:ext>
            </a:extLst>
          </p:cNvPr>
          <p:cNvSpPr>
            <a:spLocks noGrp="1"/>
          </p:cNvSpPr>
          <p:nvPr>
            <p:ph type="title"/>
          </p:nvPr>
        </p:nvSpPr>
        <p:spPr>
          <a:xfrm>
            <a:off x="838200" y="1823154"/>
            <a:ext cx="5257800" cy="2498325"/>
          </a:xfrm>
          <a:prstGeom prst="rect">
            <a:avLst/>
          </a:prstGeom>
        </p:spPr>
        <p:txBody>
          <a:bodyPr vert="horz" lIns="0" tIns="0" rIns="0" bIns="0" rtlCol="0" anchor="ctr">
            <a:normAutofit/>
          </a:bodyPr>
          <a:lstStyle/>
          <a:p>
            <a:r>
              <a:rPr lang="en-GB"/>
              <a:t>Click to edit Master title style</a:t>
            </a:r>
            <a:endParaRPr lang="en-US"/>
          </a:p>
        </p:txBody>
      </p:sp>
      <p:sp>
        <p:nvSpPr>
          <p:cNvPr id="9" name="TextBox 8">
            <a:extLst>
              <a:ext uri="{FF2B5EF4-FFF2-40B4-BE49-F238E27FC236}">
                <a16:creationId xmlns:a16="http://schemas.microsoft.com/office/drawing/2014/main" id="{A8AC15DC-D35C-EE4C-90F8-459944072C3D}"/>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10" name="TextBox 9">
            <a:extLst>
              <a:ext uri="{FF2B5EF4-FFF2-40B4-BE49-F238E27FC236}">
                <a16:creationId xmlns:a16="http://schemas.microsoft.com/office/drawing/2014/main" id="{FF75CB2D-251F-6047-92AB-FB2CF05B8B94}"/>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
        <p:nvSpPr>
          <p:cNvPr id="11" name="TextBox 10">
            <a:extLst>
              <a:ext uri="{FF2B5EF4-FFF2-40B4-BE49-F238E27FC236}">
                <a16:creationId xmlns:a16="http://schemas.microsoft.com/office/drawing/2014/main" id="{72CA8EE1-B59B-854B-BA02-1CEF3EC12610}"/>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325407975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61" r:id="rId5"/>
    <p:sldLayoutId id="2147483676" r:id="rId6"/>
    <p:sldLayoutId id="2147483666" r:id="rId7"/>
    <p:sldLayoutId id="2147483668" r:id="rId8"/>
    <p:sldLayoutId id="2147483669" r:id="rId9"/>
    <p:sldLayoutId id="2147483670" r:id="rId10"/>
    <p:sldLayoutId id="2147483671" r:id="rId11"/>
    <p:sldLayoutId id="2147483682" r:id="rId12"/>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F0C0D-FA46-4BCD-810E-C5E1A6B1AA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B0D3EF91-B037-434E-896A-B4ECDB202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CC130C11-1A85-4D78-935E-A99C69944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6D946182-63C7-4C2E-A0AF-1E25BB6CDE35}" type="datetimeFigureOut">
              <a:rPr lang="en-CA" smtClean="0"/>
              <a:pPr/>
              <a:t>2022-04-27</a:t>
            </a:fld>
            <a:endParaRPr lang="en-CA" dirty="0"/>
          </a:p>
        </p:txBody>
      </p:sp>
      <p:sp>
        <p:nvSpPr>
          <p:cNvPr id="5" name="Footer Placeholder 4">
            <a:extLst>
              <a:ext uri="{FF2B5EF4-FFF2-40B4-BE49-F238E27FC236}">
                <a16:creationId xmlns:a16="http://schemas.microsoft.com/office/drawing/2014/main" id="{6DFB4304-A87C-4349-97DF-B82DF50AB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CA" dirty="0"/>
          </a:p>
        </p:txBody>
      </p:sp>
      <p:sp>
        <p:nvSpPr>
          <p:cNvPr id="6" name="Slide Number Placeholder 5">
            <a:extLst>
              <a:ext uri="{FF2B5EF4-FFF2-40B4-BE49-F238E27FC236}">
                <a16:creationId xmlns:a16="http://schemas.microsoft.com/office/drawing/2014/main" id="{464CEC00-65FA-4757-B062-A059D0C62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C85629D7-DF9A-4F05-B6ED-36C6B0944ABF}" type="slidenum">
              <a:rPr lang="en-CA" smtClean="0"/>
              <a:pPr/>
              <a:t>‹#›</a:t>
            </a:fld>
            <a:endParaRPr lang="en-CA" dirty="0"/>
          </a:p>
        </p:txBody>
      </p:sp>
    </p:spTree>
    <p:extLst>
      <p:ext uri="{BB962C8B-B14F-4D97-AF65-F5344CB8AC3E}">
        <p14:creationId xmlns:p14="http://schemas.microsoft.com/office/powerpoint/2010/main" val="3556161886"/>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44" r:id="rId3"/>
    <p:sldLayoutId id="2147483745" r:id="rId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40021-03EB-A94E-8765-FACC1459C323}"/>
              </a:ext>
            </a:extLst>
          </p:cNvPr>
          <p:cNvSpPr>
            <a:spLocks noGrp="1"/>
          </p:cNvSpPr>
          <p:nvPr>
            <p:ph type="title"/>
          </p:nvPr>
        </p:nvSpPr>
        <p:spPr>
          <a:xfrm>
            <a:off x="838200" y="1823154"/>
            <a:ext cx="5257800" cy="2498325"/>
          </a:xfrm>
          <a:prstGeom prst="rect">
            <a:avLst/>
          </a:prstGeom>
        </p:spPr>
        <p:txBody>
          <a:bodyPr vert="horz" lIns="0" tIns="0" rIns="0" bIns="0" rtlCol="0" anchor="ctr">
            <a:normAutofit/>
          </a:bodyPr>
          <a:lstStyle/>
          <a:p>
            <a:r>
              <a:rPr lang="en-GB"/>
              <a:t>Click to edit Master title style</a:t>
            </a:r>
            <a:endParaRPr lang="en-US"/>
          </a:p>
        </p:txBody>
      </p:sp>
      <p:sp>
        <p:nvSpPr>
          <p:cNvPr id="9" name="TextBox 8">
            <a:extLst>
              <a:ext uri="{FF2B5EF4-FFF2-40B4-BE49-F238E27FC236}">
                <a16:creationId xmlns:a16="http://schemas.microsoft.com/office/drawing/2014/main" id="{A8AC15DC-D35C-EE4C-90F8-459944072C3D}"/>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11" name="TextBox 10">
            <a:extLst>
              <a:ext uri="{FF2B5EF4-FFF2-40B4-BE49-F238E27FC236}">
                <a16:creationId xmlns:a16="http://schemas.microsoft.com/office/drawing/2014/main" id="{72CA8EE1-B59B-854B-BA02-1CEF3EC12610}"/>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
        <p:nvSpPr>
          <p:cNvPr id="6" name="TextBox 5">
            <a:extLst>
              <a:ext uri="{FF2B5EF4-FFF2-40B4-BE49-F238E27FC236}">
                <a16:creationId xmlns:a16="http://schemas.microsoft.com/office/drawing/2014/main" id="{3A42C9E4-1C41-9946-9272-835B9D1D9F92}"/>
              </a:ext>
            </a:extLst>
          </p:cNvPr>
          <p:cNvSpPr txBox="1"/>
          <p:nvPr userDrawn="1"/>
        </p:nvSpPr>
        <p:spPr>
          <a:xfrm>
            <a:off x="9115425" y="6336068"/>
            <a:ext cx="1969155"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CIO PRIORITIES 2022</a:t>
            </a:r>
          </a:p>
        </p:txBody>
      </p:sp>
    </p:spTree>
    <p:extLst>
      <p:ext uri="{BB962C8B-B14F-4D97-AF65-F5344CB8AC3E}">
        <p14:creationId xmlns:p14="http://schemas.microsoft.com/office/powerpoint/2010/main" val="2795301621"/>
      </p:ext>
    </p:extLst>
  </p:cSld>
  <p:clrMap bg1="lt1" tx1="dk1" bg2="lt2" tx2="dk2" accent1="accent1" accent2="accent2" accent3="accent3" accent4="accent4" accent5="accent5" accent6="accent6" hlink="hlink" folHlink="folHlink"/>
  <p:sldLayoutIdLst>
    <p:sldLayoutId id="2147483721" r:id="rId1"/>
    <p:sldLayoutId id="2147483724" r:id="rId2"/>
    <p:sldLayoutId id="2147483741" r:id="rId3"/>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fotech.com/research/ss/prepare-people-leaders-for-the-hybrid-work-environment"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chart" Target="../charts/chart1.xml"/><Relationship Id="rId5" Type="http://schemas.openxmlformats.org/officeDocument/2006/relationships/hyperlink" Target="https://www.infotech.com/research/hoteling-and-hot-desking-a-primer" TargetMode="External"/><Relationship Id="rId4" Type="http://schemas.openxmlformats.org/officeDocument/2006/relationships/hyperlink" Target="https://www.infotech.com/research/ss/run-better-meeting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fotech.com/research/close-call-with-ransomware-a-cio-recounts-a-near-security-nightmar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sv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infotech.com/research/ss/simplify-identity-and-access-management"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chart" Target="../charts/chart3.xml"/><Relationship Id="rId5" Type="http://schemas.openxmlformats.org/officeDocument/2006/relationships/hyperlink" Target="https://www.infotech.com/search?content_type=video&amp;q=Cybersecurity+Series" TargetMode="External"/><Relationship Id="rId4" Type="http://schemas.openxmlformats.org/officeDocument/2006/relationships/hyperlink" Target="https://www.infotech.com/research/ss/create-a-ransomware-incident-response-pla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fotech.com/research/ss/it-talent-trends-2022"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chart" Target="../charts/chart5.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infotech.com/research/how-a-financial-services-company-dodged-the-great-resignation"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infotech.com/browse/management-and-governance"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s://www.infotech.com/diagnostic/programs/ceo-cio-alignment"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hyperlink" Target="https://hr.mcleanco.com/research/ss/modernize-performance-management"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chart" Target="../charts/chart6.xml"/><Relationship Id="rId5" Type="http://schemas.openxmlformats.org/officeDocument/2006/relationships/hyperlink" Target="https://www.infotech.com/research/ss/redesign-your-it-organizational-structure" TargetMode="External"/><Relationship Id="rId4" Type="http://schemas.openxmlformats.org/officeDocument/2006/relationships/hyperlink" Target="https://www.infotech.com/research/ss/it-talent-trends-202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fotech.com/research/how-allianz-took-a-blockchain-platform-from-pilot-to-1-million-transaction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image" Target="../media/image68.svg"/></Relationships>
</file>

<file path=ppt/slides/_rels/slide3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hyperlink" Target="https://www.infotech.com/research/ss/build-effective-enterprise-integration-on-the-back-of-business-process" TargetMode="External"/><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chart" Target="../charts/chart8.xml"/><Relationship Id="rId5" Type="http://schemas.openxmlformats.org/officeDocument/2006/relationships/hyperlink" Target="https://www.infotech.com/research/ss/evolve-your-business-through-innovation" TargetMode="External"/><Relationship Id="rId4" Type="http://schemas.openxmlformats.org/officeDocument/2006/relationships/hyperlink" Target="https://www.infotech.com/research/ss/accelerate-your-automation-process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lexico.com/definition/trend" TargetMode="External"/><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infotech.com/browse/trends-&amp;-priorities-center" TargetMode="External"/><Relationship Id="rId5" Type="http://schemas.openxmlformats.org/officeDocument/2006/relationships/image" Target="../media/image19.png"/><Relationship Id="rId4" Type="http://schemas.openxmlformats.org/officeDocument/2006/relationships/hyperlink" Target="https://www.lexico.com/definition/priority"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chart" Target="../charts/chart10.xml"/><Relationship Id="rId4" Type="http://schemas.openxmlformats.org/officeDocument/2006/relationships/image" Target="../media/image73.png"/><Relationship Id="rId9" Type="http://schemas.openxmlformats.org/officeDocument/2006/relationships/chart" Target="../charts/chart9.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fotech.com/research/cvs-health-chairman-david-dorman-on-healthcare-s-hybrid-future"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www.infotech.com/premium/industry-coverage/report/private-equity-and-venture-capital-growing-impact-of-esg-report"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chart" Target="../charts/chart11.xml"/><Relationship Id="rId4" Type="http://schemas.openxmlformats.org/officeDocument/2006/relationships/hyperlink" Target="https://www.infotech.com/research/esg-disclosures-how-will-we-record-status-updates-on-the-world-we-are-creat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image" Target="../media/image78.jpeg"/><Relationship Id="rId5" Type="http://schemas.openxmlformats.org/officeDocument/2006/relationships/image" Target="../media/image59.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hyperlink" Target="https://www.blockchainresearchinstitute.org/" TargetMode="External"/><Relationship Id="rId9" Type="http://schemas.openxmlformats.org/officeDocument/2006/relationships/image" Target="../media/image94.png"/><Relationship Id="rId1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infotech.com/research/frictionless-hybrid-working-how-the-harvard-business-school-did-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669553" y="1043962"/>
            <a:ext cx="9634979" cy="1975215"/>
          </a:xfrm>
        </p:spPr>
        <p:txBody>
          <a:bodyPr>
            <a:noAutofit/>
          </a:bodyPr>
          <a:lstStyle/>
          <a:p>
            <a:r>
              <a:rPr lang="en-US" sz="7200" b="1" dirty="0">
                <a:latin typeface="Montserrat SemiBold" panose="00000700000000000000" pitchFamily="2" charset="0"/>
              </a:rPr>
              <a:t>CIO Priorities 2022</a:t>
            </a:r>
          </a:p>
        </p:txBody>
      </p:sp>
      <p:sp>
        <p:nvSpPr>
          <p:cNvPr id="4" name="TextBox 3">
            <a:extLst>
              <a:ext uri="{FF2B5EF4-FFF2-40B4-BE49-F238E27FC236}">
                <a16:creationId xmlns:a16="http://schemas.microsoft.com/office/drawing/2014/main" id="{924C5A1C-9371-4836-877E-F1772AD5B5E4}"/>
              </a:ext>
            </a:extLst>
          </p:cNvPr>
          <p:cNvSpPr txBox="1"/>
          <p:nvPr/>
        </p:nvSpPr>
        <p:spPr>
          <a:xfrm>
            <a:off x="2881745" y="5907415"/>
            <a:ext cx="5303250" cy="464230"/>
          </a:xfrm>
          <a:prstGeom prst="rect">
            <a:avLst/>
          </a:prstGeom>
          <a:noFill/>
        </p:spPr>
        <p:txBody>
          <a:bodyPr wrap="square">
            <a:spAutoFit/>
          </a:bodyPr>
          <a:lstStyle/>
          <a:p>
            <a:pPr marR="3081">
              <a:lnSpc>
                <a:spcPts val="958"/>
              </a:lnSpc>
              <a:spcBef>
                <a:spcPts val="18"/>
              </a:spcBef>
            </a:pPr>
            <a:r>
              <a:rPr lang="en-US" sz="800" b="0" i="0" spc="-6" dirty="0">
                <a:solidFill>
                  <a:schemeClr val="bg1"/>
                </a:solidFill>
                <a:latin typeface="Roboto Condensed Light" panose="02000000000000000000" pitchFamily="2" charset="0"/>
                <a:ea typeface="Roboto Condensed Light" panose="02000000000000000000" pitchFamily="2" charset="0"/>
                <a:cs typeface="Arial"/>
              </a:rPr>
              <a:t>Info-Tech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Research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Group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Inc. </a:t>
            </a:r>
            <a:r>
              <a:rPr lang="en-US" sz="800" b="0" i="0" dirty="0">
                <a:solidFill>
                  <a:schemeClr val="bg1"/>
                </a:solidFill>
                <a:latin typeface="Roboto Condensed Light" panose="02000000000000000000" pitchFamily="2" charset="0"/>
                <a:ea typeface="Roboto Condensed Light" panose="02000000000000000000" pitchFamily="2" charset="0"/>
                <a:cs typeface="Arial"/>
              </a:rPr>
              <a:t>is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a </a:t>
            </a:r>
            <a:r>
              <a:rPr lang="en-US" sz="800" b="0" i="0" dirty="0">
                <a:solidFill>
                  <a:schemeClr val="bg1"/>
                </a:solidFill>
                <a:latin typeface="Roboto Condensed Light" panose="02000000000000000000" pitchFamily="2" charset="0"/>
                <a:ea typeface="Roboto Condensed Light" panose="02000000000000000000" pitchFamily="2" charset="0"/>
                <a:cs typeface="Arial"/>
              </a:rPr>
              <a:t>global leader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in </a:t>
            </a:r>
            <a:r>
              <a:rPr lang="en-US" sz="800" b="0" i="0" dirty="0">
                <a:solidFill>
                  <a:schemeClr val="bg1"/>
                </a:solidFill>
                <a:latin typeface="Roboto Condensed Light" panose="02000000000000000000" pitchFamily="2" charset="0"/>
                <a:ea typeface="Roboto Condensed Light" panose="02000000000000000000" pitchFamily="2" charset="0"/>
                <a:cs typeface="Arial"/>
              </a:rPr>
              <a:t>providing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IT research</a:t>
            </a:r>
            <a:r>
              <a:rPr lang="en-US" sz="800" b="0" i="0" spc="64"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and</a:t>
            </a:r>
            <a:r>
              <a:rPr lang="en-US" sz="800" b="0" i="0" spc="9"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dirty="0">
                <a:solidFill>
                  <a:schemeClr val="bg1"/>
                </a:solidFill>
                <a:latin typeface="Roboto Condensed Light" panose="02000000000000000000" pitchFamily="2" charset="0"/>
                <a:ea typeface="Roboto Condensed Light" panose="02000000000000000000" pitchFamily="2" charset="0"/>
                <a:cs typeface="Arial"/>
              </a:rPr>
              <a:t>advice.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Info-Tech’s </a:t>
            </a:r>
            <a:r>
              <a:rPr lang="en-US" sz="800" b="0" i="0" dirty="0">
                <a:solidFill>
                  <a:schemeClr val="bg1"/>
                </a:solidFill>
                <a:latin typeface="Roboto Condensed Light" panose="02000000000000000000" pitchFamily="2" charset="0"/>
                <a:ea typeface="Roboto Condensed Light" panose="02000000000000000000" pitchFamily="2" charset="0"/>
                <a:cs typeface="Arial"/>
              </a:rPr>
              <a:t>products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and services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combine </a:t>
            </a:r>
            <a:r>
              <a:rPr lang="en-US" sz="800" b="0" i="0" dirty="0">
                <a:solidFill>
                  <a:schemeClr val="bg1"/>
                </a:solidFill>
                <a:latin typeface="Roboto Condensed Light" panose="02000000000000000000" pitchFamily="2" charset="0"/>
                <a:ea typeface="Roboto Condensed Light" panose="02000000000000000000" pitchFamily="2" charset="0"/>
                <a:cs typeface="Arial"/>
              </a:rPr>
              <a:t>actionable insight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and relevant</a:t>
            </a:r>
            <a:r>
              <a:rPr lang="en-US" sz="800" b="0" i="0" spc="76"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advice</a:t>
            </a:r>
            <a:r>
              <a:rPr lang="en-US" sz="800" b="0" i="0" spc="12"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dirty="0">
                <a:solidFill>
                  <a:schemeClr val="bg1"/>
                </a:solidFill>
                <a:latin typeface="Roboto Condensed Light" panose="02000000000000000000" pitchFamily="2" charset="0"/>
                <a:ea typeface="Roboto Condensed Light" panose="02000000000000000000" pitchFamily="2" charset="0"/>
                <a:cs typeface="Arial"/>
              </a:rPr>
              <a:t>with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lang="en-US" sz="800" b="0" i="0" spc="73"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concerns.</a:t>
            </a:r>
            <a:endParaRPr lang="en-US" sz="800" b="0" i="0" dirty="0">
              <a:solidFill>
                <a:schemeClr val="bg1"/>
              </a:solidFill>
              <a:latin typeface="Roboto Condensed Light" panose="02000000000000000000" pitchFamily="2" charset="0"/>
              <a:ea typeface="Roboto Condensed Light" panose="02000000000000000000" pitchFamily="2" charset="0"/>
              <a:cs typeface="Arial"/>
            </a:endParaRPr>
          </a:p>
          <a:p>
            <a:pPr marR="3851">
              <a:lnSpc>
                <a:spcPts val="931"/>
              </a:lnSpc>
            </a:pPr>
            <a:r>
              <a:rPr lang="en-US" sz="800" b="0" i="0" spc="6"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1997-2022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Info-Tech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Research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Group</a:t>
            </a:r>
            <a:r>
              <a:rPr lang="en-US" sz="800" b="0" i="0" spc="-27"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Inc.</a:t>
            </a:r>
            <a:endParaRPr lang="en-US" sz="800" b="0" i="0" dirty="0">
              <a:solidFill>
                <a:schemeClr val="bg1"/>
              </a:solidFill>
              <a:latin typeface="Roboto Condensed Light" panose="02000000000000000000" pitchFamily="2" charset="0"/>
              <a:ea typeface="Roboto Condensed Light" panose="02000000000000000000" pitchFamily="2" charset="0"/>
              <a:cs typeface="Arial"/>
            </a:endParaRPr>
          </a:p>
        </p:txBody>
      </p:sp>
      <p:pic>
        <p:nvPicPr>
          <p:cNvPr id="2" name="Picture 2">
            <a:extLst>
              <a:ext uri="{FF2B5EF4-FFF2-40B4-BE49-F238E27FC236}">
                <a16:creationId xmlns:a16="http://schemas.microsoft.com/office/drawing/2014/main" id="{2E1DFC08-A1FC-82AB-6FFA-521C3952B6C2}"/>
              </a:ext>
            </a:extLst>
          </p:cNvPr>
          <p:cNvPicPr>
            <a:picLocks noChangeAspect="1"/>
          </p:cNvPicPr>
          <p:nvPr/>
        </p:nvPicPr>
        <p:blipFill>
          <a:blip r:embed="rId3"/>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398948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0103742-00D1-4C78-9BBB-9A356AA2E55F}"/>
              </a:ext>
            </a:extLst>
          </p:cNvPr>
          <p:cNvSpPr/>
          <p:nvPr/>
        </p:nvSpPr>
        <p:spPr>
          <a:xfrm>
            <a:off x="5850081" y="571500"/>
            <a:ext cx="6182591" cy="574617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6" name="Straight Arrow Connector 35">
            <a:extLst>
              <a:ext uri="{FF2B5EF4-FFF2-40B4-BE49-F238E27FC236}">
                <a16:creationId xmlns:a16="http://schemas.microsoft.com/office/drawing/2014/main" id="{539066C5-94D6-4ED3-8DA2-A5BEE05BFDC0}"/>
              </a:ext>
            </a:extLst>
          </p:cNvPr>
          <p:cNvCxnSpPr>
            <a:cxnSpLocks/>
          </p:cNvCxnSpPr>
          <p:nvPr/>
        </p:nvCxnSpPr>
        <p:spPr>
          <a:xfrm>
            <a:off x="6008486" y="1968698"/>
            <a:ext cx="0" cy="868020"/>
          </a:xfrm>
          <a:prstGeom prst="straightConnector1">
            <a:avLst/>
          </a:prstGeom>
          <a:ln w="38100">
            <a:solidFill>
              <a:srgbClr val="FF7F01"/>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077B6175-C531-4EE8-9300-ED0D32FC2D2C}"/>
              </a:ext>
            </a:extLst>
          </p:cNvPr>
          <p:cNvCxnSpPr>
            <a:cxnSpLocks/>
          </p:cNvCxnSpPr>
          <p:nvPr/>
        </p:nvCxnSpPr>
        <p:spPr>
          <a:xfrm>
            <a:off x="715617" y="998883"/>
            <a:ext cx="0" cy="1882862"/>
          </a:xfrm>
          <a:prstGeom prst="straightConnector1">
            <a:avLst/>
          </a:prstGeom>
          <a:ln w="38100">
            <a:solidFill>
              <a:srgbClr val="FF7F01"/>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FFA96023-3872-455F-8B3E-7DDDFE2F81AD}"/>
              </a:ext>
            </a:extLst>
          </p:cNvPr>
          <p:cNvSpPr txBox="1"/>
          <p:nvPr/>
        </p:nvSpPr>
        <p:spPr>
          <a:xfrm>
            <a:off x="857176" y="867716"/>
            <a:ext cx="1176925" cy="307777"/>
          </a:xfrm>
          <a:prstGeom prst="rect">
            <a:avLst/>
          </a:prstGeom>
          <a:noFill/>
        </p:spPr>
        <p:txBody>
          <a:bodyPr wrap="none" rtlCol="0">
            <a:spAutoFit/>
          </a:bodyPr>
          <a:lstStyle/>
          <a:p>
            <a:r>
              <a:rPr lang="en-US" sz="1400" b="1" dirty="0">
                <a:latin typeface="Exo" panose="02000303000000000000" pitchFamily="2" charset="0"/>
              </a:rPr>
              <a:t>March 2020</a:t>
            </a:r>
          </a:p>
        </p:txBody>
      </p:sp>
      <p:sp>
        <p:nvSpPr>
          <p:cNvPr id="8" name="TextBox 7">
            <a:extLst>
              <a:ext uri="{FF2B5EF4-FFF2-40B4-BE49-F238E27FC236}">
                <a16:creationId xmlns:a16="http://schemas.microsoft.com/office/drawing/2014/main" id="{DDA850D6-022A-4786-8696-98578D2D3ED8}"/>
              </a:ext>
            </a:extLst>
          </p:cNvPr>
          <p:cNvSpPr txBox="1"/>
          <p:nvPr/>
        </p:nvSpPr>
        <p:spPr>
          <a:xfrm>
            <a:off x="886693" y="1250373"/>
            <a:ext cx="4468090" cy="1384995"/>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The pandemic disrupts in-class education at Harvard Business School. Their case study method of instruction that depends on in-person, high-quality student engagement is at risk. While students and faculty completed the winter semester remotely, the Dean and administration make the goal to restore the integrity of the classroom experience with equity for both remote and in-person students. </a:t>
            </a:r>
          </a:p>
        </p:txBody>
      </p:sp>
      <p:sp>
        <p:nvSpPr>
          <p:cNvPr id="10" name="TextBox 9">
            <a:extLst>
              <a:ext uri="{FF2B5EF4-FFF2-40B4-BE49-F238E27FC236}">
                <a16:creationId xmlns:a16="http://schemas.microsoft.com/office/drawing/2014/main" id="{4260B7F2-2BCF-4919-BAAF-C701DD8C0C3A}"/>
              </a:ext>
            </a:extLst>
          </p:cNvPr>
          <p:cNvSpPr txBox="1"/>
          <p:nvPr/>
        </p:nvSpPr>
        <p:spPr>
          <a:xfrm>
            <a:off x="857176" y="2745007"/>
            <a:ext cx="1018227" cy="307777"/>
          </a:xfrm>
          <a:prstGeom prst="rect">
            <a:avLst/>
          </a:prstGeom>
          <a:noFill/>
        </p:spPr>
        <p:txBody>
          <a:bodyPr wrap="none" rtlCol="0">
            <a:spAutoFit/>
          </a:bodyPr>
          <a:lstStyle/>
          <a:p>
            <a:r>
              <a:rPr lang="en-US" sz="1400" b="1" dirty="0">
                <a:latin typeface="Exo" panose="02000303000000000000" pitchFamily="2" charset="0"/>
              </a:rPr>
              <a:t>May 2020</a:t>
            </a:r>
          </a:p>
        </p:txBody>
      </p:sp>
      <p:cxnSp>
        <p:nvCxnSpPr>
          <p:cNvPr id="11" name="Straight Arrow Connector 10">
            <a:extLst>
              <a:ext uri="{FF2B5EF4-FFF2-40B4-BE49-F238E27FC236}">
                <a16:creationId xmlns:a16="http://schemas.microsoft.com/office/drawing/2014/main" id="{F89EAED2-B30B-40A7-9F2B-74AF24D75640}"/>
              </a:ext>
            </a:extLst>
          </p:cNvPr>
          <p:cNvCxnSpPr>
            <a:cxnSpLocks/>
          </p:cNvCxnSpPr>
          <p:nvPr/>
        </p:nvCxnSpPr>
        <p:spPr>
          <a:xfrm>
            <a:off x="712153" y="5203734"/>
            <a:ext cx="0" cy="968466"/>
          </a:xfrm>
          <a:prstGeom prst="straightConnector1">
            <a:avLst/>
          </a:prstGeom>
          <a:ln w="38100">
            <a:solidFill>
              <a:srgbClr val="FF7F01"/>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42782E1D-7086-480F-A6EE-EEB2800BDB2C}"/>
              </a:ext>
            </a:extLst>
          </p:cNvPr>
          <p:cNvSpPr txBox="1"/>
          <p:nvPr/>
        </p:nvSpPr>
        <p:spPr>
          <a:xfrm>
            <a:off x="886693" y="3054927"/>
            <a:ext cx="4468090" cy="1938992"/>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A cross-functional task force of about 100 people work intensively, conducting seven formal experiments, 80 smaller tests, and hundreds of polling data points, and a technology and facilities solution is designed: two 4K video cameras capturing both the faculty and the in-class students, new ceiling mics, three 85-inch TV screens, and students joining the videoconference from their laptops. A custom Zoom room, combining three separate rooms, integrated all the elements in one place and integrated with the lecture capture system and learning management system.   </a:t>
            </a:r>
          </a:p>
        </p:txBody>
      </p:sp>
      <p:cxnSp>
        <p:nvCxnSpPr>
          <p:cNvPr id="14" name="Straight Arrow Connector 13">
            <a:extLst>
              <a:ext uri="{FF2B5EF4-FFF2-40B4-BE49-F238E27FC236}">
                <a16:creationId xmlns:a16="http://schemas.microsoft.com/office/drawing/2014/main" id="{F9E1B268-7353-4B3F-AF0F-1AFC1FA9C6E6}"/>
              </a:ext>
            </a:extLst>
          </p:cNvPr>
          <p:cNvCxnSpPr>
            <a:cxnSpLocks/>
          </p:cNvCxnSpPr>
          <p:nvPr/>
        </p:nvCxnSpPr>
        <p:spPr>
          <a:xfrm>
            <a:off x="719081" y="2883102"/>
            <a:ext cx="0" cy="2326207"/>
          </a:xfrm>
          <a:prstGeom prst="straightConnector1">
            <a:avLst/>
          </a:prstGeom>
          <a:ln w="38100">
            <a:solidFill>
              <a:srgbClr val="FF7F01"/>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E836D7F6-4D76-44F0-B04B-59EA03A8ED0D}"/>
              </a:ext>
            </a:extLst>
          </p:cNvPr>
          <p:cNvSpPr txBox="1"/>
          <p:nvPr/>
        </p:nvSpPr>
        <p:spPr>
          <a:xfrm>
            <a:off x="857176" y="5069108"/>
            <a:ext cx="1316386" cy="307777"/>
          </a:xfrm>
          <a:prstGeom prst="rect">
            <a:avLst/>
          </a:prstGeom>
          <a:noFill/>
        </p:spPr>
        <p:txBody>
          <a:bodyPr wrap="none" rtlCol="0">
            <a:spAutoFit/>
          </a:bodyPr>
          <a:lstStyle/>
          <a:p>
            <a:r>
              <a:rPr lang="en-US" sz="1400" b="1" dirty="0">
                <a:latin typeface="Exo" panose="02000303000000000000" pitchFamily="2" charset="0"/>
              </a:rPr>
              <a:t>October 2020</a:t>
            </a:r>
          </a:p>
        </p:txBody>
      </p:sp>
      <p:sp>
        <p:nvSpPr>
          <p:cNvPr id="18" name="TextBox 17">
            <a:extLst>
              <a:ext uri="{FF2B5EF4-FFF2-40B4-BE49-F238E27FC236}">
                <a16:creationId xmlns:a16="http://schemas.microsoft.com/office/drawing/2014/main" id="{A7DE4E92-92B2-4132-A6B9-B12706CA5B18}"/>
              </a:ext>
            </a:extLst>
          </p:cNvPr>
          <p:cNvSpPr txBox="1"/>
          <p:nvPr/>
        </p:nvSpPr>
        <p:spPr>
          <a:xfrm>
            <a:off x="886693" y="5316682"/>
            <a:ext cx="4468090" cy="830997"/>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Sixteen classrooms are renovated to install the new solution. Students return to the classroom but in lower numbers due to limits on in-room capacity, but students rotate between the in-person and remote experience.</a:t>
            </a:r>
          </a:p>
        </p:txBody>
      </p:sp>
      <p:pic>
        <p:nvPicPr>
          <p:cNvPr id="20" name="Picture 19" descr="A picture containing text, person, indoor&#10;&#10;Description automatically generated">
            <a:extLst>
              <a:ext uri="{FF2B5EF4-FFF2-40B4-BE49-F238E27FC236}">
                <a16:creationId xmlns:a16="http://schemas.microsoft.com/office/drawing/2014/main" id="{0DFB4778-4C05-4690-8589-576E7720AF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6689" y="2989943"/>
            <a:ext cx="5217117" cy="2934629"/>
          </a:xfrm>
          <a:prstGeom prst="rect">
            <a:avLst/>
          </a:prstGeom>
        </p:spPr>
      </p:pic>
      <p:sp>
        <p:nvSpPr>
          <p:cNvPr id="23" name="Oval 22">
            <a:extLst>
              <a:ext uri="{FF2B5EF4-FFF2-40B4-BE49-F238E27FC236}">
                <a16:creationId xmlns:a16="http://schemas.microsoft.com/office/drawing/2014/main" id="{12A33E3A-8415-4E6D-94F6-23FE6610179F}"/>
              </a:ext>
            </a:extLst>
          </p:cNvPr>
          <p:cNvSpPr/>
          <p:nvPr/>
        </p:nvSpPr>
        <p:spPr>
          <a:xfrm>
            <a:off x="629373" y="90487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Oval 23">
            <a:extLst>
              <a:ext uri="{FF2B5EF4-FFF2-40B4-BE49-F238E27FC236}">
                <a16:creationId xmlns:a16="http://schemas.microsoft.com/office/drawing/2014/main" id="{EE190069-A222-40E7-AB47-71A5B611A4FD}"/>
              </a:ext>
            </a:extLst>
          </p:cNvPr>
          <p:cNvSpPr/>
          <p:nvPr/>
        </p:nvSpPr>
        <p:spPr>
          <a:xfrm>
            <a:off x="629373" y="279209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Oval 24">
            <a:extLst>
              <a:ext uri="{FF2B5EF4-FFF2-40B4-BE49-F238E27FC236}">
                <a16:creationId xmlns:a16="http://schemas.microsoft.com/office/drawing/2014/main" id="{92FE2446-86EC-43FF-A66A-FFE6C0B86DF3}"/>
              </a:ext>
            </a:extLst>
          </p:cNvPr>
          <p:cNvSpPr/>
          <p:nvPr/>
        </p:nvSpPr>
        <p:spPr>
          <a:xfrm>
            <a:off x="629373" y="512127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6" name="Straight Arrow Connector 25">
            <a:extLst>
              <a:ext uri="{FF2B5EF4-FFF2-40B4-BE49-F238E27FC236}">
                <a16:creationId xmlns:a16="http://schemas.microsoft.com/office/drawing/2014/main" id="{74421152-F767-41EC-81F6-17B0A566178B}"/>
              </a:ext>
            </a:extLst>
          </p:cNvPr>
          <p:cNvCxnSpPr>
            <a:cxnSpLocks/>
          </p:cNvCxnSpPr>
          <p:nvPr/>
        </p:nvCxnSpPr>
        <p:spPr>
          <a:xfrm>
            <a:off x="6008486" y="850809"/>
            <a:ext cx="0" cy="1115151"/>
          </a:xfrm>
          <a:prstGeom prst="straightConnector1">
            <a:avLst/>
          </a:prstGeom>
          <a:ln w="38100">
            <a:solidFill>
              <a:srgbClr val="FF7F01"/>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27" name="Oval 26">
            <a:extLst>
              <a:ext uri="{FF2B5EF4-FFF2-40B4-BE49-F238E27FC236}">
                <a16:creationId xmlns:a16="http://schemas.microsoft.com/office/drawing/2014/main" id="{5BAA4304-CCE2-4DC3-B30B-5D2B77BBE958}"/>
              </a:ext>
            </a:extLst>
          </p:cNvPr>
          <p:cNvSpPr/>
          <p:nvPr/>
        </p:nvSpPr>
        <p:spPr>
          <a:xfrm>
            <a:off x="5919558" y="769620"/>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TextBox 27">
            <a:extLst>
              <a:ext uri="{FF2B5EF4-FFF2-40B4-BE49-F238E27FC236}">
                <a16:creationId xmlns:a16="http://schemas.microsoft.com/office/drawing/2014/main" id="{DA1755D8-8528-4AAD-BEEB-C7D72ECBB088}"/>
              </a:ext>
            </a:extLst>
          </p:cNvPr>
          <p:cNvSpPr txBox="1"/>
          <p:nvPr/>
        </p:nvSpPr>
        <p:spPr>
          <a:xfrm>
            <a:off x="6143551" y="687608"/>
            <a:ext cx="1511952" cy="307777"/>
          </a:xfrm>
          <a:prstGeom prst="rect">
            <a:avLst/>
          </a:prstGeom>
          <a:noFill/>
        </p:spPr>
        <p:txBody>
          <a:bodyPr wrap="none" rtlCol="0">
            <a:spAutoFit/>
          </a:bodyPr>
          <a:lstStyle/>
          <a:p>
            <a:r>
              <a:rPr lang="en-US" sz="1400" b="1" dirty="0">
                <a:latin typeface="Exo" panose="02000303000000000000" pitchFamily="2" charset="0"/>
              </a:rPr>
              <a:t>September 2021</a:t>
            </a:r>
          </a:p>
        </p:txBody>
      </p:sp>
      <p:sp>
        <p:nvSpPr>
          <p:cNvPr id="29" name="TextBox 28">
            <a:extLst>
              <a:ext uri="{FF2B5EF4-FFF2-40B4-BE49-F238E27FC236}">
                <a16:creationId xmlns:a16="http://schemas.microsoft.com/office/drawing/2014/main" id="{9C11B706-04F1-4006-8C71-0E1D62E1BAEA}"/>
              </a:ext>
            </a:extLst>
          </p:cNvPr>
          <p:cNvSpPr txBox="1"/>
          <p:nvPr/>
        </p:nvSpPr>
        <p:spPr>
          <a:xfrm>
            <a:off x="6249268" y="944707"/>
            <a:ext cx="4468090" cy="830997"/>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Renovations for the hybrid solution are complete in 26 classrooms and HBS has determined this will be its standard model for the classroom. The case method of teaching is kept alive and faculty and students are thrilled with the results. </a:t>
            </a:r>
          </a:p>
        </p:txBody>
      </p:sp>
      <p:sp>
        <p:nvSpPr>
          <p:cNvPr id="30" name="TextBox 29">
            <a:extLst>
              <a:ext uri="{FF2B5EF4-FFF2-40B4-BE49-F238E27FC236}">
                <a16:creationId xmlns:a16="http://schemas.microsoft.com/office/drawing/2014/main" id="{D60CA1AD-54ED-46D1-B91B-DB8CF6CDBE9F}"/>
              </a:ext>
            </a:extLst>
          </p:cNvPr>
          <p:cNvSpPr txBox="1"/>
          <p:nvPr/>
        </p:nvSpPr>
        <p:spPr>
          <a:xfrm>
            <a:off x="6143551" y="1821083"/>
            <a:ext cx="1467068" cy="307777"/>
          </a:xfrm>
          <a:prstGeom prst="rect">
            <a:avLst/>
          </a:prstGeom>
          <a:noFill/>
        </p:spPr>
        <p:txBody>
          <a:bodyPr wrap="none" rtlCol="0">
            <a:spAutoFit/>
          </a:bodyPr>
          <a:lstStyle/>
          <a:p>
            <a:r>
              <a:rPr lang="en-US" sz="1400" b="1" dirty="0">
                <a:latin typeface="Exo" panose="02000303000000000000" pitchFamily="2" charset="0"/>
              </a:rPr>
              <a:t>November 2021</a:t>
            </a:r>
          </a:p>
        </p:txBody>
      </p:sp>
      <p:sp>
        <p:nvSpPr>
          <p:cNvPr id="31" name="TextBox 30">
            <a:extLst>
              <a:ext uri="{FF2B5EF4-FFF2-40B4-BE49-F238E27FC236}">
                <a16:creationId xmlns:a16="http://schemas.microsoft.com/office/drawing/2014/main" id="{7854E16D-E1B1-4F8E-A00A-F2D01A16D376}"/>
              </a:ext>
            </a:extLst>
          </p:cNvPr>
          <p:cNvSpPr txBox="1"/>
          <p:nvPr/>
        </p:nvSpPr>
        <p:spPr>
          <a:xfrm>
            <a:off x="6249268" y="2093422"/>
            <a:ext cx="4468090" cy="830997"/>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HBS is adapting its solution for the classroom to its conference rooms and has built out eight different rooms for a hybrid experience. The 4K cameras and TV screens capture all participants in high fidelity as well as the blackboard. </a:t>
            </a:r>
          </a:p>
        </p:txBody>
      </p:sp>
      <p:sp>
        <p:nvSpPr>
          <p:cNvPr id="33" name="Oval 32">
            <a:extLst>
              <a:ext uri="{FF2B5EF4-FFF2-40B4-BE49-F238E27FC236}">
                <a16:creationId xmlns:a16="http://schemas.microsoft.com/office/drawing/2014/main" id="{FDADFC25-98D6-4AA6-A1F7-BAC0A62BF00B}"/>
              </a:ext>
            </a:extLst>
          </p:cNvPr>
          <p:cNvSpPr/>
          <p:nvPr/>
        </p:nvSpPr>
        <p:spPr>
          <a:xfrm>
            <a:off x="5919558" y="1882140"/>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Title 6">
            <a:extLst>
              <a:ext uri="{FF2B5EF4-FFF2-40B4-BE49-F238E27FC236}">
                <a16:creationId xmlns:a16="http://schemas.microsoft.com/office/drawing/2014/main" id="{FC21D1DF-6F97-4170-B006-4F7D5E8680BC}"/>
              </a:ext>
            </a:extLst>
          </p:cNvPr>
          <p:cNvSpPr txBox="1">
            <a:spLocks/>
          </p:cNvSpPr>
          <p:nvPr/>
        </p:nvSpPr>
        <p:spPr>
          <a:xfrm>
            <a:off x="547957" y="113064"/>
            <a:ext cx="5067300" cy="64227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400" dirty="0"/>
              <a:t>Internal interpretation: </a:t>
            </a:r>
            <a:br>
              <a:rPr lang="en-US" sz="2400" dirty="0"/>
            </a:br>
            <a:r>
              <a:rPr lang="en-US" sz="2400" dirty="0"/>
              <a:t>Harvard Business School</a:t>
            </a:r>
          </a:p>
        </p:txBody>
      </p:sp>
      <p:sp>
        <p:nvSpPr>
          <p:cNvPr id="32" name="TextBox 31">
            <a:extLst>
              <a:ext uri="{FF2B5EF4-FFF2-40B4-BE49-F238E27FC236}">
                <a16:creationId xmlns:a16="http://schemas.microsoft.com/office/drawing/2014/main" id="{E6392BFE-E750-4DF4-BB9F-7E0EAF3F6B5D}"/>
              </a:ext>
            </a:extLst>
          </p:cNvPr>
          <p:cNvSpPr txBox="1"/>
          <p:nvPr/>
        </p:nvSpPr>
        <p:spPr>
          <a:xfrm>
            <a:off x="5983171" y="5932538"/>
            <a:ext cx="5220635" cy="430887"/>
          </a:xfrm>
          <a:prstGeom prst="rect">
            <a:avLst/>
          </a:prstGeom>
          <a:noFill/>
        </p:spPr>
        <p:txBody>
          <a:bodyPr wrap="square" rtlCol="0">
            <a:spAutoFit/>
          </a:bodyPr>
          <a:lstStyle/>
          <a:p>
            <a:r>
              <a:rPr lang="en-US" sz="1050" dirty="0">
                <a:latin typeface="Roboto" panose="02000000000000000000" pitchFamily="2" charset="0"/>
                <a:ea typeface="Roboto" panose="02000000000000000000" pitchFamily="2" charset="0"/>
              </a:rPr>
              <a:t>The renovated classrooms integrate all students, whether they are participating remotely or in person. (Image courtesy of Harvard Business School.)</a:t>
            </a:r>
          </a:p>
        </p:txBody>
      </p:sp>
    </p:spTree>
    <p:extLst>
      <p:ext uri="{BB962C8B-B14F-4D97-AF65-F5344CB8AC3E}">
        <p14:creationId xmlns:p14="http://schemas.microsoft.com/office/powerpoint/2010/main" val="3943113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1">
            <a:extLst>
              <a:ext uri="{FF2B5EF4-FFF2-40B4-BE49-F238E27FC236}">
                <a16:creationId xmlns:a16="http://schemas.microsoft.com/office/drawing/2014/main" id="{E03B216F-15CC-4497-B814-6EF8948B1E0A}"/>
              </a:ext>
            </a:extLst>
          </p:cNvPr>
          <p:cNvSpPr/>
          <p:nvPr/>
        </p:nvSpPr>
        <p:spPr>
          <a:xfrm>
            <a:off x="-7671" y="4190779"/>
            <a:ext cx="4027990" cy="233947"/>
          </a:xfrm>
          <a:prstGeom prst="roundRect">
            <a:avLst>
              <a:gd name="adj" fmla="val 5952"/>
            </a:avLst>
          </a:prstGeom>
          <a:gradFill flip="none" rotWithShape="1">
            <a:gsLst>
              <a:gs pos="26000">
                <a:srgbClr val="FF7F01"/>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ounded Rectangle 5">
            <a:extLst>
              <a:ext uri="{FF2B5EF4-FFF2-40B4-BE49-F238E27FC236}">
                <a16:creationId xmlns:a16="http://schemas.microsoft.com/office/drawing/2014/main" id="{39679136-D70E-4A17-A79D-E86228E72CF1}"/>
              </a:ext>
            </a:extLst>
          </p:cNvPr>
          <p:cNvSpPr/>
          <p:nvPr/>
        </p:nvSpPr>
        <p:spPr>
          <a:xfrm>
            <a:off x="-7671" y="859827"/>
            <a:ext cx="4027990" cy="233947"/>
          </a:xfrm>
          <a:prstGeom prst="roundRect">
            <a:avLst>
              <a:gd name="adj" fmla="val 5952"/>
            </a:avLst>
          </a:prstGeom>
          <a:gradFill flip="none" rotWithShape="1">
            <a:gsLst>
              <a:gs pos="25000">
                <a:srgbClr val="FF7F0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8" name="Text Placeholder 87">
            <a:extLst>
              <a:ext uri="{FF2B5EF4-FFF2-40B4-BE49-F238E27FC236}">
                <a16:creationId xmlns:a16="http://schemas.microsoft.com/office/drawing/2014/main" id="{4521C551-B118-BE4A-82A8-F0B4B77DB7DA}"/>
              </a:ext>
            </a:extLst>
          </p:cNvPr>
          <p:cNvSpPr>
            <a:spLocks noGrp="1"/>
          </p:cNvSpPr>
          <p:nvPr>
            <p:ph type="body" sz="quarter" idx="23"/>
          </p:nvPr>
        </p:nvSpPr>
        <p:spPr>
          <a:xfrm>
            <a:off x="782446" y="4242469"/>
            <a:ext cx="3432856" cy="223805"/>
          </a:xfrm>
        </p:spPr>
        <p:txBody>
          <a:bodyPr/>
          <a:lstStyle/>
          <a:p>
            <a:r>
              <a:rPr lang="en-US" dirty="0"/>
              <a:t>internal</a:t>
            </a:r>
          </a:p>
        </p:txBody>
      </p:sp>
      <p:sp>
        <p:nvSpPr>
          <p:cNvPr id="16" name="Title 15">
            <a:extLst>
              <a:ext uri="{FF2B5EF4-FFF2-40B4-BE49-F238E27FC236}">
                <a16:creationId xmlns:a16="http://schemas.microsoft.com/office/drawing/2014/main" id="{828BFF69-B34C-E04A-9C7B-2ED9EC251A79}"/>
              </a:ext>
            </a:extLst>
          </p:cNvPr>
          <p:cNvSpPr>
            <a:spLocks noGrp="1"/>
          </p:cNvSpPr>
          <p:nvPr>
            <p:ph type="ctrTitle"/>
          </p:nvPr>
        </p:nvSpPr>
        <p:spPr>
          <a:xfrm>
            <a:off x="766764" y="0"/>
            <a:ext cx="11091938" cy="642277"/>
          </a:xfrm>
        </p:spPr>
        <p:txBody>
          <a:bodyPr>
            <a:normAutofit/>
          </a:bodyPr>
          <a:lstStyle/>
          <a:p>
            <a:r>
              <a:rPr lang="en-US" sz="3200" dirty="0"/>
              <a:t>Implications: Organization, Process, Technology</a:t>
            </a:r>
          </a:p>
        </p:txBody>
      </p:sp>
      <p:sp>
        <p:nvSpPr>
          <p:cNvPr id="17" name="Text Placeholder 16">
            <a:extLst>
              <a:ext uri="{FF2B5EF4-FFF2-40B4-BE49-F238E27FC236}">
                <a16:creationId xmlns:a16="http://schemas.microsoft.com/office/drawing/2014/main" id="{C5908106-5965-2849-8DE6-238C14D148B9}"/>
              </a:ext>
            </a:extLst>
          </p:cNvPr>
          <p:cNvSpPr>
            <a:spLocks noGrp="1"/>
          </p:cNvSpPr>
          <p:nvPr>
            <p:ph type="body" sz="quarter" idx="10"/>
          </p:nvPr>
        </p:nvSpPr>
        <p:spPr>
          <a:xfrm>
            <a:off x="801496" y="916194"/>
            <a:ext cx="3432856" cy="223805"/>
          </a:xfrm>
        </p:spPr>
        <p:txBody>
          <a:bodyPr/>
          <a:lstStyle/>
          <a:p>
            <a:r>
              <a:rPr lang="en-US" dirty="0">
                <a:solidFill>
                  <a:schemeClr val="bg1"/>
                </a:solidFill>
              </a:rPr>
              <a:t>External</a:t>
            </a:r>
          </a:p>
        </p:txBody>
      </p:sp>
      <p:sp>
        <p:nvSpPr>
          <p:cNvPr id="18" name="Text Placeholder 17">
            <a:extLst>
              <a:ext uri="{FF2B5EF4-FFF2-40B4-BE49-F238E27FC236}">
                <a16:creationId xmlns:a16="http://schemas.microsoft.com/office/drawing/2014/main" id="{940F0ED0-9CC8-C549-A31E-C3C46913918F}"/>
              </a:ext>
            </a:extLst>
          </p:cNvPr>
          <p:cNvSpPr>
            <a:spLocks noGrp="1"/>
          </p:cNvSpPr>
          <p:nvPr>
            <p:ph type="body" sz="quarter" idx="11"/>
          </p:nvPr>
        </p:nvSpPr>
        <p:spPr>
          <a:xfrm>
            <a:off x="1412116" y="1408491"/>
            <a:ext cx="2858942" cy="395235"/>
          </a:xfrm>
        </p:spPr>
        <p:txBody>
          <a:bodyPr/>
          <a:lstStyle/>
          <a:p>
            <a:r>
              <a:rPr lang="en-US" dirty="0">
                <a:solidFill>
                  <a:schemeClr val="tx1"/>
                </a:solidFill>
              </a:rPr>
              <a:t>Organization </a:t>
            </a:r>
          </a:p>
        </p:txBody>
      </p:sp>
      <p:sp>
        <p:nvSpPr>
          <p:cNvPr id="20" name="Text Placeholder 19">
            <a:extLst>
              <a:ext uri="{FF2B5EF4-FFF2-40B4-BE49-F238E27FC236}">
                <a16:creationId xmlns:a16="http://schemas.microsoft.com/office/drawing/2014/main" id="{AAA44800-ACC9-164C-A788-CFAFF9E381F0}"/>
              </a:ext>
            </a:extLst>
          </p:cNvPr>
          <p:cNvSpPr>
            <a:spLocks noGrp="1"/>
          </p:cNvSpPr>
          <p:nvPr>
            <p:ph type="body" sz="quarter" idx="16"/>
          </p:nvPr>
        </p:nvSpPr>
        <p:spPr>
          <a:xfrm>
            <a:off x="1412116" y="1946590"/>
            <a:ext cx="2858942" cy="395235"/>
          </a:xfrm>
        </p:spPr>
        <p:txBody>
          <a:bodyPr/>
          <a:lstStyle/>
          <a:p>
            <a:r>
              <a:rPr lang="en-US" dirty="0">
                <a:solidFill>
                  <a:schemeClr val="tx1"/>
                </a:solidFill>
              </a:rPr>
              <a:t>Process</a:t>
            </a:r>
          </a:p>
        </p:txBody>
      </p:sp>
      <p:sp>
        <p:nvSpPr>
          <p:cNvPr id="21" name="Text Placeholder 20">
            <a:extLst>
              <a:ext uri="{FF2B5EF4-FFF2-40B4-BE49-F238E27FC236}">
                <a16:creationId xmlns:a16="http://schemas.microsoft.com/office/drawing/2014/main" id="{1065F2A9-CDEC-6C4B-86C8-6811399FBF69}"/>
              </a:ext>
            </a:extLst>
          </p:cNvPr>
          <p:cNvSpPr>
            <a:spLocks noGrp="1"/>
          </p:cNvSpPr>
          <p:nvPr>
            <p:ph type="body" sz="quarter" idx="17"/>
          </p:nvPr>
        </p:nvSpPr>
        <p:spPr>
          <a:xfrm>
            <a:off x="1412116" y="2537100"/>
            <a:ext cx="2858942" cy="395235"/>
          </a:xfrm>
        </p:spPr>
        <p:txBody>
          <a:bodyPr/>
          <a:lstStyle/>
          <a:p>
            <a:r>
              <a:rPr lang="en-US" dirty="0">
                <a:solidFill>
                  <a:schemeClr val="tx1"/>
                </a:solidFill>
              </a:rPr>
              <a:t>Technology</a:t>
            </a:r>
          </a:p>
        </p:txBody>
      </p:sp>
      <p:sp>
        <p:nvSpPr>
          <p:cNvPr id="87" name="Text Placeholder 86">
            <a:extLst>
              <a:ext uri="{FF2B5EF4-FFF2-40B4-BE49-F238E27FC236}">
                <a16:creationId xmlns:a16="http://schemas.microsoft.com/office/drawing/2014/main" id="{59945C35-9FB4-7349-9513-3E83E1AA7C13}"/>
              </a:ext>
            </a:extLst>
          </p:cNvPr>
          <p:cNvSpPr>
            <a:spLocks noGrp="1"/>
          </p:cNvSpPr>
          <p:nvPr>
            <p:ph type="body" sz="quarter" idx="22"/>
          </p:nvPr>
        </p:nvSpPr>
        <p:spPr>
          <a:xfrm>
            <a:off x="2764847" y="4474261"/>
            <a:ext cx="8579428" cy="1913839"/>
          </a:xfrm>
        </p:spPr>
        <p:txBody>
          <a:bodyPr/>
          <a:lstStyle/>
          <a:p>
            <a:r>
              <a:rPr lang="en-US" sz="1100" dirty="0">
                <a:latin typeface="Roboto" panose="02000000000000000000" pitchFamily="2" charset="0"/>
                <a:ea typeface="Roboto" panose="02000000000000000000" pitchFamily="2" charset="0"/>
              </a:rPr>
              <a:t>HBS added 30 people to its IT staff on term appointments to develop and implement its hybrid classroom solutions. Hires included instructional designers, support technicians, coordinators, and project managers. </a:t>
            </a:r>
          </a:p>
          <a:p>
            <a:r>
              <a:rPr lang="en-US" sz="1100" dirty="0">
                <a:latin typeface="Roboto" panose="02000000000000000000" pitchFamily="2" charset="0"/>
                <a:ea typeface="Roboto" panose="02000000000000000000" pitchFamily="2" charset="0"/>
              </a:rPr>
              <a:t>Only 25 students out of the full capacity of 95 could be in the classroom due to COVID-19 regulations. On-campus students rotated through the classroom seats. An app was created to post last-minute seat availability to keep the class full.</a:t>
            </a:r>
          </a:p>
          <a:p>
            <a:r>
              <a:rPr lang="en-US" sz="1100" dirty="0">
                <a:latin typeface="Roboto" panose="02000000000000000000" pitchFamily="2" charset="0"/>
                <a:ea typeface="Roboto" panose="02000000000000000000" pitchFamily="2" charset="0"/>
              </a:rPr>
              <a:t>A Zoom room was created that combines three rooms to provide the full classroom experience: a view of the instructor, a clear view of each student that enlarges when they are speaking, and a view of the blackboard.</a:t>
            </a:r>
          </a:p>
          <a:p>
            <a:endParaRPr lang="en-US" sz="11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p:txBody>
      </p:sp>
      <p:sp>
        <p:nvSpPr>
          <p:cNvPr id="30" name="Text Placeholder 17">
            <a:extLst>
              <a:ext uri="{FF2B5EF4-FFF2-40B4-BE49-F238E27FC236}">
                <a16:creationId xmlns:a16="http://schemas.microsoft.com/office/drawing/2014/main" id="{1C3BCB45-724E-4D79-A66D-970B22B4EDD1}"/>
              </a:ext>
            </a:extLst>
          </p:cNvPr>
          <p:cNvSpPr txBox="1">
            <a:spLocks/>
          </p:cNvSpPr>
          <p:nvPr/>
        </p:nvSpPr>
        <p:spPr>
          <a:xfrm>
            <a:off x="1412116" y="4518837"/>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F01"/>
                </a:solidFill>
              </a:rPr>
              <a:t>Organization </a:t>
            </a:r>
          </a:p>
        </p:txBody>
      </p:sp>
      <p:sp>
        <p:nvSpPr>
          <p:cNvPr id="31" name="Text Placeholder 19">
            <a:extLst>
              <a:ext uri="{FF2B5EF4-FFF2-40B4-BE49-F238E27FC236}">
                <a16:creationId xmlns:a16="http://schemas.microsoft.com/office/drawing/2014/main" id="{6B485391-C665-4D24-A322-F7E4B274F5AF}"/>
              </a:ext>
            </a:extLst>
          </p:cNvPr>
          <p:cNvSpPr txBox="1">
            <a:spLocks/>
          </p:cNvSpPr>
          <p:nvPr/>
        </p:nvSpPr>
        <p:spPr>
          <a:xfrm>
            <a:off x="1412116" y="505693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F01"/>
                </a:solidFill>
              </a:rPr>
              <a:t>Process</a:t>
            </a:r>
          </a:p>
        </p:txBody>
      </p:sp>
      <p:sp>
        <p:nvSpPr>
          <p:cNvPr id="32" name="Text Placeholder 20">
            <a:extLst>
              <a:ext uri="{FF2B5EF4-FFF2-40B4-BE49-F238E27FC236}">
                <a16:creationId xmlns:a16="http://schemas.microsoft.com/office/drawing/2014/main" id="{7AF366B5-E522-4E80-9220-24E751BB4D4D}"/>
              </a:ext>
            </a:extLst>
          </p:cNvPr>
          <p:cNvSpPr txBox="1">
            <a:spLocks/>
          </p:cNvSpPr>
          <p:nvPr/>
        </p:nvSpPr>
        <p:spPr>
          <a:xfrm>
            <a:off x="1412116" y="564744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F01"/>
                </a:solidFill>
              </a:rPr>
              <a:t>Technology</a:t>
            </a:r>
          </a:p>
        </p:txBody>
      </p:sp>
      <p:sp>
        <p:nvSpPr>
          <p:cNvPr id="39" name="Text Placeholder 86">
            <a:extLst>
              <a:ext uri="{FF2B5EF4-FFF2-40B4-BE49-F238E27FC236}">
                <a16:creationId xmlns:a16="http://schemas.microsoft.com/office/drawing/2014/main" id="{013F7B79-09A0-4403-B686-269FB5170A8D}"/>
              </a:ext>
            </a:extLst>
          </p:cNvPr>
          <p:cNvSpPr txBox="1">
            <a:spLocks/>
          </p:cNvSpPr>
          <p:nvPr/>
        </p:nvSpPr>
        <p:spPr>
          <a:xfrm>
            <a:off x="2764847" y="1426261"/>
            <a:ext cx="8579428" cy="1913839"/>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latin typeface="Roboto" panose="02000000000000000000" pitchFamily="2" charset="0"/>
                <a:ea typeface="Roboto" panose="02000000000000000000" pitchFamily="2" charset="0"/>
              </a:rPr>
              <a:t>About half of IT practitioners in the Tech Trends 2022 survey feel that IT leaders, infrastructure and operations teams, and security teams were “very busy” in 2021. Capacity to adapt to hybrid work could be constrained by these factors.</a:t>
            </a:r>
          </a:p>
          <a:p>
            <a:r>
              <a:rPr lang="en-US" sz="1100" dirty="0">
                <a:solidFill>
                  <a:schemeClr val="tx1"/>
                </a:solidFill>
                <a:latin typeface="Roboto" panose="02000000000000000000" pitchFamily="2" charset="0"/>
                <a:ea typeface="Roboto" panose="02000000000000000000" pitchFamily="2" charset="0"/>
              </a:rPr>
              <a:t>Organizations that want employees to benefit from being back in the office will have to rethink how workers can get more value out of in-person meetings that also require videoconference participation with remote workers. </a:t>
            </a:r>
          </a:p>
          <a:p>
            <a:r>
              <a:rPr lang="en-US" sz="1100" dirty="0">
                <a:solidFill>
                  <a:schemeClr val="tx1"/>
                </a:solidFill>
                <a:latin typeface="Roboto" panose="02000000000000000000" pitchFamily="2" charset="0"/>
                <a:ea typeface="Roboto" panose="02000000000000000000" pitchFamily="2" charset="0"/>
              </a:rPr>
              <a:t>Fifty-four percent of surveyed IT practitioners say the pandemic raised IT spending compared to the projections they made in 2020. Much of that investment went into adapting to a remote work environment. </a:t>
            </a:r>
          </a:p>
          <a:p>
            <a:endParaRPr lang="en-US" sz="1100" dirty="0">
              <a:solidFill>
                <a:schemeClr val="tx1"/>
              </a:solidFill>
              <a:latin typeface="Roboto" panose="02000000000000000000" pitchFamily="2" charset="0"/>
              <a:ea typeface="Roboto" panose="02000000000000000000" pitchFamily="2" charset="0"/>
            </a:endParaRPr>
          </a:p>
          <a:p>
            <a:endParaRPr lang="en-US" sz="1100" dirty="0">
              <a:solidFill>
                <a:schemeClr val="tx1"/>
              </a:solidFill>
              <a:latin typeface="Roboto" panose="02000000000000000000" pitchFamily="2" charset="0"/>
              <a:ea typeface="Roboto" panose="02000000000000000000" pitchFamily="2" charset="0"/>
            </a:endParaRPr>
          </a:p>
        </p:txBody>
      </p:sp>
      <p:pic>
        <p:nvPicPr>
          <p:cNvPr id="41" name="Graphic 40" descr="Users with solid fill">
            <a:extLst>
              <a:ext uri="{FF2B5EF4-FFF2-40B4-BE49-F238E27FC236}">
                <a16:creationId xmlns:a16="http://schemas.microsoft.com/office/drawing/2014/main" id="{AD983711-3835-414B-AB00-E914A30E8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1362075"/>
            <a:ext cx="495300" cy="495300"/>
          </a:xfrm>
          <a:prstGeom prst="rect">
            <a:avLst/>
          </a:prstGeom>
        </p:spPr>
      </p:pic>
      <p:pic>
        <p:nvPicPr>
          <p:cNvPr id="43" name="Graphic 42" descr="Arrow circle with solid fill">
            <a:extLst>
              <a:ext uri="{FF2B5EF4-FFF2-40B4-BE49-F238E27FC236}">
                <a16:creationId xmlns:a16="http://schemas.microsoft.com/office/drawing/2014/main" id="{CE939B9B-BFD1-4486-9AEE-B66101BF23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1866900"/>
            <a:ext cx="495300" cy="495300"/>
          </a:xfrm>
          <a:prstGeom prst="rect">
            <a:avLst/>
          </a:prstGeom>
        </p:spPr>
      </p:pic>
      <p:pic>
        <p:nvPicPr>
          <p:cNvPr id="45" name="Graphic 44" descr="Ui Ux with solid fill">
            <a:extLst>
              <a:ext uri="{FF2B5EF4-FFF2-40B4-BE49-F238E27FC236}">
                <a16:creationId xmlns:a16="http://schemas.microsoft.com/office/drawing/2014/main" id="{C6ABC9A4-26F6-4131-A349-AD534D95E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2476500"/>
            <a:ext cx="495300" cy="495300"/>
          </a:xfrm>
          <a:prstGeom prst="rect">
            <a:avLst/>
          </a:prstGeom>
        </p:spPr>
      </p:pic>
      <p:pic>
        <p:nvPicPr>
          <p:cNvPr id="48" name="Graphic 47" descr="Users with solid fill">
            <a:extLst>
              <a:ext uri="{FF2B5EF4-FFF2-40B4-BE49-F238E27FC236}">
                <a16:creationId xmlns:a16="http://schemas.microsoft.com/office/drawing/2014/main" id="{9456EF19-303C-4171-AF5F-CD6B444D8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4467225"/>
            <a:ext cx="495300" cy="495300"/>
          </a:xfrm>
          <a:prstGeom prst="rect">
            <a:avLst/>
          </a:prstGeom>
        </p:spPr>
      </p:pic>
      <p:pic>
        <p:nvPicPr>
          <p:cNvPr id="49" name="Graphic 48" descr="Arrow circle with solid fill">
            <a:extLst>
              <a:ext uri="{FF2B5EF4-FFF2-40B4-BE49-F238E27FC236}">
                <a16:creationId xmlns:a16="http://schemas.microsoft.com/office/drawing/2014/main" id="{57899CEB-869C-46E7-93BE-3EE460D15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4972050"/>
            <a:ext cx="495300" cy="495300"/>
          </a:xfrm>
          <a:prstGeom prst="rect">
            <a:avLst/>
          </a:prstGeom>
        </p:spPr>
      </p:pic>
      <p:pic>
        <p:nvPicPr>
          <p:cNvPr id="50" name="Graphic 49" descr="Ui Ux with solid fill">
            <a:extLst>
              <a:ext uri="{FF2B5EF4-FFF2-40B4-BE49-F238E27FC236}">
                <a16:creationId xmlns:a16="http://schemas.microsoft.com/office/drawing/2014/main" id="{133D3365-B927-4F9F-9A65-61B6760EFF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5581650"/>
            <a:ext cx="495300" cy="495300"/>
          </a:xfrm>
          <a:prstGeom prst="rect">
            <a:avLst/>
          </a:prstGeom>
        </p:spPr>
      </p:pic>
    </p:spTree>
    <p:extLst>
      <p:ext uri="{BB962C8B-B14F-4D97-AF65-F5344CB8AC3E}">
        <p14:creationId xmlns:p14="http://schemas.microsoft.com/office/powerpoint/2010/main" val="4052156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F7124A-7F37-40C1-A13A-8629AF0DD519}"/>
              </a:ext>
            </a:extLst>
          </p:cNvPr>
          <p:cNvSpPr/>
          <p:nvPr/>
        </p:nvSpPr>
        <p:spPr>
          <a:xfrm>
            <a:off x="889000" y="4635500"/>
            <a:ext cx="6273800" cy="16383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1FEA6489-BB42-254C-AD0D-21619C39B131}"/>
              </a:ext>
            </a:extLst>
          </p:cNvPr>
          <p:cNvSpPr>
            <a:spLocks noGrp="1"/>
          </p:cNvSpPr>
          <p:nvPr>
            <p:ph type="ctrTitle"/>
          </p:nvPr>
        </p:nvSpPr>
        <p:spPr>
          <a:xfrm>
            <a:off x="748992" y="642599"/>
            <a:ext cx="6602731" cy="642277"/>
          </a:xfrm>
        </p:spPr>
        <p:txBody>
          <a:bodyPr/>
          <a:lstStyle/>
          <a:p>
            <a:r>
              <a:rPr lang="en-US" dirty="0"/>
              <a:t>Resources Applied</a:t>
            </a:r>
          </a:p>
        </p:txBody>
      </p:sp>
      <p:sp>
        <p:nvSpPr>
          <p:cNvPr id="10" name="Text Placeholder 9">
            <a:extLst>
              <a:ext uri="{FF2B5EF4-FFF2-40B4-BE49-F238E27FC236}">
                <a16:creationId xmlns:a16="http://schemas.microsoft.com/office/drawing/2014/main" id="{9D907FED-40FE-1D4A-AD23-DCD0C96CBA21}"/>
              </a:ext>
            </a:extLst>
          </p:cNvPr>
          <p:cNvSpPr>
            <a:spLocks noGrp="1"/>
          </p:cNvSpPr>
          <p:nvPr>
            <p:ph type="body" sz="quarter" idx="10"/>
          </p:nvPr>
        </p:nvSpPr>
        <p:spPr>
          <a:xfrm>
            <a:off x="782445" y="1734554"/>
            <a:ext cx="2971229" cy="223805"/>
          </a:xfrm>
        </p:spPr>
        <p:txBody>
          <a:bodyPr/>
          <a:lstStyle/>
          <a:p>
            <a:r>
              <a:rPr lang="en-US" dirty="0"/>
              <a:t>Appetite for technology</a:t>
            </a:r>
          </a:p>
        </p:txBody>
      </p:sp>
      <p:sp>
        <p:nvSpPr>
          <p:cNvPr id="11" name="Text Placeholder 10">
            <a:extLst>
              <a:ext uri="{FF2B5EF4-FFF2-40B4-BE49-F238E27FC236}">
                <a16:creationId xmlns:a16="http://schemas.microsoft.com/office/drawing/2014/main" id="{6248942E-08AA-3E46-80D2-5D3FA30DEB4F}"/>
              </a:ext>
            </a:extLst>
          </p:cNvPr>
          <p:cNvSpPr>
            <a:spLocks noGrp="1"/>
          </p:cNvSpPr>
          <p:nvPr>
            <p:ph type="body" sz="quarter" idx="11"/>
          </p:nvPr>
        </p:nvSpPr>
        <p:spPr>
          <a:xfrm>
            <a:off x="782444" y="1958359"/>
            <a:ext cx="2971229" cy="3155275"/>
          </a:xfrm>
        </p:spPr>
        <p:txBody>
          <a:bodyPr/>
          <a:lstStyle/>
          <a:p>
            <a:pPr lvl="0"/>
            <a:r>
              <a:rPr lang="en-US" dirty="0"/>
              <a:t>CIOs and their direct supervisors both ranked internal collaboration tools as being a “critical need to adopt” in 2021, according to Info-Tech’s CEO-CIO Alignment Benchmark Report.</a:t>
            </a:r>
          </a:p>
        </p:txBody>
      </p:sp>
      <p:sp>
        <p:nvSpPr>
          <p:cNvPr id="12" name="Text Placeholder 11">
            <a:extLst>
              <a:ext uri="{FF2B5EF4-FFF2-40B4-BE49-F238E27FC236}">
                <a16:creationId xmlns:a16="http://schemas.microsoft.com/office/drawing/2014/main" id="{707233E8-9C4F-B64D-94EB-AE1BD8D57D1B}"/>
              </a:ext>
            </a:extLst>
          </p:cNvPr>
          <p:cNvSpPr>
            <a:spLocks noGrp="1"/>
          </p:cNvSpPr>
          <p:nvPr>
            <p:ph type="body" sz="quarter" idx="12"/>
          </p:nvPr>
        </p:nvSpPr>
        <p:spPr>
          <a:xfrm>
            <a:off x="4297017" y="1734554"/>
            <a:ext cx="2971229" cy="223805"/>
          </a:xfrm>
        </p:spPr>
        <p:txBody>
          <a:bodyPr/>
          <a:lstStyle/>
          <a:p>
            <a:r>
              <a:rPr lang="en-US" dirty="0"/>
              <a:t>Intent to invest</a:t>
            </a:r>
          </a:p>
        </p:txBody>
      </p:sp>
      <p:sp>
        <p:nvSpPr>
          <p:cNvPr id="13" name="Text Placeholder 12">
            <a:extLst>
              <a:ext uri="{FF2B5EF4-FFF2-40B4-BE49-F238E27FC236}">
                <a16:creationId xmlns:a16="http://schemas.microsoft.com/office/drawing/2014/main" id="{849FD78E-046E-CB41-A59D-FEDBC134B3DA}"/>
              </a:ext>
            </a:extLst>
          </p:cNvPr>
          <p:cNvSpPr>
            <a:spLocks noGrp="1"/>
          </p:cNvSpPr>
          <p:nvPr>
            <p:ph type="body" sz="quarter" idx="13"/>
          </p:nvPr>
        </p:nvSpPr>
        <p:spPr>
          <a:xfrm>
            <a:off x="4297016" y="1958359"/>
            <a:ext cx="2971229" cy="3155275"/>
          </a:xfrm>
        </p:spPr>
        <p:txBody>
          <a:bodyPr/>
          <a:lstStyle/>
          <a:p>
            <a:pPr lvl="0"/>
            <a:r>
              <a:rPr lang="en-US" dirty="0"/>
              <a:t>Ninety-seven percent of IT practitioners plan to invest in technology to facilitate better collaboration between employees in the office and outside the office by the end of 2022, according to Info-Tech’s 2022 Tech Trends survey.</a:t>
            </a:r>
          </a:p>
        </p:txBody>
      </p:sp>
      <p:sp>
        <p:nvSpPr>
          <p:cNvPr id="14" name="Text Placeholder 13">
            <a:extLst>
              <a:ext uri="{FF2B5EF4-FFF2-40B4-BE49-F238E27FC236}">
                <a16:creationId xmlns:a16="http://schemas.microsoft.com/office/drawing/2014/main" id="{248FB19C-5CEF-F745-96DA-1F629F82DFF8}"/>
              </a:ext>
            </a:extLst>
          </p:cNvPr>
          <p:cNvSpPr>
            <a:spLocks noGrp="1"/>
          </p:cNvSpPr>
          <p:nvPr>
            <p:ph type="body" sz="quarter" idx="14"/>
          </p:nvPr>
        </p:nvSpPr>
        <p:spPr>
          <a:xfrm>
            <a:off x="8382572" y="1734554"/>
            <a:ext cx="2971229" cy="223805"/>
          </a:xfrm>
        </p:spPr>
        <p:txBody>
          <a:bodyPr/>
          <a:lstStyle/>
          <a:p>
            <a:r>
              <a:rPr lang="en-US" dirty="0"/>
              <a:t>Harvard Business School</a:t>
            </a:r>
          </a:p>
        </p:txBody>
      </p:sp>
      <p:sp>
        <p:nvSpPr>
          <p:cNvPr id="15" name="Text Placeholder 14">
            <a:extLst>
              <a:ext uri="{FF2B5EF4-FFF2-40B4-BE49-F238E27FC236}">
                <a16:creationId xmlns:a16="http://schemas.microsoft.com/office/drawing/2014/main" id="{F26A3C75-17E0-0A4A-89F2-0C9A22CB7645}"/>
              </a:ext>
            </a:extLst>
          </p:cNvPr>
          <p:cNvSpPr>
            <a:spLocks noGrp="1"/>
          </p:cNvSpPr>
          <p:nvPr>
            <p:ph type="body" sz="quarter" idx="15"/>
          </p:nvPr>
        </p:nvSpPr>
        <p:spPr>
          <a:xfrm>
            <a:off x="8382571" y="2082537"/>
            <a:ext cx="2971229" cy="3279685"/>
          </a:xfrm>
        </p:spPr>
        <p:txBody>
          <a:bodyPr/>
          <a:lstStyle/>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IT staff were reassigned from other projects to prioritize building a hybrid classroom solution. A cloud migration and other portfolio projects were put on pause.</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The annual capital A/V investment was doubled. The amount of spend on conference rooms was tripled.</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Employees were hired to the media services team at a time when other areas of the organization were frozen.</a:t>
            </a:r>
          </a:p>
        </p:txBody>
      </p:sp>
      <p:sp>
        <p:nvSpPr>
          <p:cNvPr id="20" name="TextBox 19">
            <a:extLst>
              <a:ext uri="{FF2B5EF4-FFF2-40B4-BE49-F238E27FC236}">
                <a16:creationId xmlns:a16="http://schemas.microsoft.com/office/drawing/2014/main" id="{2CCCC8CE-DD53-4C2A-95A9-58C6CA9BCB5B}"/>
              </a:ext>
            </a:extLst>
          </p:cNvPr>
          <p:cNvSpPr txBox="1"/>
          <p:nvPr/>
        </p:nvSpPr>
        <p:spPr>
          <a:xfrm>
            <a:off x="1320800" y="4786610"/>
            <a:ext cx="5435600" cy="1415772"/>
          </a:xfrm>
          <a:prstGeom prst="rect">
            <a:avLst/>
          </a:prstGeom>
          <a:noFill/>
        </p:spPr>
        <p:txBody>
          <a:bodyPr wrap="square">
            <a:spAutoFit/>
          </a:bodyPr>
          <a:lstStyle/>
          <a:p>
            <a:r>
              <a:rPr lang="en-US" sz="1800" b="1" i="1" dirty="0">
                <a:latin typeface="Exo" panose="02000303000000000000" pitchFamily="2" charset="0"/>
                <a:ea typeface="Roboto" panose="02000000000000000000" pitchFamily="2" charset="0"/>
              </a:rPr>
              <a:t>“We got so many nice compliments, which you don’t get in IT all the time. You get all the complaints, but it’s a rare case when people are enthusiastic about something that was delivered.”</a:t>
            </a:r>
          </a:p>
          <a:p>
            <a:pPr algn="r"/>
            <a:r>
              <a:rPr lang="en-US" sz="1400" b="1" dirty="0">
                <a:latin typeface="Exo" panose="02000303000000000000" pitchFamily="2" charset="0"/>
                <a:ea typeface="Roboto" panose="02000000000000000000" pitchFamily="2" charset="0"/>
              </a:rPr>
              <a:t>– Elizabeth Clark, CIO, Harvard Business School</a:t>
            </a:r>
            <a:endParaRPr lang="en-US" b="1" dirty="0">
              <a:latin typeface="Exo" panose="02000303000000000000" pitchFamily="2" charset="0"/>
            </a:endParaRPr>
          </a:p>
        </p:txBody>
      </p:sp>
      <p:cxnSp>
        <p:nvCxnSpPr>
          <p:cNvPr id="22" name="Straight Connector 21">
            <a:extLst>
              <a:ext uri="{FF2B5EF4-FFF2-40B4-BE49-F238E27FC236}">
                <a16:creationId xmlns:a16="http://schemas.microsoft.com/office/drawing/2014/main" id="{2B6E81DE-0FC1-4015-A64C-FDDED1D4FA99}"/>
              </a:ext>
            </a:extLst>
          </p:cNvPr>
          <p:cNvCxnSpPr>
            <a:cxnSpLocks/>
          </p:cNvCxnSpPr>
          <p:nvPr/>
        </p:nvCxnSpPr>
        <p:spPr>
          <a:xfrm>
            <a:off x="863600" y="4622800"/>
            <a:ext cx="62992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78028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78017" y="628128"/>
            <a:ext cx="8835572" cy="642277"/>
          </a:xfrm>
        </p:spPr>
        <p:txBody>
          <a:bodyPr>
            <a:normAutofit fontScale="90000"/>
          </a:bodyPr>
          <a:lstStyle/>
          <a:p>
            <a:r>
              <a:rPr lang="en-US" dirty="0"/>
              <a:t>Outcomes at Harvard Business School</a:t>
            </a:r>
          </a:p>
        </p:txBody>
      </p:sp>
      <p:sp>
        <p:nvSpPr>
          <p:cNvPr id="12" name="Text Placeholder 11">
            <a:extLst>
              <a:ext uri="{FF2B5EF4-FFF2-40B4-BE49-F238E27FC236}">
                <a16:creationId xmlns:a16="http://schemas.microsoft.com/office/drawing/2014/main" id="{E3EBCA25-22AB-724B-B19E-0C9F62B7DF18}"/>
              </a:ext>
            </a:extLst>
          </p:cNvPr>
          <p:cNvSpPr>
            <a:spLocks noGrp="1"/>
          </p:cNvSpPr>
          <p:nvPr>
            <p:ph type="body" sz="quarter" idx="10"/>
          </p:nvPr>
        </p:nvSpPr>
        <p:spPr>
          <a:xfrm>
            <a:off x="781820" y="1783753"/>
            <a:ext cx="4648199" cy="221918"/>
          </a:xfrm>
        </p:spPr>
        <p:txBody>
          <a:bodyPr/>
          <a:lstStyle/>
          <a:p>
            <a:r>
              <a:rPr lang="en-US" dirty="0"/>
              <a:t>The new normal at </a:t>
            </a:r>
            <a:br>
              <a:rPr lang="en-US" dirty="0"/>
            </a:br>
            <a:r>
              <a:rPr lang="en-US" dirty="0"/>
              <a:t>Harvard business school</a:t>
            </a:r>
          </a:p>
        </p:txBody>
      </p:sp>
      <p:sp>
        <p:nvSpPr>
          <p:cNvPr id="13" name="Text Placeholder 12">
            <a:extLst>
              <a:ext uri="{FF2B5EF4-FFF2-40B4-BE49-F238E27FC236}">
                <a16:creationId xmlns:a16="http://schemas.microsoft.com/office/drawing/2014/main" id="{89E86AD6-B01B-CB43-8356-740FF3A1ADA3}"/>
              </a:ext>
            </a:extLst>
          </p:cNvPr>
          <p:cNvSpPr>
            <a:spLocks noGrp="1"/>
          </p:cNvSpPr>
          <p:nvPr>
            <p:ph type="body" sz="quarter" idx="11"/>
          </p:nvPr>
        </p:nvSpPr>
        <p:spPr>
          <a:xfrm>
            <a:off x="776865" y="2196170"/>
            <a:ext cx="4092018" cy="2956402"/>
          </a:xfrm>
        </p:spPr>
        <p:txBody>
          <a:bodyPr/>
          <a:lstStyle/>
          <a:p>
            <a:r>
              <a:rPr lang="en-US" b="1" dirty="0"/>
              <a:t>New normal: </a:t>
            </a:r>
            <a:r>
              <a:rPr lang="en-US" dirty="0"/>
              <a:t>HBS has found its new default operating model for the classroom and is extending its solution to its operating environment. </a:t>
            </a:r>
          </a:p>
          <a:p>
            <a:r>
              <a:rPr lang="en-US" b="1" dirty="0"/>
              <a:t>Improved CX: </a:t>
            </a:r>
            <a:r>
              <a:rPr lang="en-US" dirty="0"/>
              <a:t>The high-quality experience for students has helped avoid attrition despite the challenges of the pandemic. </a:t>
            </a:r>
          </a:p>
          <a:p>
            <a:r>
              <a:rPr lang="en-US" b="1" dirty="0"/>
              <a:t>Engaged employees:</a:t>
            </a:r>
            <a:r>
              <a:rPr lang="en-US" dirty="0"/>
              <a:t> The IT team is also engaged and feels connected to the mission of the school. </a:t>
            </a:r>
          </a:p>
        </p:txBody>
      </p:sp>
      <p:pic>
        <p:nvPicPr>
          <p:cNvPr id="6" name="Picture 5" descr="A picture containing text, screen, display, screenshot&#10;&#10;Description automatically generated">
            <a:extLst>
              <a:ext uri="{FF2B5EF4-FFF2-40B4-BE49-F238E27FC236}">
                <a16:creationId xmlns:a16="http://schemas.microsoft.com/office/drawing/2014/main" id="{F96AE8FE-D778-4F58-B554-8748829744A1}"/>
              </a:ext>
            </a:extLst>
          </p:cNvPr>
          <p:cNvPicPr>
            <a:picLocks noChangeAspect="1"/>
          </p:cNvPicPr>
          <p:nvPr/>
        </p:nvPicPr>
        <p:blipFill>
          <a:blip r:embed="rId3"/>
          <a:stretch>
            <a:fillRect/>
          </a:stretch>
        </p:blipFill>
        <p:spPr>
          <a:xfrm>
            <a:off x="5540375" y="1658974"/>
            <a:ext cx="6426200" cy="3819208"/>
          </a:xfrm>
          <a:prstGeom prst="rect">
            <a:avLst/>
          </a:prstGeom>
        </p:spPr>
      </p:pic>
      <p:sp>
        <p:nvSpPr>
          <p:cNvPr id="7" name="TextBox 6">
            <a:extLst>
              <a:ext uri="{FF2B5EF4-FFF2-40B4-BE49-F238E27FC236}">
                <a16:creationId xmlns:a16="http://schemas.microsoft.com/office/drawing/2014/main" id="{7EEB6F32-8004-4B6B-A633-A95F7C086F18}"/>
              </a:ext>
            </a:extLst>
          </p:cNvPr>
          <p:cNvSpPr txBox="1"/>
          <p:nvPr/>
        </p:nvSpPr>
        <p:spPr>
          <a:xfrm>
            <a:off x="5558965" y="5555466"/>
            <a:ext cx="6375369" cy="415498"/>
          </a:xfrm>
          <a:prstGeom prst="rect">
            <a:avLst/>
          </a:prstGeom>
          <a:noFill/>
        </p:spPr>
        <p:txBody>
          <a:bodyPr wrap="square" rtlCol="0">
            <a:spAutoFit/>
          </a:bodyPr>
          <a:lstStyle/>
          <a:p>
            <a:r>
              <a:rPr lang="en-US" sz="1050" dirty="0">
                <a:latin typeface="Roboto" panose="02000000000000000000" pitchFamily="2" charset="0"/>
                <a:ea typeface="Roboto" panose="02000000000000000000" pitchFamily="2" charset="0"/>
              </a:rPr>
              <a:t>A custom Zoom room brings together multiple different views of the classroom into one single experience for remote students. (Image courtesy of Harvard Business School.)</a:t>
            </a:r>
          </a:p>
        </p:txBody>
      </p:sp>
    </p:spTree>
    <p:extLst>
      <p:ext uri="{BB962C8B-B14F-4D97-AF65-F5344CB8AC3E}">
        <p14:creationId xmlns:p14="http://schemas.microsoft.com/office/powerpoint/2010/main" val="3857096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60673" y="634632"/>
            <a:ext cx="6683829" cy="642277"/>
          </a:xfrm>
        </p:spPr>
        <p:txBody>
          <a:bodyPr>
            <a:normAutofit/>
          </a:bodyPr>
          <a:lstStyle/>
          <a:p>
            <a:r>
              <a:rPr lang="en-US" dirty="0"/>
              <a:t>From Priorities to Action</a:t>
            </a:r>
          </a:p>
        </p:txBody>
      </p:sp>
      <p:sp>
        <p:nvSpPr>
          <p:cNvPr id="14" name="Text Placeholder 13">
            <a:extLst>
              <a:ext uri="{FF2B5EF4-FFF2-40B4-BE49-F238E27FC236}">
                <a16:creationId xmlns:a16="http://schemas.microsoft.com/office/drawing/2014/main" id="{ECFC7D99-1031-BC44-9BF7-41D588F9013C}"/>
              </a:ext>
            </a:extLst>
          </p:cNvPr>
          <p:cNvSpPr>
            <a:spLocks noGrp="1"/>
          </p:cNvSpPr>
          <p:nvPr>
            <p:ph type="body" sz="quarter" idx="12"/>
          </p:nvPr>
        </p:nvSpPr>
        <p:spPr>
          <a:xfrm>
            <a:off x="794048" y="1417267"/>
            <a:ext cx="4353791" cy="157533"/>
          </a:xfrm>
        </p:spPr>
        <p:txBody>
          <a:bodyPr/>
          <a:lstStyle/>
          <a:p>
            <a:r>
              <a:rPr lang="en-US" dirty="0"/>
              <a:t>Make hybrid collaboration a joy</a:t>
            </a:r>
          </a:p>
        </p:txBody>
      </p:sp>
      <p:sp>
        <p:nvSpPr>
          <p:cNvPr id="15" name="Text Placeholder 14">
            <a:extLst>
              <a:ext uri="{FF2B5EF4-FFF2-40B4-BE49-F238E27FC236}">
                <a16:creationId xmlns:a16="http://schemas.microsoft.com/office/drawing/2014/main" id="{197A0BE0-5DBC-CD42-8B50-A99E19208320}"/>
              </a:ext>
            </a:extLst>
          </p:cNvPr>
          <p:cNvSpPr>
            <a:spLocks noGrp="1"/>
          </p:cNvSpPr>
          <p:nvPr>
            <p:ph type="body" sz="quarter" idx="13"/>
          </p:nvPr>
        </p:nvSpPr>
        <p:spPr>
          <a:xfrm>
            <a:off x="795289" y="1702684"/>
            <a:ext cx="4648200" cy="2734562"/>
          </a:xfrm>
        </p:spPr>
        <p:txBody>
          <a:bodyPr/>
          <a:lstStyle/>
          <a:p>
            <a:r>
              <a:rPr lang="en-US" sz="1200" dirty="0">
                <a:latin typeface="Roboto" panose="02000000000000000000" pitchFamily="2" charset="0"/>
                <a:ea typeface="Roboto" panose="02000000000000000000" pitchFamily="2" charset="0"/>
              </a:rPr>
              <a:t>Align with your organization’s goals for collaboration and customer interaction, with the target of high satisfaction for both customers and employees. Invest in capital projects to improve the fidelity of conference rooms, develop and test a new way of working, and increase IT capacity to alleviate pressure points. </a:t>
            </a:r>
          </a:p>
          <a:p>
            <a:r>
              <a:rPr lang="en-US" sz="1200" dirty="0">
                <a:latin typeface="Roboto" panose="02000000000000000000" pitchFamily="2" charset="0"/>
                <a:ea typeface="Roboto" panose="02000000000000000000" pitchFamily="2" charset="0"/>
              </a:rPr>
              <a:t>Foster both asynchronous and synchronous collaboration approaches to avoid calendars filling up with videoconference meetings to get things done and to accommodate workers contributing from across different time zones. </a:t>
            </a:r>
          </a:p>
        </p:txBody>
      </p:sp>
      <p:grpSp>
        <p:nvGrpSpPr>
          <p:cNvPr id="10" name="Group 9">
            <a:extLst>
              <a:ext uri="{FF2B5EF4-FFF2-40B4-BE49-F238E27FC236}">
                <a16:creationId xmlns:a16="http://schemas.microsoft.com/office/drawing/2014/main" id="{4BD5A3D5-0A1A-4E00-95A5-B75A4938667B}"/>
              </a:ext>
            </a:extLst>
          </p:cNvPr>
          <p:cNvGrpSpPr/>
          <p:nvPr/>
        </p:nvGrpSpPr>
        <p:grpSpPr>
          <a:xfrm>
            <a:off x="879928" y="4590143"/>
            <a:ext cx="4285344" cy="1369386"/>
            <a:chOff x="6861628" y="94343"/>
            <a:chExt cx="4285344" cy="1369386"/>
          </a:xfrm>
        </p:grpSpPr>
        <p:sp>
          <p:nvSpPr>
            <p:cNvPr id="8" name="Rectangle 7">
              <a:extLst>
                <a:ext uri="{FF2B5EF4-FFF2-40B4-BE49-F238E27FC236}">
                  <a16:creationId xmlns:a16="http://schemas.microsoft.com/office/drawing/2014/main" id="{00C1CFCC-514E-43EC-899F-BF91376AB401}"/>
                </a:ext>
              </a:extLst>
            </p:cNvPr>
            <p:cNvSpPr/>
            <p:nvPr/>
          </p:nvSpPr>
          <p:spPr>
            <a:xfrm>
              <a:off x="6887029" y="107043"/>
              <a:ext cx="4259943" cy="114481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7" name="TextBox 6">
              <a:extLst>
                <a:ext uri="{FF2B5EF4-FFF2-40B4-BE49-F238E27FC236}">
                  <a16:creationId xmlns:a16="http://schemas.microsoft.com/office/drawing/2014/main" id="{CAD6630C-7313-4022-9252-11755F5782C2}"/>
                </a:ext>
              </a:extLst>
            </p:cNvPr>
            <p:cNvSpPr txBox="1"/>
            <p:nvPr/>
          </p:nvSpPr>
          <p:spPr>
            <a:xfrm>
              <a:off x="6861628" y="171067"/>
              <a:ext cx="4242949" cy="1292662"/>
            </a:xfrm>
            <a:prstGeom prst="rect">
              <a:avLst/>
            </a:prstGeom>
            <a:noFill/>
          </p:spPr>
          <p:txBody>
            <a:bodyPr wrap="square">
              <a:spAutoFit/>
            </a:bodyPr>
            <a:lstStyle/>
            <a:p>
              <a:r>
                <a:rPr lang="en-US" sz="1600" b="1" i="1" dirty="0">
                  <a:latin typeface="Exo" panose="02000303000000000000" pitchFamily="2" charset="0"/>
                </a:rPr>
                <a:t>“We’ll always have hybrid now. It’s opened people’s eyes and now we’re thinking about the future state. What new markets could we explore?” </a:t>
              </a:r>
            </a:p>
            <a:p>
              <a:pPr algn="r"/>
              <a:r>
                <a:rPr lang="en-US" sz="1400" b="1" dirty="0">
                  <a:latin typeface="Exo" panose="02000303000000000000" pitchFamily="2" charset="0"/>
                  <a:ea typeface="Roboto" panose="02000000000000000000" pitchFamily="2" charset="0"/>
                </a:rPr>
                <a:t>– Elizabeth Clark, CIO, Harvard Business School</a:t>
              </a:r>
              <a:endParaRPr lang="en-CA" b="1" dirty="0">
                <a:latin typeface="Exo" panose="02000303000000000000" pitchFamily="2" charset="0"/>
              </a:endParaRPr>
            </a:p>
          </p:txBody>
        </p:sp>
        <p:cxnSp>
          <p:nvCxnSpPr>
            <p:cNvPr id="9" name="Straight Connector 8">
              <a:extLst>
                <a:ext uri="{FF2B5EF4-FFF2-40B4-BE49-F238E27FC236}">
                  <a16:creationId xmlns:a16="http://schemas.microsoft.com/office/drawing/2014/main" id="{F459A1D4-F83D-466D-95A5-7766BBA59600}"/>
                </a:ext>
              </a:extLst>
            </p:cNvPr>
            <p:cNvCxnSpPr>
              <a:cxnSpLocks/>
            </p:cNvCxnSpPr>
            <p:nvPr/>
          </p:nvCxnSpPr>
          <p:spPr>
            <a:xfrm>
              <a:off x="6861629" y="94343"/>
              <a:ext cx="4277190" cy="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8FA57BF0-4E67-439B-A7F0-C7B5264A6E3E}"/>
              </a:ext>
            </a:extLst>
          </p:cNvPr>
          <p:cNvGrpSpPr/>
          <p:nvPr/>
        </p:nvGrpSpPr>
        <p:grpSpPr>
          <a:xfrm>
            <a:off x="6270625" y="1308100"/>
            <a:ext cx="5499100" cy="3540125"/>
            <a:chOff x="480519" y="4657601"/>
            <a:chExt cx="7618452" cy="1403236"/>
          </a:xfrm>
        </p:grpSpPr>
        <p:sp>
          <p:nvSpPr>
            <p:cNvPr id="23" name="Rounded Rectangle 22">
              <a:extLst>
                <a:ext uri="{FF2B5EF4-FFF2-40B4-BE49-F238E27FC236}">
                  <a16:creationId xmlns:a16="http://schemas.microsoft.com/office/drawing/2014/main" id="{B4A25128-A86C-4F5F-B0F3-0B3DC8EC39BA}"/>
                </a:ext>
              </a:extLst>
            </p:cNvPr>
            <p:cNvSpPr/>
            <p:nvPr/>
          </p:nvSpPr>
          <p:spPr>
            <a:xfrm>
              <a:off x="480524" y="4657609"/>
              <a:ext cx="7618447" cy="1403228"/>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ounded Rectangle 23">
              <a:extLst>
                <a:ext uri="{FF2B5EF4-FFF2-40B4-BE49-F238E27FC236}">
                  <a16:creationId xmlns:a16="http://schemas.microsoft.com/office/drawing/2014/main" id="{FAE840F7-CEEA-4D21-9161-C9F087048568}"/>
                </a:ext>
              </a:extLst>
            </p:cNvPr>
            <p:cNvSpPr/>
            <p:nvPr/>
          </p:nvSpPr>
          <p:spPr>
            <a:xfrm rot="10800000">
              <a:off x="480519" y="4657601"/>
              <a:ext cx="7618450" cy="1403230"/>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7" name="Text Placeholder 13">
            <a:extLst>
              <a:ext uri="{FF2B5EF4-FFF2-40B4-BE49-F238E27FC236}">
                <a16:creationId xmlns:a16="http://schemas.microsoft.com/office/drawing/2014/main" id="{03DA1080-E030-42C4-A570-E18E234CADDD}"/>
              </a:ext>
            </a:extLst>
          </p:cNvPr>
          <p:cNvSpPr txBox="1">
            <a:spLocks/>
          </p:cNvSpPr>
          <p:nvPr/>
        </p:nvSpPr>
        <p:spPr>
          <a:xfrm>
            <a:off x="6631334" y="1502992"/>
            <a:ext cx="4353791" cy="157533"/>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the next step</a:t>
            </a:r>
          </a:p>
        </p:txBody>
      </p:sp>
      <p:sp>
        <p:nvSpPr>
          <p:cNvPr id="29" name="TextBox 28">
            <a:extLst>
              <a:ext uri="{FF2B5EF4-FFF2-40B4-BE49-F238E27FC236}">
                <a16:creationId xmlns:a16="http://schemas.microsoft.com/office/drawing/2014/main" id="{DF968FC4-CEB9-48D7-B57C-A87BDB5C0630}"/>
              </a:ext>
            </a:extLst>
          </p:cNvPr>
          <p:cNvSpPr txBox="1"/>
          <p:nvPr/>
        </p:nvSpPr>
        <p:spPr>
          <a:xfrm>
            <a:off x="6534150" y="2623651"/>
            <a:ext cx="4632325" cy="646331"/>
          </a:xfrm>
          <a:prstGeom prst="rect">
            <a:avLst/>
          </a:prstGeom>
          <a:noFill/>
        </p:spPr>
        <p:txBody>
          <a:bodyPr wrap="square">
            <a:spAutoFit/>
          </a:bodyPr>
          <a:lstStyle/>
          <a:p>
            <a:pPr algn="l"/>
            <a:r>
              <a:rPr lang="en-US" b="1" i="0" dirty="0">
                <a:solidFill>
                  <a:srgbClr val="FF7F01"/>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Prepare People Leaders for the Hybrid Work Environment</a:t>
            </a:r>
            <a:endParaRPr lang="en-US" b="1" i="0" dirty="0">
              <a:solidFill>
                <a:srgbClr val="FF7F01"/>
              </a:solidFill>
              <a:effectLst/>
              <a:latin typeface="Montserrat" panose="00000500000000000000" pitchFamily="2" charset="0"/>
            </a:endParaRPr>
          </a:p>
        </p:txBody>
      </p:sp>
      <p:sp>
        <p:nvSpPr>
          <p:cNvPr id="31" name="TextBox 30">
            <a:extLst>
              <a:ext uri="{FF2B5EF4-FFF2-40B4-BE49-F238E27FC236}">
                <a16:creationId xmlns:a16="http://schemas.microsoft.com/office/drawing/2014/main" id="{112E303C-6A7E-4967-AACF-7CABABB2791D}"/>
              </a:ext>
            </a:extLst>
          </p:cNvPr>
          <p:cNvSpPr txBox="1"/>
          <p:nvPr/>
        </p:nvSpPr>
        <p:spPr>
          <a:xfrm>
            <a:off x="6534150" y="2162401"/>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Hybrid, virtual, or in person – set meeting best practices that support your desired meeting norms.</a:t>
            </a:r>
          </a:p>
        </p:txBody>
      </p:sp>
      <p:sp>
        <p:nvSpPr>
          <p:cNvPr id="32" name="TextBox 31">
            <a:extLst>
              <a:ext uri="{FF2B5EF4-FFF2-40B4-BE49-F238E27FC236}">
                <a16:creationId xmlns:a16="http://schemas.microsoft.com/office/drawing/2014/main" id="{90BBEC17-F568-474E-B6B4-C218D40A3461}"/>
              </a:ext>
            </a:extLst>
          </p:cNvPr>
          <p:cNvSpPr txBox="1"/>
          <p:nvPr/>
        </p:nvSpPr>
        <p:spPr>
          <a:xfrm>
            <a:off x="6534150" y="1793484"/>
            <a:ext cx="3721100" cy="369332"/>
          </a:xfrm>
          <a:prstGeom prst="rect">
            <a:avLst/>
          </a:prstGeom>
          <a:noFill/>
        </p:spPr>
        <p:txBody>
          <a:bodyPr wrap="square">
            <a:spAutoFit/>
          </a:bodyPr>
          <a:lstStyle/>
          <a:p>
            <a:pPr algn="l"/>
            <a:r>
              <a:rPr lang="en-US" b="1" i="0" dirty="0">
                <a:solidFill>
                  <a:srgbClr val="FF7F01"/>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Run Better Meetings</a:t>
            </a:r>
            <a:endParaRPr lang="en-US" b="1" i="0" dirty="0">
              <a:solidFill>
                <a:srgbClr val="FF7F01"/>
              </a:solidFill>
              <a:effectLst/>
              <a:latin typeface="Montserrat" panose="00000500000000000000" pitchFamily="2" charset="0"/>
            </a:endParaRPr>
          </a:p>
        </p:txBody>
      </p:sp>
      <p:sp>
        <p:nvSpPr>
          <p:cNvPr id="33" name="TextBox 32">
            <a:extLst>
              <a:ext uri="{FF2B5EF4-FFF2-40B4-BE49-F238E27FC236}">
                <a16:creationId xmlns:a16="http://schemas.microsoft.com/office/drawing/2014/main" id="{2ADEB957-0066-4AA0-8D21-9C55A5EF6FF6}"/>
              </a:ext>
            </a:extLst>
          </p:cNvPr>
          <p:cNvSpPr txBox="1"/>
          <p:nvPr/>
        </p:nvSpPr>
        <p:spPr>
          <a:xfrm>
            <a:off x="6534150" y="3269567"/>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Set hybrid work up for success by providing people leaders with the tools they need to lead within the new model.</a:t>
            </a:r>
          </a:p>
        </p:txBody>
      </p:sp>
      <p:sp>
        <p:nvSpPr>
          <p:cNvPr id="34" name="TextBox 33">
            <a:extLst>
              <a:ext uri="{FF2B5EF4-FFF2-40B4-BE49-F238E27FC236}">
                <a16:creationId xmlns:a16="http://schemas.microsoft.com/office/drawing/2014/main" id="{87D43285-DE62-46E6-B415-D29537612EB1}"/>
              </a:ext>
            </a:extLst>
          </p:cNvPr>
          <p:cNvSpPr txBox="1"/>
          <p:nvPr/>
        </p:nvSpPr>
        <p:spPr>
          <a:xfrm>
            <a:off x="6534150" y="3730817"/>
            <a:ext cx="4632325" cy="369332"/>
          </a:xfrm>
          <a:prstGeom prst="rect">
            <a:avLst/>
          </a:prstGeom>
          <a:noFill/>
        </p:spPr>
        <p:txBody>
          <a:bodyPr wrap="square">
            <a:spAutoFit/>
          </a:bodyPr>
          <a:lstStyle/>
          <a:p>
            <a:pPr algn="l"/>
            <a:r>
              <a:rPr lang="en-US" b="1" i="0" dirty="0">
                <a:solidFill>
                  <a:srgbClr val="FF7F01"/>
                </a:solidFill>
                <a:effectLst/>
                <a:latin typeface="Montserrat" panose="00000500000000000000" pitchFamily="2" charset="0"/>
                <a:hlinkClick r:id="rId5">
                  <a:extLst>
                    <a:ext uri="{A12FA001-AC4F-418D-AE19-62706E023703}">
                      <ahyp:hlinkClr xmlns:ahyp="http://schemas.microsoft.com/office/drawing/2018/hyperlinkcolor" val="tx"/>
                    </a:ext>
                  </a:extLst>
                </a:hlinkClick>
              </a:rPr>
              <a:t>Hoteling and Hot-Desking: A Primer</a:t>
            </a:r>
            <a:endParaRPr lang="en-US" b="1" i="0" dirty="0">
              <a:solidFill>
                <a:srgbClr val="FF7F01"/>
              </a:solidFill>
              <a:effectLst/>
              <a:latin typeface="Montserrat" panose="00000500000000000000" pitchFamily="2" charset="0"/>
            </a:endParaRPr>
          </a:p>
        </p:txBody>
      </p:sp>
      <p:sp>
        <p:nvSpPr>
          <p:cNvPr id="37" name="TextBox 36">
            <a:extLst>
              <a:ext uri="{FF2B5EF4-FFF2-40B4-BE49-F238E27FC236}">
                <a16:creationId xmlns:a16="http://schemas.microsoft.com/office/drawing/2014/main" id="{149165BD-036B-4415-81D5-8BFB42645719}"/>
              </a:ext>
            </a:extLst>
          </p:cNvPr>
          <p:cNvSpPr txBox="1"/>
          <p:nvPr/>
        </p:nvSpPr>
        <p:spPr>
          <a:xfrm>
            <a:off x="6534150" y="4099735"/>
            <a:ext cx="4953000" cy="646331"/>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What you need to know regarding facilities, IT infrastructure, maintenance, security, and vendor solutions for desk hoteling and hot-desking.</a:t>
            </a:r>
          </a:p>
        </p:txBody>
      </p:sp>
      <p:sp>
        <p:nvSpPr>
          <p:cNvPr id="28" name="TextBox 27">
            <a:extLst>
              <a:ext uri="{FF2B5EF4-FFF2-40B4-BE49-F238E27FC236}">
                <a16:creationId xmlns:a16="http://schemas.microsoft.com/office/drawing/2014/main" id="{B719BADB-7648-4A1C-BE4B-0C67C39BDE37}"/>
              </a:ext>
            </a:extLst>
          </p:cNvPr>
          <p:cNvSpPr txBox="1"/>
          <p:nvPr/>
        </p:nvSpPr>
        <p:spPr>
          <a:xfrm>
            <a:off x="6278408" y="4869723"/>
            <a:ext cx="5464958" cy="600164"/>
          </a:xfrm>
          <a:prstGeom prst="rect">
            <a:avLst/>
          </a:prstGeom>
          <a:noFill/>
        </p:spPr>
        <p:txBody>
          <a:bodyPr wrap="none" rtlCol="0">
            <a:spAutoFit/>
          </a:bodyPr>
          <a:lstStyle/>
          <a:p>
            <a:r>
              <a:rPr lang="en-US" sz="1100" b="1" dirty="0">
                <a:latin typeface="Exo" panose="02000303000000000000" pitchFamily="2" charset="0"/>
                <a:ea typeface="Roboto" panose="02000000000000000000" pitchFamily="2" charset="0"/>
              </a:rPr>
              <a:t>“Human Resources Management” gap between importance and effectiveness</a:t>
            </a:r>
          </a:p>
          <a:p>
            <a:r>
              <a:rPr lang="en-US" sz="1100" b="1" dirty="0">
                <a:latin typeface="Exo" panose="02000303000000000000" pitchFamily="2" charset="0"/>
                <a:ea typeface="Roboto" panose="02000000000000000000" pitchFamily="2" charset="0"/>
              </a:rPr>
              <a:t>Info-Tech Research Group Management and Governance Diagnostic Benchmark 2021</a:t>
            </a:r>
          </a:p>
          <a:p>
            <a:endParaRPr lang="en-US" sz="1100" b="1" dirty="0">
              <a:latin typeface="Exo" panose="02000303000000000000" pitchFamily="2" charset="0"/>
              <a:ea typeface="Roboto" panose="02000000000000000000" pitchFamily="2" charset="0"/>
            </a:endParaRPr>
          </a:p>
        </p:txBody>
      </p:sp>
      <p:graphicFrame>
        <p:nvGraphicFramePr>
          <p:cNvPr id="30" name="Chart 29">
            <a:extLst>
              <a:ext uri="{FF2B5EF4-FFF2-40B4-BE49-F238E27FC236}">
                <a16:creationId xmlns:a16="http://schemas.microsoft.com/office/drawing/2014/main" id="{C93ADC83-8F6E-4A56-A3F0-F574DB0F4A9E}"/>
              </a:ext>
            </a:extLst>
          </p:cNvPr>
          <p:cNvGraphicFramePr/>
          <p:nvPr>
            <p:extLst>
              <p:ext uri="{D42A27DB-BD31-4B8C-83A1-F6EECF244321}">
                <p14:modId xmlns:p14="http://schemas.microsoft.com/office/powerpoint/2010/main" val="2007579993"/>
              </p:ext>
            </p:extLst>
          </p:nvPr>
        </p:nvGraphicFramePr>
        <p:xfrm>
          <a:off x="6184033" y="5237596"/>
          <a:ext cx="5375943" cy="1528233"/>
        </p:xfrm>
        <a:graphic>
          <a:graphicData uri="http://schemas.openxmlformats.org/drawingml/2006/chart">
            <c:chart xmlns:c="http://schemas.openxmlformats.org/drawingml/2006/chart" xmlns:r="http://schemas.openxmlformats.org/officeDocument/2006/relationships" r:id="rId6"/>
          </a:graphicData>
        </a:graphic>
      </p:graphicFrame>
      <p:cxnSp>
        <p:nvCxnSpPr>
          <p:cNvPr id="46" name="Connector: Elbow 45">
            <a:extLst>
              <a:ext uri="{FF2B5EF4-FFF2-40B4-BE49-F238E27FC236}">
                <a16:creationId xmlns:a16="http://schemas.microsoft.com/office/drawing/2014/main" id="{85581990-FA7F-47EA-98AD-5DED0DF6FAE5}"/>
              </a:ext>
            </a:extLst>
          </p:cNvPr>
          <p:cNvCxnSpPr>
            <a:cxnSpLocks/>
          </p:cNvCxnSpPr>
          <p:nvPr/>
        </p:nvCxnSpPr>
        <p:spPr>
          <a:xfrm rot="10800000">
            <a:off x="9931402" y="5619752"/>
            <a:ext cx="914398" cy="514348"/>
          </a:xfrm>
          <a:prstGeom prst="bentConnector3">
            <a:avLst>
              <a:gd name="adj1" fmla="val -43750"/>
            </a:avLst>
          </a:prstGeom>
          <a:ln>
            <a:solidFill>
              <a:srgbClr val="FF7F0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4727DAD-9119-4D7F-A35B-AD4CD6272CD6}"/>
              </a:ext>
            </a:extLst>
          </p:cNvPr>
          <p:cNvSpPr txBox="1"/>
          <p:nvPr/>
        </p:nvSpPr>
        <p:spPr>
          <a:xfrm>
            <a:off x="10742998" y="5762725"/>
            <a:ext cx="513282" cy="276999"/>
          </a:xfrm>
          <a:prstGeom prst="rect">
            <a:avLst/>
          </a:prstGeom>
          <a:noFill/>
        </p:spPr>
        <p:txBody>
          <a:bodyPr wrap="none" rtlCol="0">
            <a:spAutoFit/>
          </a:bodyPr>
          <a:lstStyle/>
          <a:p>
            <a:r>
              <a:rPr lang="en-US" sz="1200" b="1" i="0" dirty="0">
                <a:solidFill>
                  <a:srgbClr val="FF7F01"/>
                </a:solidFill>
                <a:effectLst/>
                <a:latin typeface="Roboto" panose="02000000000000000000" pitchFamily="2" charset="0"/>
                <a:ea typeface="Roboto" panose="02000000000000000000" pitchFamily="2" charset="0"/>
              </a:rPr>
              <a:t>∆2</a:t>
            </a:r>
            <a:r>
              <a:rPr lang="en-US" sz="1200" b="1" dirty="0">
                <a:solidFill>
                  <a:srgbClr val="FF7F01"/>
                </a:solidFill>
                <a:latin typeface="Roboto" panose="02000000000000000000" pitchFamily="2" charset="0"/>
                <a:ea typeface="Roboto" panose="02000000000000000000" pitchFamily="2" charset="0"/>
              </a:rPr>
              <a:t>.3</a:t>
            </a:r>
          </a:p>
        </p:txBody>
      </p:sp>
    </p:spTree>
    <p:extLst>
      <p:ext uri="{BB962C8B-B14F-4D97-AF65-F5344CB8AC3E}">
        <p14:creationId xmlns:p14="http://schemas.microsoft.com/office/powerpoint/2010/main" val="1492818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48992" y="564303"/>
            <a:ext cx="7260771" cy="1642634"/>
          </a:xfrm>
        </p:spPr>
        <p:txBody>
          <a:bodyPr>
            <a:normAutofit/>
          </a:bodyPr>
          <a:lstStyle/>
          <a:p>
            <a:r>
              <a:rPr lang="en-US" dirty="0"/>
              <a:t>Improve your ransomware readiness</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73615" y="2301184"/>
            <a:ext cx="1183217" cy="365124"/>
          </a:xfrm>
        </p:spPr>
        <p:txBody>
          <a:bodyPr/>
          <a:lstStyle/>
          <a:p>
            <a:r>
              <a:rPr lang="en-US" dirty="0">
                <a:solidFill>
                  <a:srgbClr val="CF59B7"/>
                </a:solidFill>
              </a:rPr>
              <a:t>Priority 02</a:t>
            </a:r>
          </a:p>
        </p:txBody>
      </p:sp>
      <p:sp>
        <p:nvSpPr>
          <p:cNvPr id="8" name="Text Placeholder 7">
            <a:extLst>
              <a:ext uri="{FF2B5EF4-FFF2-40B4-BE49-F238E27FC236}">
                <a16:creationId xmlns:a16="http://schemas.microsoft.com/office/drawing/2014/main" id="{3D689846-EE5F-9240-BBD7-9BD45073DD70}"/>
              </a:ext>
            </a:extLst>
          </p:cNvPr>
          <p:cNvSpPr>
            <a:spLocks noGrp="1"/>
          </p:cNvSpPr>
          <p:nvPr>
            <p:ph type="body" sz="quarter" idx="10"/>
          </p:nvPr>
        </p:nvSpPr>
        <p:spPr>
          <a:xfrm>
            <a:off x="2036337" y="2301184"/>
            <a:ext cx="6287103" cy="365124"/>
          </a:xfrm>
        </p:spPr>
        <p:txBody>
          <a:bodyPr/>
          <a:lstStyle/>
          <a:p>
            <a:r>
              <a:rPr lang="en-US" dirty="0"/>
              <a:t>|  APO13 Security Strategy</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771294" y="2871447"/>
            <a:ext cx="6109010" cy="1342492"/>
          </a:xfrm>
        </p:spPr>
        <p:txBody>
          <a:bodyPr/>
          <a:lstStyle/>
          <a:p>
            <a:r>
              <a:rPr lang="en-US" dirty="0"/>
              <a:t>Mitigate the damage of successful ransomware intrusions and make recovery as painless as possible.</a:t>
            </a:r>
          </a:p>
        </p:txBody>
      </p:sp>
      <p:pic>
        <p:nvPicPr>
          <p:cNvPr id="2" name="Picture 2">
            <a:extLst>
              <a:ext uri="{FF2B5EF4-FFF2-40B4-BE49-F238E27FC236}">
                <a16:creationId xmlns:a16="http://schemas.microsoft.com/office/drawing/2014/main" id="{B1FF987E-BF05-26DC-EA03-E24D737B362C}"/>
              </a:ext>
            </a:extLst>
          </p:cNvPr>
          <p:cNvPicPr>
            <a:picLocks noChangeAspect="1"/>
          </p:cNvPicPr>
          <p:nvPr/>
        </p:nvPicPr>
        <p:blipFill>
          <a:blip r:embed="rId3"/>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1885936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C615681-4E1E-1F4F-A4EB-95DD1F4B0156}"/>
              </a:ext>
            </a:extLst>
          </p:cNvPr>
          <p:cNvSpPr/>
          <p:nvPr/>
        </p:nvSpPr>
        <p:spPr>
          <a:xfrm>
            <a:off x="8052864" y="-551989"/>
            <a:ext cx="4741051" cy="47410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 Placeholder 9">
            <a:extLst>
              <a:ext uri="{FF2B5EF4-FFF2-40B4-BE49-F238E27FC236}">
                <a16:creationId xmlns:a16="http://schemas.microsoft.com/office/drawing/2014/main" id="{5F49B0D4-233F-3045-8D9A-0C5449B03BC4}"/>
              </a:ext>
            </a:extLst>
          </p:cNvPr>
          <p:cNvSpPr>
            <a:spLocks noGrp="1"/>
          </p:cNvSpPr>
          <p:nvPr>
            <p:ph type="body" sz="quarter" idx="13"/>
          </p:nvPr>
        </p:nvSpPr>
        <p:spPr>
          <a:xfrm>
            <a:off x="8949055" y="703436"/>
            <a:ext cx="2682875" cy="1930198"/>
          </a:xfrm>
        </p:spPr>
        <p:txBody>
          <a:bodyPr/>
          <a:lstStyle/>
          <a:p>
            <a:pPr>
              <a:lnSpc>
                <a:spcPts val="2200"/>
              </a:lnSpc>
            </a:pPr>
            <a:r>
              <a:rPr lang="en-US" sz="1800" dirty="0">
                <a:solidFill>
                  <a:schemeClr val="bg1"/>
                </a:solidFill>
              </a:rPr>
              <a:t>    of all organizations spent time and money specifically to prevent ransomware in the past year.</a:t>
            </a:r>
          </a:p>
        </p:txBody>
      </p:sp>
      <p:sp>
        <p:nvSpPr>
          <p:cNvPr id="14" name="Text Placeholder 10">
            <a:extLst>
              <a:ext uri="{FF2B5EF4-FFF2-40B4-BE49-F238E27FC236}">
                <a16:creationId xmlns:a16="http://schemas.microsoft.com/office/drawing/2014/main" id="{6FA1F444-88ED-4854-82F7-33D264729B9A}"/>
              </a:ext>
            </a:extLst>
          </p:cNvPr>
          <p:cNvSpPr txBox="1">
            <a:spLocks/>
          </p:cNvSpPr>
          <p:nvPr/>
        </p:nvSpPr>
        <p:spPr>
          <a:xfrm>
            <a:off x="8949055" y="2694243"/>
            <a:ext cx="2682875" cy="527818"/>
          </a:xfrm>
          <a:prstGeom prst="rect">
            <a:avLst/>
          </a:prstGeom>
        </p:spPr>
        <p:txBody>
          <a:bodyPr lIns="0" tIns="90000" rIns="0" bIns="0" anchor="t" anchorCtr="0"/>
          <a:lstStyle>
            <a:lvl1pPr marL="0" indent="0" algn="l" defTabSz="914400" rtl="0" eaLnBrk="1" latinLnBrk="0" hangingPunct="1">
              <a:lnSpc>
                <a:spcPct val="100000"/>
              </a:lnSpc>
              <a:spcBef>
                <a:spcPts val="1000"/>
              </a:spcBef>
              <a:buFont typeface="Arial" panose="020B0604020202020204" pitchFamily="34" charset="0"/>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0" kern="1200" cap="none" spc="0" dirty="0">
                <a:solidFill>
                  <a:schemeClr val="bg1">
                    <a:lumMod val="50000"/>
                  </a:schemeClr>
                </a:solidFill>
                <a:latin typeface="Roboto" panose="02000000000000000000" pitchFamily="2" charset="0"/>
                <a:ea typeface="Roboto" panose="02000000000000000000" pitchFamily="2" charset="0"/>
                <a:cs typeface="+mn-cs"/>
              </a:rPr>
              <a:t>Info-Tech Tech Trends 2022 Survey</a:t>
            </a:r>
          </a:p>
        </p:txBody>
      </p:sp>
      <p:sp>
        <p:nvSpPr>
          <p:cNvPr id="34" name="Rectangle 33">
            <a:extLst>
              <a:ext uri="{FF2B5EF4-FFF2-40B4-BE49-F238E27FC236}">
                <a16:creationId xmlns:a16="http://schemas.microsoft.com/office/drawing/2014/main" id="{A694FD32-0461-4030-9214-8EBB355660B7}"/>
              </a:ext>
            </a:extLst>
          </p:cNvPr>
          <p:cNvSpPr/>
          <p:nvPr/>
        </p:nvSpPr>
        <p:spPr>
          <a:xfrm>
            <a:off x="266700" y="4600575"/>
            <a:ext cx="6810375" cy="2181225"/>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Rounded Corners 34">
            <a:extLst>
              <a:ext uri="{FF2B5EF4-FFF2-40B4-BE49-F238E27FC236}">
                <a16:creationId xmlns:a16="http://schemas.microsoft.com/office/drawing/2014/main" id="{9605A1E3-53F9-4B65-BEE2-64EDA394CD0E}"/>
              </a:ext>
            </a:extLst>
          </p:cNvPr>
          <p:cNvSpPr/>
          <p:nvPr/>
        </p:nvSpPr>
        <p:spPr>
          <a:xfrm>
            <a:off x="-314325" y="3722525"/>
            <a:ext cx="7724775" cy="8191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endParaRPr>
          </a:p>
        </p:txBody>
      </p:sp>
      <p:sp>
        <p:nvSpPr>
          <p:cNvPr id="36" name="Title 6">
            <a:extLst>
              <a:ext uri="{FF2B5EF4-FFF2-40B4-BE49-F238E27FC236}">
                <a16:creationId xmlns:a16="http://schemas.microsoft.com/office/drawing/2014/main" id="{E7D54B86-D788-48F7-B22F-07B593F23A00}"/>
              </a:ext>
            </a:extLst>
          </p:cNvPr>
          <p:cNvSpPr>
            <a:spLocks noGrp="1"/>
          </p:cNvSpPr>
          <p:nvPr>
            <p:ph type="ctrTitle"/>
          </p:nvPr>
        </p:nvSpPr>
        <p:spPr>
          <a:xfrm>
            <a:off x="667866" y="335642"/>
            <a:ext cx="6970719" cy="993328"/>
          </a:xfrm>
        </p:spPr>
        <p:txBody>
          <a:bodyPr>
            <a:normAutofit/>
          </a:bodyPr>
          <a:lstStyle/>
          <a:p>
            <a:r>
              <a:rPr lang="en-US" dirty="0"/>
              <a:t>The ransomware crisis threatens every organization </a:t>
            </a:r>
          </a:p>
        </p:txBody>
      </p:sp>
      <p:sp>
        <p:nvSpPr>
          <p:cNvPr id="37" name="Text Placeholder 2">
            <a:extLst>
              <a:ext uri="{FF2B5EF4-FFF2-40B4-BE49-F238E27FC236}">
                <a16:creationId xmlns:a16="http://schemas.microsoft.com/office/drawing/2014/main" id="{ED507C9A-4BCE-473B-8DC6-594D31F7F4F0}"/>
              </a:ext>
            </a:extLst>
          </p:cNvPr>
          <p:cNvSpPr txBox="1">
            <a:spLocks/>
          </p:cNvSpPr>
          <p:nvPr/>
        </p:nvSpPr>
        <p:spPr>
          <a:xfrm>
            <a:off x="677554" y="1358420"/>
            <a:ext cx="5670423" cy="381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Exo" panose="02000303000000000000" pitchFamily="2" charset="0"/>
              </a:rPr>
              <a:t>Prevention alone won’t be enough against the forces behind ransomware. </a:t>
            </a:r>
          </a:p>
        </p:txBody>
      </p:sp>
      <p:sp>
        <p:nvSpPr>
          <p:cNvPr id="38" name="TextBox 37">
            <a:extLst>
              <a:ext uri="{FF2B5EF4-FFF2-40B4-BE49-F238E27FC236}">
                <a16:creationId xmlns:a16="http://schemas.microsoft.com/office/drawing/2014/main" id="{ED9D03A7-6371-45D3-A144-D76BC8534644}"/>
              </a:ext>
            </a:extLst>
          </p:cNvPr>
          <p:cNvSpPr txBox="1"/>
          <p:nvPr/>
        </p:nvSpPr>
        <p:spPr>
          <a:xfrm>
            <a:off x="660665" y="1590571"/>
            <a:ext cx="7079493" cy="1869743"/>
          </a:xfrm>
          <a:prstGeom prst="rect">
            <a:avLst/>
          </a:prstGeom>
          <a:noFill/>
        </p:spPr>
        <p:txBody>
          <a:bodyPr wrap="square" rtlCol="0">
            <a:spAutoFit/>
          </a:bodyPr>
          <a:lstStyle/>
          <a:p>
            <a:r>
              <a:rPr lang="en-US" sz="1050" dirty="0">
                <a:latin typeface="Roboto" panose="02000000000000000000" pitchFamily="2" charset="0"/>
                <a:ea typeface="Roboto" panose="02000000000000000000" pitchFamily="2" charset="0"/>
              </a:rPr>
              <a:t>Cybersecurity is always top of mind for CIOs but tends to be deprioritized due to other demands related to digital transformation or due to cost pressures. That’s the case when we examine our data for this report.</a:t>
            </a:r>
          </a:p>
          <a:p>
            <a:endParaRPr lang="en-US" sz="1050" dirty="0">
              <a:latin typeface="Roboto" panose="02000000000000000000" pitchFamily="2" charset="0"/>
              <a:ea typeface="Roboto" panose="02000000000000000000" pitchFamily="2" charset="0"/>
            </a:endParaRPr>
          </a:p>
          <a:p>
            <a:r>
              <a:rPr lang="en-US" sz="1050" dirty="0">
                <a:latin typeface="Roboto" panose="02000000000000000000" pitchFamily="2" charset="0"/>
                <a:ea typeface="Roboto" panose="02000000000000000000" pitchFamily="2" charset="0"/>
              </a:rPr>
              <a:t>Cybersecurity ranked as the fourth-most important priority by CIOs in Info-Tech’s 2022 Tech Trends survey, behind business process improvement, digital transformation, and modernization. Popular ways to prepare for a successful attack include creating offline backups, purchasing insurance, and deploying new solutions to eradicate ransomware.</a:t>
            </a:r>
          </a:p>
          <a:p>
            <a:endParaRPr lang="en-US" sz="1050" dirty="0">
              <a:latin typeface="Roboto" panose="02000000000000000000" pitchFamily="2" charset="0"/>
              <a:ea typeface="Roboto" panose="02000000000000000000" pitchFamily="2" charset="0"/>
            </a:endParaRPr>
          </a:p>
          <a:p>
            <a:r>
              <a:rPr lang="en-US" sz="1050" dirty="0">
                <a:latin typeface="Roboto" panose="02000000000000000000" pitchFamily="2" charset="0"/>
                <a:ea typeface="Roboto" panose="02000000000000000000" pitchFamily="2" charset="0"/>
              </a:rPr>
              <a:t>CIOs and their direct supervisors ranked “Manage IT-Related Security” as the third-most important top IT priority on Info-Tech’s CEO-CIO Alignment Benchmark for 2021, in support of business goals to manage risk, comply with external regulation, and ensure service continuity. </a:t>
            </a:r>
          </a:p>
        </p:txBody>
      </p:sp>
      <p:sp>
        <p:nvSpPr>
          <p:cNvPr id="39" name="TextBox 38">
            <a:extLst>
              <a:ext uri="{FF2B5EF4-FFF2-40B4-BE49-F238E27FC236}">
                <a16:creationId xmlns:a16="http://schemas.microsoft.com/office/drawing/2014/main" id="{D1A575CD-C808-4CAB-B09D-AEAAD291C52E}"/>
              </a:ext>
            </a:extLst>
          </p:cNvPr>
          <p:cNvSpPr txBox="1"/>
          <p:nvPr/>
        </p:nvSpPr>
        <p:spPr>
          <a:xfrm>
            <a:off x="660665" y="3822537"/>
            <a:ext cx="681597" cy="369332"/>
          </a:xfrm>
          <a:prstGeom prst="rect">
            <a:avLst/>
          </a:prstGeom>
          <a:noFill/>
        </p:spPr>
        <p:txBody>
          <a:bodyPr wrap="none" rtlCol="0">
            <a:spAutoFit/>
          </a:bodyPr>
          <a:lstStyle/>
          <a:p>
            <a:r>
              <a:rPr lang="en-US" b="1" dirty="0">
                <a:solidFill>
                  <a:srgbClr val="CF59B7"/>
                </a:solidFill>
                <a:latin typeface="Exo" panose="02000303000000000000" pitchFamily="2" charset="0"/>
              </a:rPr>
              <a:t>25%</a:t>
            </a:r>
          </a:p>
        </p:txBody>
      </p:sp>
      <p:sp>
        <p:nvSpPr>
          <p:cNvPr id="40" name="TextBox 39">
            <a:extLst>
              <a:ext uri="{FF2B5EF4-FFF2-40B4-BE49-F238E27FC236}">
                <a16:creationId xmlns:a16="http://schemas.microsoft.com/office/drawing/2014/main" id="{00E498F3-2CF5-415F-9383-2965A409E233}"/>
              </a:ext>
            </a:extLst>
          </p:cNvPr>
          <p:cNvSpPr txBox="1"/>
          <p:nvPr/>
        </p:nvSpPr>
        <p:spPr>
          <a:xfrm>
            <a:off x="3234353" y="3822537"/>
            <a:ext cx="636713" cy="369332"/>
          </a:xfrm>
          <a:prstGeom prst="rect">
            <a:avLst/>
          </a:prstGeom>
          <a:noFill/>
        </p:spPr>
        <p:txBody>
          <a:bodyPr wrap="none" rtlCol="0">
            <a:spAutoFit/>
          </a:bodyPr>
          <a:lstStyle/>
          <a:p>
            <a:r>
              <a:rPr lang="en-US" b="1" dirty="0">
                <a:solidFill>
                  <a:srgbClr val="CF59B7"/>
                </a:solidFill>
                <a:latin typeface="Exo" panose="02000303000000000000" pitchFamily="2" charset="0"/>
              </a:rPr>
              <a:t>18%</a:t>
            </a:r>
          </a:p>
        </p:txBody>
      </p:sp>
      <p:sp>
        <p:nvSpPr>
          <p:cNvPr id="41" name="TextBox 40">
            <a:extLst>
              <a:ext uri="{FF2B5EF4-FFF2-40B4-BE49-F238E27FC236}">
                <a16:creationId xmlns:a16="http://schemas.microsoft.com/office/drawing/2014/main" id="{27A8D3A0-46FC-4A66-8C46-BBBC63ED432A}"/>
              </a:ext>
            </a:extLst>
          </p:cNvPr>
          <p:cNvSpPr txBox="1"/>
          <p:nvPr/>
        </p:nvSpPr>
        <p:spPr>
          <a:xfrm>
            <a:off x="5803679" y="3822537"/>
            <a:ext cx="633507" cy="369332"/>
          </a:xfrm>
          <a:prstGeom prst="rect">
            <a:avLst/>
          </a:prstGeom>
          <a:noFill/>
        </p:spPr>
        <p:txBody>
          <a:bodyPr wrap="none" rtlCol="0">
            <a:spAutoFit/>
          </a:bodyPr>
          <a:lstStyle/>
          <a:p>
            <a:r>
              <a:rPr lang="en-US" b="1" dirty="0">
                <a:solidFill>
                  <a:srgbClr val="CF59B7"/>
                </a:solidFill>
                <a:latin typeface="Exo" panose="02000303000000000000" pitchFamily="2" charset="0"/>
              </a:rPr>
              <a:t>19%</a:t>
            </a:r>
          </a:p>
        </p:txBody>
      </p:sp>
      <p:sp>
        <p:nvSpPr>
          <p:cNvPr id="42" name="TextBox 41">
            <a:extLst>
              <a:ext uri="{FF2B5EF4-FFF2-40B4-BE49-F238E27FC236}">
                <a16:creationId xmlns:a16="http://schemas.microsoft.com/office/drawing/2014/main" id="{A4072DCD-2855-4001-9E1B-83942B24724E}"/>
              </a:ext>
            </a:extLst>
          </p:cNvPr>
          <p:cNvSpPr txBox="1"/>
          <p:nvPr/>
        </p:nvSpPr>
        <p:spPr>
          <a:xfrm>
            <a:off x="2438284" y="4160675"/>
            <a:ext cx="2085827" cy="276999"/>
          </a:xfrm>
          <a:prstGeom prst="rect">
            <a:avLst/>
          </a:prstGeom>
          <a:noFill/>
        </p:spPr>
        <p:txBody>
          <a:bodyPr wrap="none" rtlCol="0">
            <a:spAutoFit/>
          </a:bodyPr>
          <a:lstStyle/>
          <a:p>
            <a:r>
              <a:rPr lang="en-US" sz="1200" b="1" dirty="0">
                <a:solidFill>
                  <a:srgbClr val="CF59B7"/>
                </a:solidFill>
                <a:latin typeface="Exo" panose="02000303000000000000" pitchFamily="2" charset="0"/>
                <a:ea typeface="Roboto" panose="02000000000000000000" pitchFamily="2" charset="0"/>
              </a:rPr>
              <a:t>Purchased cyberinsurance</a:t>
            </a:r>
          </a:p>
        </p:txBody>
      </p:sp>
      <p:sp>
        <p:nvSpPr>
          <p:cNvPr id="43" name="TextBox 42">
            <a:extLst>
              <a:ext uri="{FF2B5EF4-FFF2-40B4-BE49-F238E27FC236}">
                <a16:creationId xmlns:a16="http://schemas.microsoft.com/office/drawing/2014/main" id="{C3B37154-4A30-48FE-8B4D-204250997438}"/>
              </a:ext>
            </a:extLst>
          </p:cNvPr>
          <p:cNvSpPr txBox="1"/>
          <p:nvPr/>
        </p:nvSpPr>
        <p:spPr>
          <a:xfrm>
            <a:off x="279952" y="4160675"/>
            <a:ext cx="1888659" cy="276999"/>
          </a:xfrm>
          <a:prstGeom prst="rect">
            <a:avLst/>
          </a:prstGeom>
          <a:noFill/>
        </p:spPr>
        <p:txBody>
          <a:bodyPr wrap="none" rtlCol="0">
            <a:spAutoFit/>
          </a:bodyPr>
          <a:lstStyle/>
          <a:p>
            <a:r>
              <a:rPr lang="en-US" sz="1200" b="1" dirty="0">
                <a:solidFill>
                  <a:srgbClr val="CF59B7"/>
                </a:solidFill>
                <a:latin typeface="Exo" panose="02000303000000000000" pitchFamily="2" charset="0"/>
                <a:ea typeface="Roboto" panose="02000000000000000000" pitchFamily="2" charset="0"/>
              </a:rPr>
              <a:t>Created offline backups</a:t>
            </a:r>
          </a:p>
        </p:txBody>
      </p:sp>
      <p:sp>
        <p:nvSpPr>
          <p:cNvPr id="44" name="TextBox 43">
            <a:extLst>
              <a:ext uri="{FF2B5EF4-FFF2-40B4-BE49-F238E27FC236}">
                <a16:creationId xmlns:a16="http://schemas.microsoft.com/office/drawing/2014/main" id="{B12F6FB2-AF55-4BCE-9AEB-EC82A4F3C157}"/>
              </a:ext>
            </a:extLst>
          </p:cNvPr>
          <p:cNvSpPr txBox="1"/>
          <p:nvPr/>
        </p:nvSpPr>
        <p:spPr>
          <a:xfrm>
            <a:off x="4813023" y="4160675"/>
            <a:ext cx="2699778" cy="276999"/>
          </a:xfrm>
          <a:prstGeom prst="rect">
            <a:avLst/>
          </a:prstGeom>
          <a:noFill/>
        </p:spPr>
        <p:txBody>
          <a:bodyPr wrap="none" rtlCol="0">
            <a:spAutoFit/>
          </a:bodyPr>
          <a:lstStyle/>
          <a:p>
            <a:r>
              <a:rPr lang="en-US" sz="1200" b="1" dirty="0">
                <a:solidFill>
                  <a:srgbClr val="CF59B7"/>
                </a:solidFill>
                <a:latin typeface="Exo" panose="02000303000000000000" pitchFamily="2" charset="0"/>
                <a:ea typeface="Roboto" panose="02000000000000000000" pitchFamily="2" charset="0"/>
              </a:rPr>
              <a:t>New tech to eradicate ransomware</a:t>
            </a:r>
          </a:p>
        </p:txBody>
      </p:sp>
      <p:sp>
        <p:nvSpPr>
          <p:cNvPr id="45" name="TextBox 44">
            <a:extLst>
              <a:ext uri="{FF2B5EF4-FFF2-40B4-BE49-F238E27FC236}">
                <a16:creationId xmlns:a16="http://schemas.microsoft.com/office/drawing/2014/main" id="{7750FE52-6CC5-4012-8740-763CB20C24D9}"/>
              </a:ext>
            </a:extLst>
          </p:cNvPr>
          <p:cNvSpPr txBox="1"/>
          <p:nvPr/>
        </p:nvSpPr>
        <p:spPr>
          <a:xfrm>
            <a:off x="692210" y="3427019"/>
            <a:ext cx="6096541" cy="253916"/>
          </a:xfrm>
          <a:prstGeom prst="rect">
            <a:avLst/>
          </a:prstGeom>
          <a:noFill/>
        </p:spPr>
        <p:txBody>
          <a:bodyPr wrap="none" rtlCol="0">
            <a:spAutoFit/>
          </a:bodyPr>
          <a:lstStyle/>
          <a:p>
            <a:r>
              <a:rPr lang="en-US" sz="1050" b="1" dirty="0">
                <a:latin typeface="Exo" panose="02000303000000000000" pitchFamily="2" charset="0"/>
                <a:ea typeface="Roboto" panose="02000000000000000000" pitchFamily="2" charset="0"/>
              </a:rPr>
              <a:t>Most popular ways for organizations to prepare for the event of a successful ransomware attack:</a:t>
            </a:r>
          </a:p>
        </p:txBody>
      </p:sp>
      <p:sp>
        <p:nvSpPr>
          <p:cNvPr id="23" name="TextBox 22">
            <a:extLst>
              <a:ext uri="{FF2B5EF4-FFF2-40B4-BE49-F238E27FC236}">
                <a16:creationId xmlns:a16="http://schemas.microsoft.com/office/drawing/2014/main" id="{D4DDC483-69FD-4AE1-828E-B0B2094ADF2A}"/>
              </a:ext>
            </a:extLst>
          </p:cNvPr>
          <p:cNvSpPr txBox="1"/>
          <p:nvPr/>
        </p:nvSpPr>
        <p:spPr>
          <a:xfrm>
            <a:off x="692210" y="6234880"/>
            <a:ext cx="1947055" cy="369332"/>
          </a:xfrm>
          <a:prstGeom prst="rect">
            <a:avLst/>
          </a:prstGeom>
          <a:solidFill>
            <a:srgbClr val="FEFEFE"/>
          </a:solidFill>
        </p:spPr>
        <p:txBody>
          <a:bodyPr wrap="square" rtlCol="0">
            <a:spAutoFit/>
          </a:bodyPr>
          <a:lstStyle/>
          <a:p>
            <a:endParaRPr lang="en-US" dirty="0">
              <a:latin typeface="Arial" panose="020B0604020202020204" pitchFamily="34" charset="0"/>
            </a:endParaRPr>
          </a:p>
        </p:txBody>
      </p:sp>
      <p:sp>
        <p:nvSpPr>
          <p:cNvPr id="46" name="TextBox 45">
            <a:extLst>
              <a:ext uri="{FF2B5EF4-FFF2-40B4-BE49-F238E27FC236}">
                <a16:creationId xmlns:a16="http://schemas.microsoft.com/office/drawing/2014/main" id="{42651911-4FFB-417A-AEC0-009447DD4CC4}"/>
              </a:ext>
            </a:extLst>
          </p:cNvPr>
          <p:cNvSpPr txBox="1"/>
          <p:nvPr/>
        </p:nvSpPr>
        <p:spPr>
          <a:xfrm>
            <a:off x="677554" y="4675524"/>
            <a:ext cx="6314599" cy="2031325"/>
          </a:xfrm>
          <a:prstGeom prst="rect">
            <a:avLst/>
          </a:prstGeom>
          <a:noFill/>
        </p:spPr>
        <p:txBody>
          <a:bodyPr wrap="square" rtlCol="0">
            <a:spAutoFit/>
          </a:bodyPr>
          <a:lstStyle/>
          <a:p>
            <a:r>
              <a:rPr lang="en-US" sz="1050" dirty="0">
                <a:latin typeface="Roboto" panose="02000000000000000000" pitchFamily="2" charset="0"/>
                <a:ea typeface="Roboto" panose="02000000000000000000" pitchFamily="2" charset="0"/>
              </a:rPr>
              <a:t>Whatever priority an organization places on cybersecurity, when ransomware strikes, it quickly becomes a red alert scenario that disrupts normal operations and requires all hands on deck to respond. Sophisticated attacks executed at wide scale demonstrate that security can be bypassed without creating an alert. After that’s accomplished, the perpetrators build their leverage by exfiltrating data and encrypting critical systems.</a:t>
            </a:r>
          </a:p>
          <a:p>
            <a:endParaRPr lang="en-US" sz="1050" dirty="0">
              <a:latin typeface="Roboto" panose="02000000000000000000" pitchFamily="2" charset="0"/>
              <a:ea typeface="Roboto" panose="02000000000000000000" pitchFamily="2" charset="0"/>
            </a:endParaRPr>
          </a:p>
          <a:p>
            <a:r>
              <a:rPr lang="en-US" sz="1050" dirty="0">
                <a:latin typeface="Roboto" panose="02000000000000000000" pitchFamily="2" charset="0"/>
                <a:ea typeface="Roboto" panose="02000000000000000000" pitchFamily="2" charset="0"/>
              </a:rPr>
              <a:t>CIOs can plan to mitigate ransomware attacks in several constructive ways:</a:t>
            </a:r>
          </a:p>
          <a:p>
            <a:pPr marL="171450" indent="-171450">
              <a:buFont typeface="Arial" panose="020B0604020202020204" pitchFamily="34" charset="0"/>
              <a:buChar char="•"/>
            </a:pPr>
            <a:r>
              <a:rPr lang="en-US" sz="1050" b="1" dirty="0">
                <a:latin typeface="Roboto" panose="02000000000000000000" pitchFamily="2" charset="0"/>
                <a:ea typeface="Roboto" panose="02000000000000000000" pitchFamily="2" charset="0"/>
              </a:rPr>
              <a:t>Business impact analysis.</a:t>
            </a:r>
            <a:r>
              <a:rPr lang="en-US" sz="1050" dirty="0">
                <a:latin typeface="Roboto" panose="02000000000000000000" pitchFamily="2" charset="0"/>
                <a:ea typeface="Roboto" panose="02000000000000000000" pitchFamily="2" charset="0"/>
              </a:rPr>
              <a:t> Determine the costs of an outage for specific periods and the system and data recovery points in time.</a:t>
            </a:r>
          </a:p>
          <a:p>
            <a:pPr marL="171450" indent="-171450">
              <a:buFont typeface="Arial" panose="020B0604020202020204" pitchFamily="34" charset="0"/>
              <a:buChar char="•"/>
            </a:pPr>
            <a:r>
              <a:rPr lang="en-US" sz="1050" b="1" dirty="0">
                <a:latin typeface="Roboto" panose="02000000000000000000" pitchFamily="2" charset="0"/>
                <a:ea typeface="Roboto" panose="02000000000000000000" pitchFamily="2" charset="0"/>
              </a:rPr>
              <a:t>Engage a partner for 24/7 monitoring. </a:t>
            </a:r>
            <a:r>
              <a:rPr lang="en-US" sz="1050" dirty="0">
                <a:latin typeface="Roboto" panose="02000000000000000000" pitchFamily="2" charset="0"/>
                <a:ea typeface="Roboto" panose="02000000000000000000" pitchFamily="2" charset="0"/>
              </a:rPr>
              <a:t>Gain real-time awareness of your critical systems.</a:t>
            </a:r>
          </a:p>
          <a:p>
            <a:pPr marL="171450" indent="-171450">
              <a:buFont typeface="Arial" panose="020B0604020202020204" pitchFamily="34" charset="0"/>
              <a:buChar char="•"/>
            </a:pPr>
            <a:r>
              <a:rPr lang="en-US" sz="1050" b="1" dirty="0">
                <a:latin typeface="Roboto" panose="02000000000000000000" pitchFamily="2" charset="0"/>
                <a:ea typeface="Roboto" panose="02000000000000000000" pitchFamily="2" charset="0"/>
              </a:rPr>
              <a:t>Review your identity access management (IAM) policies. </a:t>
            </a:r>
            <a:r>
              <a:rPr lang="en-US" sz="1050" dirty="0">
                <a:latin typeface="Roboto" panose="02000000000000000000" pitchFamily="2" charset="0"/>
                <a:ea typeface="Roboto" panose="02000000000000000000" pitchFamily="2" charset="0"/>
              </a:rPr>
              <a:t>Use of multi-factor authentication and limiting access to only the roles that need it reduces ransomware risk. </a:t>
            </a:r>
          </a:p>
        </p:txBody>
      </p:sp>
      <p:grpSp>
        <p:nvGrpSpPr>
          <p:cNvPr id="7" name="Group 6">
            <a:extLst>
              <a:ext uri="{FF2B5EF4-FFF2-40B4-BE49-F238E27FC236}">
                <a16:creationId xmlns:a16="http://schemas.microsoft.com/office/drawing/2014/main" id="{6722C2FA-FDD9-4D0C-B2D5-8E0432410AEE}"/>
              </a:ext>
            </a:extLst>
          </p:cNvPr>
          <p:cNvGrpSpPr/>
          <p:nvPr/>
        </p:nvGrpSpPr>
        <p:grpSpPr>
          <a:xfrm>
            <a:off x="7295401" y="130202"/>
            <a:ext cx="2438766" cy="1625844"/>
            <a:chOff x="5217489" y="209811"/>
            <a:chExt cx="2438766" cy="1625844"/>
          </a:xfrm>
        </p:grpSpPr>
        <p:grpSp>
          <p:nvGrpSpPr>
            <p:cNvPr id="6" name="Group 5">
              <a:extLst>
                <a:ext uri="{FF2B5EF4-FFF2-40B4-BE49-F238E27FC236}">
                  <a16:creationId xmlns:a16="http://schemas.microsoft.com/office/drawing/2014/main" id="{7F437EC5-BE9E-4643-A5CC-4945F6A856FB}"/>
                </a:ext>
              </a:extLst>
            </p:cNvPr>
            <p:cNvGrpSpPr/>
            <p:nvPr/>
          </p:nvGrpSpPr>
          <p:grpSpPr>
            <a:xfrm>
              <a:off x="5217489" y="209811"/>
              <a:ext cx="2438766" cy="1625844"/>
              <a:chOff x="5217489" y="209811"/>
              <a:chExt cx="2438766" cy="1625844"/>
            </a:xfrm>
          </p:grpSpPr>
          <p:sp>
            <p:nvSpPr>
              <p:cNvPr id="5" name="Oval 4">
                <a:extLst>
                  <a:ext uri="{FF2B5EF4-FFF2-40B4-BE49-F238E27FC236}">
                    <a16:creationId xmlns:a16="http://schemas.microsoft.com/office/drawing/2014/main" id="{63CA7200-A85B-41E0-BAB9-7CB5003349B2}"/>
                  </a:ext>
                </a:extLst>
              </p:cNvPr>
              <p:cNvSpPr/>
              <p:nvPr/>
            </p:nvSpPr>
            <p:spPr>
              <a:xfrm>
                <a:off x="5883965" y="486603"/>
                <a:ext cx="1090103" cy="10587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graphicFrame>
            <p:nvGraphicFramePr>
              <p:cNvPr id="4" name="Chart 3">
                <a:extLst>
                  <a:ext uri="{FF2B5EF4-FFF2-40B4-BE49-F238E27FC236}">
                    <a16:creationId xmlns:a16="http://schemas.microsoft.com/office/drawing/2014/main" id="{543A5686-B2B3-4FB5-BEEE-7498362D94AB}"/>
                  </a:ext>
                </a:extLst>
              </p:cNvPr>
              <p:cNvGraphicFramePr/>
              <p:nvPr>
                <p:extLst>
                  <p:ext uri="{D42A27DB-BD31-4B8C-83A1-F6EECF244321}">
                    <p14:modId xmlns:p14="http://schemas.microsoft.com/office/powerpoint/2010/main" val="3350442169"/>
                  </p:ext>
                </p:extLst>
              </p:nvPr>
            </p:nvGraphicFramePr>
            <p:xfrm>
              <a:off x="5217489" y="209811"/>
              <a:ext cx="2438766" cy="1625844"/>
            </p:xfrm>
            <a:graphic>
              <a:graphicData uri="http://schemas.openxmlformats.org/drawingml/2006/chart">
                <c:chart xmlns:c="http://schemas.openxmlformats.org/drawingml/2006/chart" xmlns:r="http://schemas.openxmlformats.org/officeDocument/2006/relationships" r:id="rId3"/>
              </a:graphicData>
            </a:graphic>
          </p:graphicFrame>
        </p:grpSp>
        <p:sp>
          <p:nvSpPr>
            <p:cNvPr id="16" name="Text Placeholder 9">
              <a:extLst>
                <a:ext uri="{FF2B5EF4-FFF2-40B4-BE49-F238E27FC236}">
                  <a16:creationId xmlns:a16="http://schemas.microsoft.com/office/drawing/2014/main" id="{E4930019-AEAE-1F42-A66F-9DC98DA54E0A}"/>
                </a:ext>
              </a:extLst>
            </p:cNvPr>
            <p:cNvSpPr txBox="1">
              <a:spLocks/>
            </p:cNvSpPr>
            <p:nvPr/>
          </p:nvSpPr>
          <p:spPr>
            <a:xfrm>
              <a:off x="5998169" y="757068"/>
              <a:ext cx="976453" cy="535302"/>
            </a:xfrm>
            <a:prstGeom prst="rect">
              <a:avLst/>
            </a:prstGeom>
          </p:spPr>
          <p:txBody>
            <a:bodyPr lIns="0" tIns="0" rIns="0" bIns="0" anchor="ctr" anchorCtr="0"/>
            <a:lstStyle>
              <a:lvl1pPr marL="0" indent="0" algn="l" defTabSz="914400" rtl="0" eaLnBrk="1" latinLnBrk="0" hangingPunct="1">
                <a:lnSpc>
                  <a:spcPts val="3100"/>
                </a:lnSpc>
                <a:spcBef>
                  <a:spcPts val="1000"/>
                </a:spcBef>
                <a:buFont typeface="Arial" panose="020B0604020202020204" pitchFamily="34" charset="0"/>
                <a:buNone/>
                <a:defRPr sz="3000" b="1" i="0" kern="1200">
                  <a:solidFill>
                    <a:srgbClr val="FFC00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CF59B7"/>
                  </a:solidFill>
                  <a:latin typeface="Exo" panose="02000503000000000000" pitchFamily="2" charset="77"/>
                </a:rPr>
                <a:t>50%</a:t>
              </a:r>
            </a:p>
          </p:txBody>
        </p:sp>
      </p:grpSp>
    </p:spTree>
    <p:extLst>
      <p:ext uri="{BB962C8B-B14F-4D97-AF65-F5344CB8AC3E}">
        <p14:creationId xmlns:p14="http://schemas.microsoft.com/office/powerpoint/2010/main" val="333491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60143" y="866823"/>
            <a:ext cx="7260771" cy="1342492"/>
          </a:xfrm>
        </p:spPr>
        <p:txBody>
          <a:bodyPr>
            <a:normAutofit/>
          </a:bodyPr>
          <a:lstStyle/>
          <a:p>
            <a:r>
              <a:rPr lang="en-US" dirty="0"/>
              <a:t>John Doe</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60143" y="2301390"/>
            <a:ext cx="7260769" cy="365124"/>
          </a:xfrm>
        </p:spPr>
        <p:txBody>
          <a:bodyPr/>
          <a:lstStyle/>
          <a:p>
            <a:r>
              <a:rPr lang="en-US" dirty="0">
                <a:solidFill>
                  <a:srgbClr val="CF59B7"/>
                </a:solidFill>
              </a:rPr>
              <a:t>CIO, mid-sized manufacturing firm in the us</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760143" y="2871447"/>
            <a:ext cx="6581775" cy="2330120"/>
          </a:xfrm>
        </p:spPr>
        <p:txBody>
          <a:bodyPr/>
          <a:lstStyle/>
          <a:p>
            <a:r>
              <a:rPr lang="en-US" sz="2800" dirty="0"/>
              <a:t>"We're not making ourselves Fort Knox here. This is the cost of doing business."</a:t>
            </a:r>
          </a:p>
        </p:txBody>
      </p:sp>
      <p:sp>
        <p:nvSpPr>
          <p:cNvPr id="8" name="Rounded Rectangle 12">
            <a:extLst>
              <a:ext uri="{FF2B5EF4-FFF2-40B4-BE49-F238E27FC236}">
                <a16:creationId xmlns:a16="http://schemas.microsoft.com/office/drawing/2014/main" id="{98BFEF62-FD53-4B4D-AB90-C40C7BFBDEDA}"/>
              </a:ext>
            </a:extLst>
          </p:cNvPr>
          <p:cNvSpPr/>
          <p:nvPr/>
        </p:nvSpPr>
        <p:spPr>
          <a:xfrm>
            <a:off x="800101" y="5433686"/>
            <a:ext cx="6340806" cy="985209"/>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ounded Rectangle 13">
            <a:extLst>
              <a:ext uri="{FF2B5EF4-FFF2-40B4-BE49-F238E27FC236}">
                <a16:creationId xmlns:a16="http://schemas.microsoft.com/office/drawing/2014/main" id="{15EB258A-9F62-4FA9-9043-595EB4D49A68}"/>
              </a:ext>
            </a:extLst>
          </p:cNvPr>
          <p:cNvSpPr/>
          <p:nvPr/>
        </p:nvSpPr>
        <p:spPr>
          <a:xfrm rot="10800000">
            <a:off x="800097" y="5433683"/>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 Placeholder 3">
            <a:extLst>
              <a:ext uri="{FF2B5EF4-FFF2-40B4-BE49-F238E27FC236}">
                <a16:creationId xmlns:a16="http://schemas.microsoft.com/office/drawing/2014/main" id="{561CE83B-5B2F-44D5-99DE-AD2525D98632}"/>
              </a:ext>
            </a:extLst>
          </p:cNvPr>
          <p:cNvSpPr txBox="1">
            <a:spLocks/>
          </p:cNvSpPr>
          <p:nvPr/>
        </p:nvSpPr>
        <p:spPr>
          <a:xfrm>
            <a:off x="1743200" y="5888939"/>
            <a:ext cx="5200267" cy="26914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i="0" dirty="0">
                <a:solidFill>
                  <a:srgbClr val="292F36"/>
                </a:solidFill>
                <a:effectLst/>
                <a:latin typeface="Exo" panose="02000303000000000000" pitchFamily="2" charset="0"/>
                <a:hlinkClick r:id="rId3"/>
              </a:rPr>
              <a:t>Close call with ransomware: A CIO recounts a near security nightmare</a:t>
            </a:r>
            <a:endParaRPr lang="en-US" b="1" i="0" dirty="0">
              <a:solidFill>
                <a:srgbClr val="292F36"/>
              </a:solidFill>
              <a:effectLst/>
              <a:latin typeface="Exo" panose="02000303000000000000" pitchFamily="2" charset="0"/>
            </a:endParaRPr>
          </a:p>
        </p:txBody>
      </p:sp>
      <p:grpSp>
        <p:nvGrpSpPr>
          <p:cNvPr id="11" name="Group 10">
            <a:extLst>
              <a:ext uri="{FF2B5EF4-FFF2-40B4-BE49-F238E27FC236}">
                <a16:creationId xmlns:a16="http://schemas.microsoft.com/office/drawing/2014/main" id="{AC82B533-32DE-4C37-974E-4DA3DBF43E14}"/>
              </a:ext>
            </a:extLst>
          </p:cNvPr>
          <p:cNvGrpSpPr/>
          <p:nvPr/>
        </p:nvGrpSpPr>
        <p:grpSpPr>
          <a:xfrm>
            <a:off x="1008577" y="5628123"/>
            <a:ext cx="526148" cy="529957"/>
            <a:chOff x="973035" y="5538334"/>
            <a:chExt cx="673429" cy="678304"/>
          </a:xfrm>
        </p:grpSpPr>
        <p:sp>
          <p:nvSpPr>
            <p:cNvPr id="14" name="Oval 13">
              <a:extLst>
                <a:ext uri="{FF2B5EF4-FFF2-40B4-BE49-F238E27FC236}">
                  <a16:creationId xmlns:a16="http://schemas.microsoft.com/office/drawing/2014/main" id="{57B2EFDE-6BD7-4E25-896B-D04620461767}"/>
                </a:ext>
              </a:extLst>
            </p:cNvPr>
            <p:cNvSpPr/>
            <p:nvPr userDrawn="1"/>
          </p:nvSpPr>
          <p:spPr>
            <a:xfrm>
              <a:off x="973035" y="5538334"/>
              <a:ext cx="673429" cy="678304"/>
            </a:xfrm>
            <a:prstGeom prst="ellipse">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riangle 19">
              <a:extLst>
                <a:ext uri="{FF2B5EF4-FFF2-40B4-BE49-F238E27FC236}">
                  <a16:creationId xmlns:a16="http://schemas.microsoft.com/office/drawing/2014/main" id="{AEC8B169-C527-4817-8006-C347BCD1A6F7}"/>
                </a:ext>
              </a:extLst>
            </p:cNvPr>
            <p:cNvSpPr/>
            <p:nvPr userDrawn="1"/>
          </p:nvSpPr>
          <p:spPr>
            <a:xfrm rot="5400000">
              <a:off x="1181889" y="5715748"/>
              <a:ext cx="363105" cy="313200"/>
            </a:xfrm>
            <a:prstGeom prst="triangle">
              <a:avLst/>
            </a:prstGeom>
            <a:solidFill>
              <a:srgbClr val="FFC000"/>
            </a:solidFill>
            <a:ln w="25400">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6" name="TextBox 15">
            <a:extLst>
              <a:ext uri="{FF2B5EF4-FFF2-40B4-BE49-F238E27FC236}">
                <a16:creationId xmlns:a16="http://schemas.microsoft.com/office/drawing/2014/main" id="{3EF7F153-78FE-4C3B-9D8A-9DB99546D135}"/>
              </a:ext>
            </a:extLst>
          </p:cNvPr>
          <p:cNvSpPr txBox="1"/>
          <p:nvPr/>
        </p:nvSpPr>
        <p:spPr>
          <a:xfrm>
            <a:off x="1743201" y="5634085"/>
            <a:ext cx="3920910" cy="1938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0" kern="1200" noProof="0" dirty="0">
                <a:solidFill>
                  <a:schemeClr val="tx1"/>
                </a:solidFill>
                <a:latin typeface="Montserrat" pitchFamily="2" charset="77"/>
                <a:ea typeface="+mn-ea"/>
                <a:cs typeface="+mn-cs"/>
              </a:rPr>
              <a:t>Listen to the Tech Insights podcast:</a:t>
            </a:r>
          </a:p>
        </p:txBody>
      </p:sp>
      <p:pic>
        <p:nvPicPr>
          <p:cNvPr id="4" name="Picture 3" descr="A picture containing silhouette&#10;&#10;Description automatically generated">
            <a:extLst>
              <a:ext uri="{FF2B5EF4-FFF2-40B4-BE49-F238E27FC236}">
                <a16:creationId xmlns:a16="http://schemas.microsoft.com/office/drawing/2014/main" id="{F9483BE2-4EF9-4267-90CA-6F9A3B9B0182}"/>
              </a:ext>
            </a:extLst>
          </p:cNvPr>
          <p:cNvPicPr>
            <a:picLocks noChangeAspect="1"/>
          </p:cNvPicPr>
          <p:nvPr/>
        </p:nvPicPr>
        <p:blipFill>
          <a:blip r:embed="rId4"/>
          <a:stretch>
            <a:fillRect/>
          </a:stretch>
        </p:blipFill>
        <p:spPr>
          <a:xfrm>
            <a:off x="8104119" y="2176670"/>
            <a:ext cx="2953578" cy="2953578"/>
          </a:xfrm>
          <a:prstGeom prst="ellipse">
            <a:avLst/>
          </a:prstGeom>
        </p:spPr>
      </p:pic>
    </p:spTree>
    <p:extLst>
      <p:ext uri="{BB962C8B-B14F-4D97-AF65-F5344CB8AC3E}">
        <p14:creationId xmlns:p14="http://schemas.microsoft.com/office/powerpoint/2010/main" val="125232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0103742-00D1-4C78-9BBB-9A356AA2E55F}"/>
              </a:ext>
            </a:extLst>
          </p:cNvPr>
          <p:cNvSpPr/>
          <p:nvPr/>
        </p:nvSpPr>
        <p:spPr>
          <a:xfrm>
            <a:off x="5840556" y="866776"/>
            <a:ext cx="6182591" cy="532447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6" name="Straight Arrow Connector 35">
            <a:extLst>
              <a:ext uri="{FF2B5EF4-FFF2-40B4-BE49-F238E27FC236}">
                <a16:creationId xmlns:a16="http://schemas.microsoft.com/office/drawing/2014/main" id="{539066C5-94D6-4ED3-8DA2-A5BEE05BFDC0}"/>
              </a:ext>
            </a:extLst>
          </p:cNvPr>
          <p:cNvCxnSpPr>
            <a:cxnSpLocks/>
          </p:cNvCxnSpPr>
          <p:nvPr/>
        </p:nvCxnSpPr>
        <p:spPr>
          <a:xfrm>
            <a:off x="6008486" y="2149673"/>
            <a:ext cx="0" cy="1422202"/>
          </a:xfrm>
          <a:prstGeom prst="straightConnector1">
            <a:avLst/>
          </a:prstGeom>
          <a:ln w="38100">
            <a:solidFill>
              <a:srgbClr val="CF59B7"/>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077B6175-C531-4EE8-9300-ED0D32FC2D2C}"/>
              </a:ext>
            </a:extLst>
          </p:cNvPr>
          <p:cNvCxnSpPr>
            <a:cxnSpLocks/>
          </p:cNvCxnSpPr>
          <p:nvPr/>
        </p:nvCxnSpPr>
        <p:spPr>
          <a:xfrm>
            <a:off x="715617" y="998883"/>
            <a:ext cx="0" cy="1882862"/>
          </a:xfrm>
          <a:prstGeom prst="straightConnector1">
            <a:avLst/>
          </a:prstGeom>
          <a:ln w="38100">
            <a:solidFill>
              <a:srgbClr val="CF59B7"/>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FFA96023-3872-455F-8B3E-7DDDFE2F81AD}"/>
              </a:ext>
            </a:extLst>
          </p:cNvPr>
          <p:cNvSpPr txBox="1"/>
          <p:nvPr/>
        </p:nvSpPr>
        <p:spPr>
          <a:xfrm>
            <a:off x="857176" y="867716"/>
            <a:ext cx="1130438" cy="307777"/>
          </a:xfrm>
          <a:prstGeom prst="rect">
            <a:avLst/>
          </a:prstGeom>
          <a:noFill/>
        </p:spPr>
        <p:txBody>
          <a:bodyPr wrap="none" rtlCol="0">
            <a:spAutoFit/>
          </a:bodyPr>
          <a:lstStyle/>
          <a:p>
            <a:r>
              <a:rPr lang="en-US" sz="1400" b="1" dirty="0">
                <a:latin typeface="Exo" panose="02000303000000000000" pitchFamily="2" charset="0"/>
              </a:rPr>
              <a:t>May 1, 2021</a:t>
            </a:r>
          </a:p>
        </p:txBody>
      </p:sp>
      <p:sp>
        <p:nvSpPr>
          <p:cNvPr id="8" name="TextBox 7">
            <a:extLst>
              <a:ext uri="{FF2B5EF4-FFF2-40B4-BE49-F238E27FC236}">
                <a16:creationId xmlns:a16="http://schemas.microsoft.com/office/drawing/2014/main" id="{DDA850D6-022A-4786-8696-98578D2D3ED8}"/>
              </a:ext>
            </a:extLst>
          </p:cNvPr>
          <p:cNvSpPr txBox="1"/>
          <p:nvPr/>
        </p:nvSpPr>
        <p:spPr>
          <a:xfrm>
            <a:off x="886692" y="1250373"/>
            <a:ext cx="4733057" cy="1384995"/>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A mid-sized manufacturing firm (“The Firm”) CIO gets a call from his head of security about odd things happening on the network. A call is made to Microsoft for support. Later that night, the report is that an unwanted crypto-mining application is the culprit. But a couple of hours later, that assessment is proven wrong when it’s realized that hundreds of systems are staged for a ransomware attack. All the attacker has to do is push the button. </a:t>
            </a:r>
          </a:p>
        </p:txBody>
      </p:sp>
      <p:sp>
        <p:nvSpPr>
          <p:cNvPr id="10" name="TextBox 9">
            <a:extLst>
              <a:ext uri="{FF2B5EF4-FFF2-40B4-BE49-F238E27FC236}">
                <a16:creationId xmlns:a16="http://schemas.microsoft.com/office/drawing/2014/main" id="{4260B7F2-2BCF-4919-BAAF-C701DD8C0C3A}"/>
              </a:ext>
            </a:extLst>
          </p:cNvPr>
          <p:cNvSpPr txBox="1"/>
          <p:nvPr/>
        </p:nvSpPr>
        <p:spPr>
          <a:xfrm>
            <a:off x="857176" y="2745007"/>
            <a:ext cx="1168910" cy="307777"/>
          </a:xfrm>
          <a:prstGeom prst="rect">
            <a:avLst/>
          </a:prstGeom>
          <a:noFill/>
        </p:spPr>
        <p:txBody>
          <a:bodyPr wrap="none" rtlCol="0">
            <a:spAutoFit/>
          </a:bodyPr>
          <a:lstStyle/>
          <a:p>
            <a:r>
              <a:rPr lang="en-US" sz="1400" b="1" dirty="0">
                <a:latin typeface="Exo" panose="02000303000000000000" pitchFamily="2" charset="0"/>
              </a:rPr>
              <a:t>May 2, 2021</a:t>
            </a:r>
          </a:p>
        </p:txBody>
      </p:sp>
      <p:cxnSp>
        <p:nvCxnSpPr>
          <p:cNvPr id="11" name="Straight Arrow Connector 10">
            <a:extLst>
              <a:ext uri="{FF2B5EF4-FFF2-40B4-BE49-F238E27FC236}">
                <a16:creationId xmlns:a16="http://schemas.microsoft.com/office/drawing/2014/main" id="{F89EAED2-B30B-40A7-9F2B-74AF24D75640}"/>
              </a:ext>
            </a:extLst>
          </p:cNvPr>
          <p:cNvCxnSpPr>
            <a:cxnSpLocks/>
          </p:cNvCxnSpPr>
          <p:nvPr/>
        </p:nvCxnSpPr>
        <p:spPr>
          <a:xfrm>
            <a:off x="712153" y="4765584"/>
            <a:ext cx="0" cy="1482816"/>
          </a:xfrm>
          <a:prstGeom prst="straightConnector1">
            <a:avLst/>
          </a:prstGeom>
          <a:ln w="38100">
            <a:solidFill>
              <a:srgbClr val="CF59B7"/>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42782E1D-7086-480F-A6EE-EEB2800BDB2C}"/>
              </a:ext>
            </a:extLst>
          </p:cNvPr>
          <p:cNvSpPr txBox="1"/>
          <p:nvPr/>
        </p:nvSpPr>
        <p:spPr>
          <a:xfrm>
            <a:off x="886692" y="3054927"/>
            <a:ext cx="4771157" cy="1569660"/>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The Firm disconnects all its global sites to cut off new pathways for the malware to infect. All normal operations cease for 24 hours. It launches its cybersecurity insurance process. The CIO engages a new security vendor, CrowdStrike, to help respond. Employees begin working from home if they can so they can make use of their own internet service. The Firm has cut off its public internet connectivity and is severed from cloud services such as Azure storage and collaboration software.   </a:t>
            </a:r>
          </a:p>
        </p:txBody>
      </p:sp>
      <p:cxnSp>
        <p:nvCxnSpPr>
          <p:cNvPr id="14" name="Straight Arrow Connector 13">
            <a:extLst>
              <a:ext uri="{FF2B5EF4-FFF2-40B4-BE49-F238E27FC236}">
                <a16:creationId xmlns:a16="http://schemas.microsoft.com/office/drawing/2014/main" id="{F9E1B268-7353-4B3F-AF0F-1AFC1FA9C6E6}"/>
              </a:ext>
            </a:extLst>
          </p:cNvPr>
          <p:cNvCxnSpPr>
            <a:cxnSpLocks/>
          </p:cNvCxnSpPr>
          <p:nvPr/>
        </p:nvCxnSpPr>
        <p:spPr>
          <a:xfrm>
            <a:off x="719081" y="2883102"/>
            <a:ext cx="0" cy="1888923"/>
          </a:xfrm>
          <a:prstGeom prst="straightConnector1">
            <a:avLst/>
          </a:prstGeom>
          <a:ln w="38100">
            <a:solidFill>
              <a:srgbClr val="CF59B7"/>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E836D7F6-4D76-44F0-B04B-59EA03A8ED0D}"/>
              </a:ext>
            </a:extLst>
          </p:cNvPr>
          <p:cNvSpPr txBox="1"/>
          <p:nvPr/>
        </p:nvSpPr>
        <p:spPr>
          <a:xfrm>
            <a:off x="857176" y="4659533"/>
            <a:ext cx="1173719" cy="307777"/>
          </a:xfrm>
          <a:prstGeom prst="rect">
            <a:avLst/>
          </a:prstGeom>
          <a:noFill/>
        </p:spPr>
        <p:txBody>
          <a:bodyPr wrap="none" rtlCol="0">
            <a:spAutoFit/>
          </a:bodyPr>
          <a:lstStyle/>
          <a:p>
            <a:r>
              <a:rPr lang="en-US" sz="1400" b="1" dirty="0">
                <a:latin typeface="Exo" panose="02000303000000000000" pitchFamily="2" charset="0"/>
              </a:rPr>
              <a:t>May 4, 2021</a:t>
            </a:r>
          </a:p>
        </p:txBody>
      </p:sp>
      <p:sp>
        <p:nvSpPr>
          <p:cNvPr id="18" name="TextBox 17">
            <a:extLst>
              <a:ext uri="{FF2B5EF4-FFF2-40B4-BE49-F238E27FC236}">
                <a16:creationId xmlns:a16="http://schemas.microsoft.com/office/drawing/2014/main" id="{A7DE4E92-92B2-4132-A6B9-B12706CA5B18}"/>
              </a:ext>
            </a:extLst>
          </p:cNvPr>
          <p:cNvSpPr txBox="1"/>
          <p:nvPr/>
        </p:nvSpPr>
        <p:spPr>
          <a:xfrm>
            <a:off x="886692" y="4907107"/>
            <a:ext cx="4488865" cy="1384995"/>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The hackers behind the attack are revealed by security forensics experts. A state-sponsored agency in Russia set up the ransomware and left it ready to execute. It sold the staged attack to a cybercriminal group, Doppel Spider. According to CrowdStrike, the group uses malware to run “big game hunting operations” and targets 18 different countries including the US and multiple industries, including manufacturing.</a:t>
            </a:r>
          </a:p>
        </p:txBody>
      </p:sp>
      <p:sp>
        <p:nvSpPr>
          <p:cNvPr id="23" name="Oval 22">
            <a:extLst>
              <a:ext uri="{FF2B5EF4-FFF2-40B4-BE49-F238E27FC236}">
                <a16:creationId xmlns:a16="http://schemas.microsoft.com/office/drawing/2014/main" id="{12A33E3A-8415-4E6D-94F6-23FE6610179F}"/>
              </a:ext>
            </a:extLst>
          </p:cNvPr>
          <p:cNvSpPr/>
          <p:nvPr/>
        </p:nvSpPr>
        <p:spPr>
          <a:xfrm>
            <a:off x="629373" y="90487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Oval 23">
            <a:extLst>
              <a:ext uri="{FF2B5EF4-FFF2-40B4-BE49-F238E27FC236}">
                <a16:creationId xmlns:a16="http://schemas.microsoft.com/office/drawing/2014/main" id="{EE190069-A222-40E7-AB47-71A5B611A4FD}"/>
              </a:ext>
            </a:extLst>
          </p:cNvPr>
          <p:cNvSpPr/>
          <p:nvPr/>
        </p:nvSpPr>
        <p:spPr>
          <a:xfrm>
            <a:off x="629373" y="279209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Oval 24">
            <a:extLst>
              <a:ext uri="{FF2B5EF4-FFF2-40B4-BE49-F238E27FC236}">
                <a16:creationId xmlns:a16="http://schemas.microsoft.com/office/drawing/2014/main" id="{92FE2446-86EC-43FF-A66A-FFE6C0B86DF3}"/>
              </a:ext>
            </a:extLst>
          </p:cNvPr>
          <p:cNvSpPr/>
          <p:nvPr/>
        </p:nvSpPr>
        <p:spPr>
          <a:xfrm>
            <a:off x="629373" y="468312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6" name="Straight Arrow Connector 25">
            <a:extLst>
              <a:ext uri="{FF2B5EF4-FFF2-40B4-BE49-F238E27FC236}">
                <a16:creationId xmlns:a16="http://schemas.microsoft.com/office/drawing/2014/main" id="{74421152-F767-41EC-81F6-17B0A566178B}"/>
              </a:ext>
            </a:extLst>
          </p:cNvPr>
          <p:cNvCxnSpPr>
            <a:cxnSpLocks/>
          </p:cNvCxnSpPr>
          <p:nvPr/>
        </p:nvCxnSpPr>
        <p:spPr>
          <a:xfrm>
            <a:off x="6008486" y="1031784"/>
            <a:ext cx="0" cy="1115151"/>
          </a:xfrm>
          <a:prstGeom prst="straightConnector1">
            <a:avLst/>
          </a:prstGeom>
          <a:ln w="38100">
            <a:solidFill>
              <a:srgbClr val="CF59B7"/>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27" name="Oval 26">
            <a:extLst>
              <a:ext uri="{FF2B5EF4-FFF2-40B4-BE49-F238E27FC236}">
                <a16:creationId xmlns:a16="http://schemas.microsoft.com/office/drawing/2014/main" id="{5BAA4304-CCE2-4DC3-B30B-5D2B77BBE958}"/>
              </a:ext>
            </a:extLst>
          </p:cNvPr>
          <p:cNvSpPr/>
          <p:nvPr/>
        </p:nvSpPr>
        <p:spPr>
          <a:xfrm>
            <a:off x="5919558" y="95059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TextBox 27">
            <a:extLst>
              <a:ext uri="{FF2B5EF4-FFF2-40B4-BE49-F238E27FC236}">
                <a16:creationId xmlns:a16="http://schemas.microsoft.com/office/drawing/2014/main" id="{DA1755D8-8528-4AAD-BEEB-C7D72ECBB088}"/>
              </a:ext>
            </a:extLst>
          </p:cNvPr>
          <p:cNvSpPr txBox="1"/>
          <p:nvPr/>
        </p:nvSpPr>
        <p:spPr>
          <a:xfrm>
            <a:off x="6143551" y="868583"/>
            <a:ext cx="1244251" cy="307777"/>
          </a:xfrm>
          <a:prstGeom prst="rect">
            <a:avLst/>
          </a:prstGeom>
          <a:noFill/>
        </p:spPr>
        <p:txBody>
          <a:bodyPr wrap="none" rtlCol="0">
            <a:spAutoFit/>
          </a:bodyPr>
          <a:lstStyle/>
          <a:p>
            <a:r>
              <a:rPr lang="en-US" sz="1400" b="1" dirty="0">
                <a:latin typeface="Exo" panose="02000303000000000000" pitchFamily="2" charset="0"/>
              </a:rPr>
              <a:t>May 10, 2021</a:t>
            </a:r>
          </a:p>
        </p:txBody>
      </p:sp>
      <p:sp>
        <p:nvSpPr>
          <p:cNvPr id="29" name="TextBox 28">
            <a:extLst>
              <a:ext uri="{FF2B5EF4-FFF2-40B4-BE49-F238E27FC236}">
                <a16:creationId xmlns:a16="http://schemas.microsoft.com/office/drawing/2014/main" id="{9C11B706-04F1-4006-8C71-0E1D62E1BAEA}"/>
              </a:ext>
            </a:extLst>
          </p:cNvPr>
          <p:cNvSpPr txBox="1"/>
          <p:nvPr/>
        </p:nvSpPr>
        <p:spPr>
          <a:xfrm>
            <a:off x="6249268" y="1125682"/>
            <a:ext cx="4468090" cy="830997"/>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The Firm has totally recovered from the ransomware incident and avoided any serious breach or paying a ransom. The CIO worked more hours than at any other point in his career, logging an estimated 130 hours over the two weeks.  </a:t>
            </a:r>
          </a:p>
        </p:txBody>
      </p:sp>
      <p:sp>
        <p:nvSpPr>
          <p:cNvPr id="30" name="TextBox 29">
            <a:extLst>
              <a:ext uri="{FF2B5EF4-FFF2-40B4-BE49-F238E27FC236}">
                <a16:creationId xmlns:a16="http://schemas.microsoft.com/office/drawing/2014/main" id="{D60CA1AD-54ED-46D1-B91B-DB8CF6CDBE9F}"/>
              </a:ext>
            </a:extLst>
          </p:cNvPr>
          <p:cNvSpPr txBox="1"/>
          <p:nvPr/>
        </p:nvSpPr>
        <p:spPr>
          <a:xfrm>
            <a:off x="6143551" y="2002058"/>
            <a:ext cx="1467068" cy="307777"/>
          </a:xfrm>
          <a:prstGeom prst="rect">
            <a:avLst/>
          </a:prstGeom>
          <a:noFill/>
        </p:spPr>
        <p:txBody>
          <a:bodyPr wrap="none" rtlCol="0">
            <a:spAutoFit/>
          </a:bodyPr>
          <a:lstStyle/>
          <a:p>
            <a:r>
              <a:rPr lang="en-US" sz="1400" b="1" dirty="0">
                <a:latin typeface="Exo" panose="02000303000000000000" pitchFamily="2" charset="0"/>
              </a:rPr>
              <a:t>November 2021</a:t>
            </a:r>
          </a:p>
        </p:txBody>
      </p:sp>
      <p:sp>
        <p:nvSpPr>
          <p:cNvPr id="31" name="TextBox 30">
            <a:extLst>
              <a:ext uri="{FF2B5EF4-FFF2-40B4-BE49-F238E27FC236}">
                <a16:creationId xmlns:a16="http://schemas.microsoft.com/office/drawing/2014/main" id="{7854E16D-E1B1-4F8E-A00A-F2D01A16D376}"/>
              </a:ext>
            </a:extLst>
          </p:cNvPr>
          <p:cNvSpPr txBox="1"/>
          <p:nvPr/>
        </p:nvSpPr>
        <p:spPr>
          <a:xfrm>
            <a:off x="6249267" y="2274397"/>
            <a:ext cx="4603453" cy="120032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The Firm never previously considered itself a ransomware target but has now reevaluated that stance. It has hired a service provider to run a security operations center on a 24/7 basis. It's implemented a more sophisticated detection and response model and implemented multi-factor authentication. It’s doubled its security spend in 2021 and will invest more in 2022. </a:t>
            </a:r>
          </a:p>
        </p:txBody>
      </p:sp>
      <p:sp>
        <p:nvSpPr>
          <p:cNvPr id="33" name="Oval 32">
            <a:extLst>
              <a:ext uri="{FF2B5EF4-FFF2-40B4-BE49-F238E27FC236}">
                <a16:creationId xmlns:a16="http://schemas.microsoft.com/office/drawing/2014/main" id="{FDADFC25-98D6-4AA6-A1F7-BAC0A62BF00B}"/>
              </a:ext>
            </a:extLst>
          </p:cNvPr>
          <p:cNvSpPr/>
          <p:nvPr/>
        </p:nvSpPr>
        <p:spPr>
          <a:xfrm>
            <a:off x="5919558" y="206311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Title 6">
            <a:extLst>
              <a:ext uri="{FF2B5EF4-FFF2-40B4-BE49-F238E27FC236}">
                <a16:creationId xmlns:a16="http://schemas.microsoft.com/office/drawing/2014/main" id="{FC21D1DF-6F97-4170-B006-4F7D5E8680BC}"/>
              </a:ext>
            </a:extLst>
          </p:cNvPr>
          <p:cNvSpPr txBox="1">
            <a:spLocks/>
          </p:cNvSpPr>
          <p:nvPr/>
        </p:nvSpPr>
        <p:spPr>
          <a:xfrm>
            <a:off x="535259" y="113064"/>
            <a:ext cx="7560991" cy="64227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400" dirty="0"/>
              <a:t>Internal interpretation: </a:t>
            </a:r>
            <a:br>
              <a:rPr lang="en-US" sz="2400" dirty="0"/>
            </a:br>
            <a:r>
              <a:rPr lang="en-US" sz="2400" dirty="0"/>
              <a:t>US-based, mid-sized manufacturing firm</a:t>
            </a:r>
          </a:p>
        </p:txBody>
      </p:sp>
      <p:grpSp>
        <p:nvGrpSpPr>
          <p:cNvPr id="32" name="Group 31">
            <a:extLst>
              <a:ext uri="{FF2B5EF4-FFF2-40B4-BE49-F238E27FC236}">
                <a16:creationId xmlns:a16="http://schemas.microsoft.com/office/drawing/2014/main" id="{172917FA-ADB9-4954-9155-3A46B0798DE7}"/>
              </a:ext>
            </a:extLst>
          </p:cNvPr>
          <p:cNvGrpSpPr/>
          <p:nvPr/>
        </p:nvGrpSpPr>
        <p:grpSpPr>
          <a:xfrm>
            <a:off x="6175828" y="4132942"/>
            <a:ext cx="4285344" cy="1115333"/>
            <a:chOff x="6861628" y="94343"/>
            <a:chExt cx="4285344" cy="1157514"/>
          </a:xfrm>
        </p:grpSpPr>
        <p:sp>
          <p:nvSpPr>
            <p:cNvPr id="37" name="Rectangle 36">
              <a:extLst>
                <a:ext uri="{FF2B5EF4-FFF2-40B4-BE49-F238E27FC236}">
                  <a16:creationId xmlns:a16="http://schemas.microsoft.com/office/drawing/2014/main" id="{1A8477F8-D719-4EC4-A038-2D8DC544EE6F}"/>
                </a:ext>
              </a:extLst>
            </p:cNvPr>
            <p:cNvSpPr/>
            <p:nvPr/>
          </p:nvSpPr>
          <p:spPr>
            <a:xfrm>
              <a:off x="6887029" y="107043"/>
              <a:ext cx="4259943" cy="114481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38" name="TextBox 37">
              <a:extLst>
                <a:ext uri="{FF2B5EF4-FFF2-40B4-BE49-F238E27FC236}">
                  <a16:creationId xmlns:a16="http://schemas.microsoft.com/office/drawing/2014/main" id="{B5D03BA2-161D-413C-B2ED-81C76248D115}"/>
                </a:ext>
              </a:extLst>
            </p:cNvPr>
            <p:cNvSpPr txBox="1"/>
            <p:nvPr/>
          </p:nvSpPr>
          <p:spPr>
            <a:xfrm>
              <a:off x="6861628" y="171067"/>
              <a:ext cx="4242949" cy="830483"/>
            </a:xfrm>
            <a:prstGeom prst="rect">
              <a:avLst/>
            </a:prstGeom>
            <a:noFill/>
          </p:spPr>
          <p:txBody>
            <a:bodyPr wrap="square">
              <a:spAutoFit/>
            </a:bodyPr>
            <a:lstStyle/>
            <a:p>
              <a:r>
                <a:rPr lang="en-US" sz="1600" b="1" i="1" dirty="0">
                  <a:latin typeface="Exo" panose="02000303000000000000" pitchFamily="2" charset="0"/>
                </a:rPr>
                <a:t>“Now we take the approach that if someone does get in, we're going to find them out.”</a:t>
              </a:r>
            </a:p>
            <a:p>
              <a:pPr algn="r"/>
              <a:r>
                <a:rPr lang="en-US" sz="1400" b="1" dirty="0">
                  <a:latin typeface="Exo" panose="02000303000000000000" pitchFamily="2" charset="0"/>
                  <a:ea typeface="Roboto" panose="02000000000000000000" pitchFamily="2" charset="0"/>
                </a:rPr>
                <a:t>– John Doe, CIO, “The Firm”</a:t>
              </a:r>
              <a:endParaRPr lang="en-CA" b="1" dirty="0">
                <a:latin typeface="Exo" panose="02000303000000000000" pitchFamily="2" charset="0"/>
              </a:endParaRPr>
            </a:p>
          </p:txBody>
        </p:sp>
        <p:cxnSp>
          <p:nvCxnSpPr>
            <p:cNvPr id="39" name="Straight Connector 38">
              <a:extLst>
                <a:ext uri="{FF2B5EF4-FFF2-40B4-BE49-F238E27FC236}">
                  <a16:creationId xmlns:a16="http://schemas.microsoft.com/office/drawing/2014/main" id="{449EA6E0-69DC-4420-8BA8-7F0A1ED9D858}"/>
                </a:ext>
              </a:extLst>
            </p:cNvPr>
            <p:cNvCxnSpPr>
              <a:cxnSpLocks/>
            </p:cNvCxnSpPr>
            <p:nvPr/>
          </p:nvCxnSpPr>
          <p:spPr>
            <a:xfrm>
              <a:off x="6861629" y="94343"/>
              <a:ext cx="427719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03845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Rounded Rectangle 41">
            <a:extLst>
              <a:ext uri="{FF2B5EF4-FFF2-40B4-BE49-F238E27FC236}">
                <a16:creationId xmlns:a16="http://schemas.microsoft.com/office/drawing/2014/main" id="{B68B82F2-09CD-4B8E-B5E9-E545C6CA4777}"/>
              </a:ext>
            </a:extLst>
          </p:cNvPr>
          <p:cNvSpPr/>
          <p:nvPr/>
        </p:nvSpPr>
        <p:spPr>
          <a:xfrm>
            <a:off x="-162046" y="4190779"/>
            <a:ext cx="4027990" cy="233947"/>
          </a:xfrm>
          <a:prstGeom prst="roundRect">
            <a:avLst>
              <a:gd name="adj" fmla="val 5952"/>
            </a:avLst>
          </a:prstGeom>
          <a:gradFill flip="none" rotWithShape="1">
            <a:gsLst>
              <a:gs pos="26000">
                <a:srgbClr val="CF59B7"/>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ounded Rectangle 5">
            <a:extLst>
              <a:ext uri="{FF2B5EF4-FFF2-40B4-BE49-F238E27FC236}">
                <a16:creationId xmlns:a16="http://schemas.microsoft.com/office/drawing/2014/main" id="{163BB842-5CEC-4A88-83DD-00BE104279A4}"/>
              </a:ext>
            </a:extLst>
          </p:cNvPr>
          <p:cNvSpPr/>
          <p:nvPr/>
        </p:nvSpPr>
        <p:spPr>
          <a:xfrm>
            <a:off x="-162046" y="1044554"/>
            <a:ext cx="4027990" cy="233947"/>
          </a:xfrm>
          <a:prstGeom prst="roundRect">
            <a:avLst>
              <a:gd name="adj" fmla="val 5952"/>
            </a:avLst>
          </a:prstGeom>
          <a:gradFill flip="none" rotWithShape="1">
            <a:gsLst>
              <a:gs pos="26000">
                <a:srgbClr val="CF59B7"/>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itle 15">
            <a:extLst>
              <a:ext uri="{FF2B5EF4-FFF2-40B4-BE49-F238E27FC236}">
                <a16:creationId xmlns:a16="http://schemas.microsoft.com/office/drawing/2014/main" id="{E308A928-6BBA-41E6-AB02-4F0F87623FD3}"/>
              </a:ext>
            </a:extLst>
          </p:cNvPr>
          <p:cNvSpPr txBox="1">
            <a:spLocks/>
          </p:cNvSpPr>
          <p:nvPr/>
        </p:nvSpPr>
        <p:spPr>
          <a:xfrm>
            <a:off x="747804" y="0"/>
            <a:ext cx="11032837" cy="642277"/>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500" b="1" kern="1200" cap="none" baseline="0">
                <a:solidFill>
                  <a:schemeClr val="tx1">
                    <a:lumMod val="85000"/>
                    <a:lumOff val="15000"/>
                  </a:schemeClr>
                </a:solidFill>
                <a:latin typeface="Montserrat" pitchFamily="2" charset="77"/>
                <a:ea typeface="+mj-ea"/>
                <a:cs typeface="+mj-cs"/>
              </a:defRPr>
            </a:lvl1pPr>
          </a:lstStyle>
          <a:p>
            <a:r>
              <a:rPr lang="en-US" sz="3200" dirty="0"/>
              <a:t>Implications: Organization, Process, Technology</a:t>
            </a:r>
          </a:p>
        </p:txBody>
      </p:sp>
      <p:sp>
        <p:nvSpPr>
          <p:cNvPr id="36" name="Text Placeholder 87">
            <a:extLst>
              <a:ext uri="{FF2B5EF4-FFF2-40B4-BE49-F238E27FC236}">
                <a16:creationId xmlns:a16="http://schemas.microsoft.com/office/drawing/2014/main" id="{E08B3CA2-24C9-4457-97E3-1FB5A156CD9E}"/>
              </a:ext>
            </a:extLst>
          </p:cNvPr>
          <p:cNvSpPr txBox="1">
            <a:spLocks/>
          </p:cNvSpPr>
          <p:nvPr/>
        </p:nvSpPr>
        <p:spPr>
          <a:xfrm>
            <a:off x="790576" y="4242469"/>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internal</a:t>
            </a:r>
          </a:p>
        </p:txBody>
      </p:sp>
      <p:sp>
        <p:nvSpPr>
          <p:cNvPr id="37" name="Text Placeholder 16">
            <a:extLst>
              <a:ext uri="{FF2B5EF4-FFF2-40B4-BE49-F238E27FC236}">
                <a16:creationId xmlns:a16="http://schemas.microsoft.com/office/drawing/2014/main" id="{921467B6-4009-443A-89CA-40E3E3020CBB}"/>
              </a:ext>
            </a:extLst>
          </p:cNvPr>
          <p:cNvSpPr txBox="1">
            <a:spLocks/>
          </p:cNvSpPr>
          <p:nvPr/>
        </p:nvSpPr>
        <p:spPr>
          <a:xfrm>
            <a:off x="790576" y="1097169"/>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External</a:t>
            </a:r>
          </a:p>
        </p:txBody>
      </p:sp>
      <p:sp>
        <p:nvSpPr>
          <p:cNvPr id="38" name="Text Placeholder 17">
            <a:extLst>
              <a:ext uri="{FF2B5EF4-FFF2-40B4-BE49-F238E27FC236}">
                <a16:creationId xmlns:a16="http://schemas.microsoft.com/office/drawing/2014/main" id="{8F1949DB-83A7-4AC6-8272-15D2684643B0}"/>
              </a:ext>
            </a:extLst>
          </p:cNvPr>
          <p:cNvSpPr>
            <a:spLocks noGrp="1"/>
          </p:cNvSpPr>
          <p:nvPr>
            <p:ph type="body" sz="quarter" idx="11"/>
          </p:nvPr>
        </p:nvSpPr>
        <p:spPr>
          <a:xfrm>
            <a:off x="1412116" y="1408491"/>
            <a:ext cx="2858942" cy="395235"/>
          </a:xfrm>
        </p:spPr>
        <p:txBody>
          <a:bodyPr/>
          <a:lstStyle/>
          <a:p>
            <a:r>
              <a:rPr lang="en-US" dirty="0">
                <a:solidFill>
                  <a:schemeClr val="tx1"/>
                </a:solidFill>
              </a:rPr>
              <a:t>Organization </a:t>
            </a:r>
          </a:p>
        </p:txBody>
      </p:sp>
      <p:sp>
        <p:nvSpPr>
          <p:cNvPr id="39" name="Text Placeholder 19">
            <a:extLst>
              <a:ext uri="{FF2B5EF4-FFF2-40B4-BE49-F238E27FC236}">
                <a16:creationId xmlns:a16="http://schemas.microsoft.com/office/drawing/2014/main" id="{1E81D8F3-AADA-422E-B381-EEC4100C1144}"/>
              </a:ext>
            </a:extLst>
          </p:cNvPr>
          <p:cNvSpPr>
            <a:spLocks noGrp="1"/>
          </p:cNvSpPr>
          <p:nvPr>
            <p:ph type="body" sz="quarter" idx="16"/>
          </p:nvPr>
        </p:nvSpPr>
        <p:spPr>
          <a:xfrm>
            <a:off x="1412116" y="1946590"/>
            <a:ext cx="2858942" cy="395235"/>
          </a:xfrm>
        </p:spPr>
        <p:txBody>
          <a:bodyPr/>
          <a:lstStyle/>
          <a:p>
            <a:r>
              <a:rPr lang="en-US" dirty="0">
                <a:solidFill>
                  <a:schemeClr val="tx1"/>
                </a:solidFill>
              </a:rPr>
              <a:t>Process</a:t>
            </a:r>
          </a:p>
        </p:txBody>
      </p:sp>
      <p:sp>
        <p:nvSpPr>
          <p:cNvPr id="40" name="Text Placeholder 20">
            <a:extLst>
              <a:ext uri="{FF2B5EF4-FFF2-40B4-BE49-F238E27FC236}">
                <a16:creationId xmlns:a16="http://schemas.microsoft.com/office/drawing/2014/main" id="{45C9F698-02C6-413C-BCB5-85F981C5AF3C}"/>
              </a:ext>
            </a:extLst>
          </p:cNvPr>
          <p:cNvSpPr>
            <a:spLocks noGrp="1"/>
          </p:cNvSpPr>
          <p:nvPr>
            <p:ph type="body" sz="quarter" idx="17"/>
          </p:nvPr>
        </p:nvSpPr>
        <p:spPr>
          <a:xfrm>
            <a:off x="1412116" y="2537100"/>
            <a:ext cx="2858942" cy="395235"/>
          </a:xfrm>
        </p:spPr>
        <p:txBody>
          <a:bodyPr/>
          <a:lstStyle/>
          <a:p>
            <a:r>
              <a:rPr lang="en-US" dirty="0">
                <a:solidFill>
                  <a:schemeClr val="tx1"/>
                </a:solidFill>
              </a:rPr>
              <a:t>Technology</a:t>
            </a:r>
          </a:p>
        </p:txBody>
      </p:sp>
      <p:sp>
        <p:nvSpPr>
          <p:cNvPr id="41" name="Text Placeholder 86">
            <a:extLst>
              <a:ext uri="{FF2B5EF4-FFF2-40B4-BE49-F238E27FC236}">
                <a16:creationId xmlns:a16="http://schemas.microsoft.com/office/drawing/2014/main" id="{E240ADB3-77FE-478D-B8B1-8BCB6CA50DCD}"/>
              </a:ext>
            </a:extLst>
          </p:cNvPr>
          <p:cNvSpPr txBox="1">
            <a:spLocks/>
          </p:cNvSpPr>
          <p:nvPr/>
        </p:nvSpPr>
        <p:spPr>
          <a:xfrm>
            <a:off x="2764847" y="4474261"/>
            <a:ext cx="8579428" cy="1913839"/>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Roboto" panose="02000000000000000000" pitchFamily="2" charset="0"/>
                <a:ea typeface="Roboto" panose="02000000000000000000" pitchFamily="2" charset="0"/>
              </a:rPr>
              <a:t>The Firm was prepared with a business continuity plan to allow many of its employees to work remotely, which was necessary because the office network was incapacitated for ten days during recovery. </a:t>
            </a:r>
          </a:p>
          <a:p>
            <a:r>
              <a:rPr lang="en-US" sz="1100" dirty="0">
                <a:latin typeface="Roboto" panose="02000000000000000000" pitchFamily="2" charset="0"/>
                <a:ea typeface="Roboto" panose="02000000000000000000" pitchFamily="2" charset="0"/>
              </a:rPr>
              <a:t>Executives didn’t seek to assign blame for the security incident but took it as a signal there were some new costs involved to stay in business. It initiated new outsource relationships and hired one more full-time employee to shore up security resources.</a:t>
            </a:r>
          </a:p>
          <a:p>
            <a:r>
              <a:rPr lang="en-US" sz="1100" dirty="0">
                <a:latin typeface="Roboto" panose="02000000000000000000" pitchFamily="2" charset="0"/>
                <a:ea typeface="Roboto" panose="02000000000000000000" pitchFamily="2" charset="0"/>
              </a:rPr>
              <a:t>New ransomware eradication software was deployed to 2,000 computers. Scripted processes automated much of the work, but in some cases full system rebuilds were required. Backup systems were disconnected from the network as soon as the malware was discovered.</a:t>
            </a:r>
          </a:p>
          <a:p>
            <a:endParaRPr lang="en-US" sz="11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p:txBody>
      </p:sp>
      <p:sp>
        <p:nvSpPr>
          <p:cNvPr id="42" name="Text Placeholder 17">
            <a:extLst>
              <a:ext uri="{FF2B5EF4-FFF2-40B4-BE49-F238E27FC236}">
                <a16:creationId xmlns:a16="http://schemas.microsoft.com/office/drawing/2014/main" id="{820B1ECD-2341-4AF3-BBE8-AAAAF6DAC50D}"/>
              </a:ext>
            </a:extLst>
          </p:cNvPr>
          <p:cNvSpPr txBox="1">
            <a:spLocks/>
          </p:cNvSpPr>
          <p:nvPr/>
        </p:nvSpPr>
        <p:spPr>
          <a:xfrm>
            <a:off x="1412116" y="4518837"/>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F59B7"/>
                </a:solidFill>
              </a:rPr>
              <a:t>Organization </a:t>
            </a:r>
          </a:p>
        </p:txBody>
      </p:sp>
      <p:sp>
        <p:nvSpPr>
          <p:cNvPr id="43" name="Text Placeholder 19">
            <a:extLst>
              <a:ext uri="{FF2B5EF4-FFF2-40B4-BE49-F238E27FC236}">
                <a16:creationId xmlns:a16="http://schemas.microsoft.com/office/drawing/2014/main" id="{29362473-6B87-4322-9C84-44411A75B8F0}"/>
              </a:ext>
            </a:extLst>
          </p:cNvPr>
          <p:cNvSpPr txBox="1">
            <a:spLocks/>
          </p:cNvSpPr>
          <p:nvPr/>
        </p:nvSpPr>
        <p:spPr>
          <a:xfrm>
            <a:off x="1412116" y="505693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F59B7"/>
                </a:solidFill>
              </a:rPr>
              <a:t>Process</a:t>
            </a:r>
          </a:p>
        </p:txBody>
      </p:sp>
      <p:sp>
        <p:nvSpPr>
          <p:cNvPr id="44" name="Text Placeholder 20">
            <a:extLst>
              <a:ext uri="{FF2B5EF4-FFF2-40B4-BE49-F238E27FC236}">
                <a16:creationId xmlns:a16="http://schemas.microsoft.com/office/drawing/2014/main" id="{EA8DDD8A-D3F3-46FF-8E21-9B113FF4A693}"/>
              </a:ext>
            </a:extLst>
          </p:cNvPr>
          <p:cNvSpPr txBox="1">
            <a:spLocks/>
          </p:cNvSpPr>
          <p:nvPr/>
        </p:nvSpPr>
        <p:spPr>
          <a:xfrm>
            <a:off x="1412116" y="564744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F59B7"/>
                </a:solidFill>
              </a:rPr>
              <a:t>Technology</a:t>
            </a:r>
          </a:p>
        </p:txBody>
      </p:sp>
      <p:sp>
        <p:nvSpPr>
          <p:cNvPr id="45" name="Text Placeholder 86">
            <a:extLst>
              <a:ext uri="{FF2B5EF4-FFF2-40B4-BE49-F238E27FC236}">
                <a16:creationId xmlns:a16="http://schemas.microsoft.com/office/drawing/2014/main" id="{5FEBD8B0-9106-4F00-B8B4-34289CC30C7C}"/>
              </a:ext>
            </a:extLst>
          </p:cNvPr>
          <p:cNvSpPr txBox="1">
            <a:spLocks/>
          </p:cNvSpPr>
          <p:nvPr/>
        </p:nvSpPr>
        <p:spPr>
          <a:xfrm>
            <a:off x="2764847" y="1426261"/>
            <a:ext cx="8734426" cy="1913839"/>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latin typeface="Roboto" panose="02000000000000000000" pitchFamily="2" charset="0"/>
                <a:ea typeface="Roboto" panose="02000000000000000000" pitchFamily="2" charset="0"/>
              </a:rPr>
              <a:t>Organizations must consider how their employees play a role in preventing ransomware and plan for training to recognize phishing and other common traps. They must make plans for employees to continue their work if systems are disrupted by ransomware.</a:t>
            </a:r>
          </a:p>
          <a:p>
            <a:r>
              <a:rPr lang="en-US" sz="1100" dirty="0">
                <a:solidFill>
                  <a:schemeClr val="tx1"/>
                </a:solidFill>
                <a:latin typeface="Roboto" panose="02000000000000000000" pitchFamily="2" charset="0"/>
                <a:ea typeface="Roboto" panose="02000000000000000000" pitchFamily="2" charset="0"/>
              </a:rPr>
              <a:t>Backup processes across multiple systems should be harmonized to have both recent and common points to recover from. Work with the understanding IT will have to take systems offline if ransomware is discovered and there is no time to ask for permission. </a:t>
            </a:r>
          </a:p>
          <a:p>
            <a:r>
              <a:rPr lang="en-US" sz="1100" dirty="0">
                <a:solidFill>
                  <a:schemeClr val="tx1"/>
                </a:solidFill>
                <a:latin typeface="Roboto" panose="02000000000000000000" pitchFamily="2" charset="0"/>
                <a:ea typeface="Roboto" panose="02000000000000000000" pitchFamily="2" charset="0"/>
              </a:rPr>
              <a:t>Organizations can benefit from security services provided by a forensics-focused vendor. Putting cybersecurity insurance in place not only provides financial protection but also guidance in what to do and which vendors to work with to prevent and recover from ransomware. </a:t>
            </a:r>
          </a:p>
          <a:p>
            <a:endParaRPr lang="en-US" sz="1100" dirty="0">
              <a:solidFill>
                <a:schemeClr val="tx1"/>
              </a:solidFill>
              <a:latin typeface="Roboto" panose="02000000000000000000" pitchFamily="2" charset="0"/>
              <a:ea typeface="Roboto" panose="02000000000000000000" pitchFamily="2" charset="0"/>
            </a:endParaRPr>
          </a:p>
        </p:txBody>
      </p:sp>
      <p:pic>
        <p:nvPicPr>
          <p:cNvPr id="46" name="Graphic 45" descr="Users with solid fill">
            <a:extLst>
              <a:ext uri="{FF2B5EF4-FFF2-40B4-BE49-F238E27FC236}">
                <a16:creationId xmlns:a16="http://schemas.microsoft.com/office/drawing/2014/main" id="{FECCEAE4-75B3-4BBB-80A8-E3168A695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049" y="1362075"/>
            <a:ext cx="495300" cy="495300"/>
          </a:xfrm>
          <a:prstGeom prst="rect">
            <a:avLst/>
          </a:prstGeom>
        </p:spPr>
      </p:pic>
      <p:pic>
        <p:nvPicPr>
          <p:cNvPr id="47" name="Graphic 46" descr="Arrow circle with solid fill">
            <a:extLst>
              <a:ext uri="{FF2B5EF4-FFF2-40B4-BE49-F238E27FC236}">
                <a16:creationId xmlns:a16="http://schemas.microsoft.com/office/drawing/2014/main" id="{6C68984E-0D1A-4507-A2D8-1257F4E60A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049" y="1866900"/>
            <a:ext cx="495300" cy="495300"/>
          </a:xfrm>
          <a:prstGeom prst="rect">
            <a:avLst/>
          </a:prstGeom>
        </p:spPr>
      </p:pic>
      <p:pic>
        <p:nvPicPr>
          <p:cNvPr id="48" name="Graphic 47" descr="Ui Ux with solid fill">
            <a:extLst>
              <a:ext uri="{FF2B5EF4-FFF2-40B4-BE49-F238E27FC236}">
                <a16:creationId xmlns:a16="http://schemas.microsoft.com/office/drawing/2014/main" id="{6A54ED59-E711-46B1-AC0E-A5FDCBB811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1049" y="2476500"/>
            <a:ext cx="495300" cy="495300"/>
          </a:xfrm>
          <a:prstGeom prst="rect">
            <a:avLst/>
          </a:prstGeom>
        </p:spPr>
      </p:pic>
      <p:pic>
        <p:nvPicPr>
          <p:cNvPr id="49" name="Graphic 48" descr="Users with solid fill">
            <a:extLst>
              <a:ext uri="{FF2B5EF4-FFF2-40B4-BE49-F238E27FC236}">
                <a16:creationId xmlns:a16="http://schemas.microsoft.com/office/drawing/2014/main" id="{DB9EF844-D180-493C-9E1B-0C7F90B134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049" y="4467225"/>
            <a:ext cx="495300" cy="495300"/>
          </a:xfrm>
          <a:prstGeom prst="rect">
            <a:avLst/>
          </a:prstGeom>
        </p:spPr>
      </p:pic>
      <p:pic>
        <p:nvPicPr>
          <p:cNvPr id="50" name="Graphic 49" descr="Arrow circle with solid fill">
            <a:extLst>
              <a:ext uri="{FF2B5EF4-FFF2-40B4-BE49-F238E27FC236}">
                <a16:creationId xmlns:a16="http://schemas.microsoft.com/office/drawing/2014/main" id="{CF916A85-9373-4065-A1DD-0800CB57E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049" y="4972050"/>
            <a:ext cx="495300" cy="495300"/>
          </a:xfrm>
          <a:prstGeom prst="rect">
            <a:avLst/>
          </a:prstGeom>
        </p:spPr>
      </p:pic>
      <p:pic>
        <p:nvPicPr>
          <p:cNvPr id="51" name="Graphic 50" descr="Ui Ux with solid fill">
            <a:extLst>
              <a:ext uri="{FF2B5EF4-FFF2-40B4-BE49-F238E27FC236}">
                <a16:creationId xmlns:a16="http://schemas.microsoft.com/office/drawing/2014/main" id="{60A00464-9EB6-41C1-99D8-DF1E328E49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1049" y="5581650"/>
            <a:ext cx="495300" cy="495300"/>
          </a:xfrm>
          <a:prstGeom prst="rect">
            <a:avLst/>
          </a:prstGeom>
        </p:spPr>
      </p:pic>
    </p:spTree>
    <p:extLst>
      <p:ext uri="{BB962C8B-B14F-4D97-AF65-F5344CB8AC3E}">
        <p14:creationId xmlns:p14="http://schemas.microsoft.com/office/powerpoint/2010/main" val="116523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A4B31A26-8684-4459-A1A9-828BFE12825A}"/>
              </a:ext>
            </a:extLst>
          </p:cNvPr>
          <p:cNvPicPr>
            <a:picLocks noChangeAspect="1"/>
          </p:cNvPicPr>
          <p:nvPr/>
        </p:nvPicPr>
        <p:blipFill rotWithShape="1">
          <a:blip r:embed="rId3"/>
          <a:srcRect t="15354" b="12726"/>
          <a:stretch/>
        </p:blipFill>
        <p:spPr>
          <a:xfrm>
            <a:off x="644237" y="886690"/>
            <a:ext cx="6858000" cy="4932219"/>
          </a:xfrm>
          <a:prstGeom prst="rect">
            <a:avLst/>
          </a:prstGeom>
        </p:spPr>
      </p:pic>
      <p:sp>
        <p:nvSpPr>
          <p:cNvPr id="14" name="TextBox 13">
            <a:extLst>
              <a:ext uri="{FF2B5EF4-FFF2-40B4-BE49-F238E27FC236}">
                <a16:creationId xmlns:a16="http://schemas.microsoft.com/office/drawing/2014/main" id="{0A3DD7BC-D2E2-4C40-8D4F-EC2CB1EFC515}"/>
              </a:ext>
            </a:extLst>
          </p:cNvPr>
          <p:cNvSpPr txBox="1"/>
          <p:nvPr/>
        </p:nvSpPr>
        <p:spPr>
          <a:xfrm>
            <a:off x="8100621" y="567377"/>
            <a:ext cx="3657599" cy="4801314"/>
          </a:xfrm>
          <a:prstGeom prst="rect">
            <a:avLst/>
          </a:prstGeom>
          <a:gradFill flip="none" rotWithShape="1">
            <a:gsLst>
              <a:gs pos="11000">
                <a:schemeClr val="tx1">
                  <a:alpha val="33000"/>
                </a:schemeClr>
              </a:gs>
              <a:gs pos="27000">
                <a:srgbClr val="000000"/>
              </a:gs>
              <a:gs pos="57000">
                <a:schemeClr val="tx1">
                  <a:alpha val="72000"/>
                </a:schemeClr>
              </a:gs>
            </a:gsLst>
            <a:path path="circle">
              <a:fillToRect l="100000" t="100000"/>
            </a:path>
            <a:tileRect r="-100000" b="-100000"/>
          </a:grad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rPr>
              <a:t>Info-Tech’s 2022 Tech Trends survey asked CIOs for their top three priorities. Cluster analysis of their open-ended responses shows four key themes:</a:t>
            </a:r>
          </a:p>
          <a:p>
            <a:endParaRPr lang="en-US" dirty="0">
              <a:solidFill>
                <a:schemeClr val="bg1"/>
              </a:solidFill>
              <a:latin typeface="Roboto" panose="02000000000000000000" pitchFamily="2" charset="0"/>
              <a:ea typeface="Roboto" panose="02000000000000000000" pitchFamily="2" charset="0"/>
            </a:endParaRPr>
          </a:p>
          <a:p>
            <a:pPr marL="342900" indent="-342900">
              <a:buAutoNum type="arabicPeriod"/>
            </a:pPr>
            <a:r>
              <a:rPr lang="en-US" dirty="0">
                <a:solidFill>
                  <a:schemeClr val="bg1"/>
                </a:solidFill>
                <a:latin typeface="Roboto" panose="02000000000000000000" pitchFamily="2" charset="0"/>
                <a:ea typeface="Roboto" panose="02000000000000000000" pitchFamily="2" charset="0"/>
              </a:rPr>
              <a:t>Business process improvements</a:t>
            </a:r>
          </a:p>
          <a:p>
            <a:pPr marL="342900" indent="-342900">
              <a:buAutoNum type="arabicPeriod"/>
            </a:pPr>
            <a:endParaRPr lang="en-US" dirty="0">
              <a:solidFill>
                <a:schemeClr val="bg1"/>
              </a:solidFill>
              <a:latin typeface="Roboto" panose="02000000000000000000" pitchFamily="2" charset="0"/>
              <a:ea typeface="Roboto" panose="02000000000000000000" pitchFamily="2" charset="0"/>
            </a:endParaRPr>
          </a:p>
          <a:p>
            <a:pPr marL="342900" indent="-342900">
              <a:buAutoNum type="arabicPeriod"/>
            </a:pPr>
            <a:r>
              <a:rPr lang="en-US" dirty="0">
                <a:solidFill>
                  <a:schemeClr val="bg1"/>
                </a:solidFill>
                <a:latin typeface="Roboto" panose="02000000000000000000" pitchFamily="2" charset="0"/>
                <a:ea typeface="Roboto" panose="02000000000000000000" pitchFamily="2" charset="0"/>
              </a:rPr>
              <a:t>Digital transformation</a:t>
            </a:r>
            <a:br>
              <a:rPr lang="en-US" dirty="0">
                <a:solidFill>
                  <a:schemeClr val="bg1"/>
                </a:solidFill>
                <a:latin typeface="Roboto" panose="02000000000000000000" pitchFamily="2" charset="0"/>
                <a:ea typeface="Roboto" panose="02000000000000000000" pitchFamily="2" charset="0"/>
              </a:rPr>
            </a:br>
            <a:r>
              <a:rPr lang="en-US" dirty="0">
                <a:solidFill>
                  <a:schemeClr val="bg1"/>
                </a:solidFill>
                <a:latin typeface="Roboto" panose="02000000000000000000" pitchFamily="2" charset="0"/>
                <a:ea typeface="Roboto" panose="02000000000000000000" pitchFamily="2" charset="0"/>
              </a:rPr>
              <a:t>or modernization</a:t>
            </a:r>
          </a:p>
          <a:p>
            <a:pPr marL="342900" indent="-342900">
              <a:buAutoNum type="arabicPeriod"/>
            </a:pPr>
            <a:endParaRPr lang="en-US" dirty="0">
              <a:solidFill>
                <a:schemeClr val="bg1"/>
              </a:solidFill>
              <a:latin typeface="Roboto" panose="02000000000000000000" pitchFamily="2" charset="0"/>
              <a:ea typeface="Roboto" panose="02000000000000000000" pitchFamily="2" charset="0"/>
            </a:endParaRPr>
          </a:p>
          <a:p>
            <a:pPr marL="342900" indent="-342900">
              <a:buAutoNum type="arabicPeriod"/>
            </a:pPr>
            <a:r>
              <a:rPr lang="en-US" dirty="0">
                <a:solidFill>
                  <a:schemeClr val="bg1"/>
                </a:solidFill>
                <a:latin typeface="Roboto" panose="02000000000000000000" pitchFamily="2" charset="0"/>
                <a:ea typeface="Roboto" panose="02000000000000000000" pitchFamily="2" charset="0"/>
              </a:rPr>
              <a:t>Security</a:t>
            </a:r>
          </a:p>
          <a:p>
            <a:pPr marL="342900" indent="-342900">
              <a:buAutoNum type="arabicPeriod"/>
            </a:pPr>
            <a:endParaRPr lang="en-US" dirty="0">
              <a:solidFill>
                <a:schemeClr val="bg1"/>
              </a:solidFill>
              <a:latin typeface="Roboto" panose="02000000000000000000" pitchFamily="2" charset="0"/>
              <a:ea typeface="Roboto" panose="02000000000000000000" pitchFamily="2" charset="0"/>
            </a:endParaRPr>
          </a:p>
          <a:p>
            <a:pPr marL="342900" indent="-342900">
              <a:buAutoNum type="arabicPeriod"/>
            </a:pPr>
            <a:r>
              <a:rPr lang="en-US" dirty="0">
                <a:solidFill>
                  <a:schemeClr val="bg1"/>
                </a:solidFill>
                <a:latin typeface="Roboto" panose="02000000000000000000" pitchFamily="2" charset="0"/>
                <a:ea typeface="Roboto" panose="02000000000000000000" pitchFamily="2" charset="0"/>
              </a:rPr>
              <a:t>Supporting revenue growth</a:t>
            </a:r>
            <a:br>
              <a:rPr lang="en-US" dirty="0">
                <a:solidFill>
                  <a:schemeClr val="bg1"/>
                </a:solidFill>
                <a:latin typeface="Roboto" panose="02000000000000000000" pitchFamily="2" charset="0"/>
                <a:ea typeface="Roboto" panose="02000000000000000000" pitchFamily="2" charset="0"/>
              </a:rPr>
            </a:br>
            <a:r>
              <a:rPr lang="en-US" dirty="0">
                <a:solidFill>
                  <a:schemeClr val="bg1"/>
                </a:solidFill>
                <a:latin typeface="Roboto" panose="02000000000000000000" pitchFamily="2" charset="0"/>
                <a:ea typeface="Roboto" panose="02000000000000000000" pitchFamily="2" charset="0"/>
              </a:rPr>
              <a:t>or recovery</a:t>
            </a:r>
          </a:p>
          <a:p>
            <a:pPr marL="342900" indent="-342900">
              <a:buAutoNum type="arabicPeriod"/>
            </a:pPr>
            <a:endParaRPr lang="en-US" dirty="0">
              <a:solidFill>
                <a:schemeClr val="bg1"/>
              </a:solidFill>
              <a:latin typeface="Roboto" panose="02000000000000000000" pitchFamily="2" charset="0"/>
              <a:ea typeface="Roboto" panose="02000000000000000000" pitchFamily="2" charset="0"/>
            </a:endParaRPr>
          </a:p>
        </p:txBody>
      </p:sp>
      <p:pic>
        <p:nvPicPr>
          <p:cNvPr id="2" name="Picture 2" descr="A picture containing text, clipart, tableware, dishware&#10;&#10;Description automatically generated">
            <a:extLst>
              <a:ext uri="{FF2B5EF4-FFF2-40B4-BE49-F238E27FC236}">
                <a16:creationId xmlns:a16="http://schemas.microsoft.com/office/drawing/2014/main" id="{2A83BD6D-C863-BDE8-94D6-3428FD61F18F}"/>
              </a:ext>
            </a:extLst>
          </p:cNvPr>
          <p:cNvPicPr>
            <a:picLocks noChangeAspect="1"/>
          </p:cNvPicPr>
          <p:nvPr/>
        </p:nvPicPr>
        <p:blipFill>
          <a:blip r:embed="rId4"/>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3898493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F7124A-7F37-40C1-A13A-8629AF0DD519}"/>
              </a:ext>
            </a:extLst>
          </p:cNvPr>
          <p:cNvSpPr/>
          <p:nvPr/>
        </p:nvSpPr>
        <p:spPr>
          <a:xfrm>
            <a:off x="889000" y="4635500"/>
            <a:ext cx="6273800" cy="16383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1FEA6489-BB42-254C-AD0D-21619C39B131}"/>
              </a:ext>
            </a:extLst>
          </p:cNvPr>
          <p:cNvSpPr>
            <a:spLocks noGrp="1"/>
          </p:cNvSpPr>
          <p:nvPr>
            <p:ph type="ctrTitle"/>
          </p:nvPr>
        </p:nvSpPr>
        <p:spPr>
          <a:xfrm>
            <a:off x="748992" y="642599"/>
            <a:ext cx="6602731" cy="642277"/>
          </a:xfrm>
        </p:spPr>
        <p:txBody>
          <a:bodyPr/>
          <a:lstStyle/>
          <a:p>
            <a:r>
              <a:rPr lang="en-US" dirty="0"/>
              <a:t>Resources Applied</a:t>
            </a:r>
          </a:p>
        </p:txBody>
      </p:sp>
      <p:sp>
        <p:nvSpPr>
          <p:cNvPr id="10" name="Text Placeholder 9">
            <a:extLst>
              <a:ext uri="{FF2B5EF4-FFF2-40B4-BE49-F238E27FC236}">
                <a16:creationId xmlns:a16="http://schemas.microsoft.com/office/drawing/2014/main" id="{9D907FED-40FE-1D4A-AD23-DCD0C96CBA21}"/>
              </a:ext>
            </a:extLst>
          </p:cNvPr>
          <p:cNvSpPr>
            <a:spLocks noGrp="1"/>
          </p:cNvSpPr>
          <p:nvPr>
            <p:ph type="body" sz="quarter" idx="10"/>
          </p:nvPr>
        </p:nvSpPr>
        <p:spPr>
          <a:xfrm>
            <a:off x="771294" y="1734554"/>
            <a:ext cx="2971229" cy="223805"/>
          </a:xfrm>
        </p:spPr>
        <p:txBody>
          <a:bodyPr/>
          <a:lstStyle/>
          <a:p>
            <a:r>
              <a:rPr lang="en-US" dirty="0"/>
              <a:t>Consider the alternative</a:t>
            </a:r>
          </a:p>
        </p:txBody>
      </p:sp>
      <p:sp>
        <p:nvSpPr>
          <p:cNvPr id="11" name="Text Placeholder 10">
            <a:extLst>
              <a:ext uri="{FF2B5EF4-FFF2-40B4-BE49-F238E27FC236}">
                <a16:creationId xmlns:a16="http://schemas.microsoft.com/office/drawing/2014/main" id="{6248942E-08AA-3E46-80D2-5D3FA30DEB4F}"/>
              </a:ext>
            </a:extLst>
          </p:cNvPr>
          <p:cNvSpPr>
            <a:spLocks noGrp="1"/>
          </p:cNvSpPr>
          <p:nvPr>
            <p:ph type="body" sz="quarter" idx="11"/>
          </p:nvPr>
        </p:nvSpPr>
        <p:spPr>
          <a:xfrm>
            <a:off x="771293" y="1958360"/>
            <a:ext cx="2971229" cy="2585066"/>
          </a:xfrm>
        </p:spPr>
        <p:txBody>
          <a:bodyPr/>
          <a:lstStyle/>
          <a:p>
            <a:pPr lvl="0"/>
            <a:r>
              <a:rPr lang="en-US" dirty="0"/>
              <a:t>Organizations should consider how much a ransomware attack on critical systems would cost them if they were down for a minimum of 24-48 hours. Plan to invest an amount at least equal to the costs of that downtime.</a:t>
            </a:r>
          </a:p>
        </p:txBody>
      </p:sp>
      <p:sp>
        <p:nvSpPr>
          <p:cNvPr id="12" name="Text Placeholder 11">
            <a:extLst>
              <a:ext uri="{FF2B5EF4-FFF2-40B4-BE49-F238E27FC236}">
                <a16:creationId xmlns:a16="http://schemas.microsoft.com/office/drawing/2014/main" id="{707233E8-9C4F-B64D-94EB-AE1BD8D57D1B}"/>
              </a:ext>
            </a:extLst>
          </p:cNvPr>
          <p:cNvSpPr>
            <a:spLocks noGrp="1"/>
          </p:cNvSpPr>
          <p:nvPr>
            <p:ph type="body" sz="quarter" idx="12"/>
          </p:nvPr>
        </p:nvSpPr>
        <p:spPr>
          <a:xfrm>
            <a:off x="4297017" y="1734554"/>
            <a:ext cx="2971229" cy="223805"/>
          </a:xfrm>
        </p:spPr>
        <p:txBody>
          <a:bodyPr/>
          <a:lstStyle/>
          <a:p>
            <a:r>
              <a:rPr lang="en-US" dirty="0"/>
              <a:t>Ask for id</a:t>
            </a:r>
          </a:p>
        </p:txBody>
      </p:sp>
      <p:sp>
        <p:nvSpPr>
          <p:cNvPr id="13" name="Text Placeholder 12">
            <a:extLst>
              <a:ext uri="{FF2B5EF4-FFF2-40B4-BE49-F238E27FC236}">
                <a16:creationId xmlns:a16="http://schemas.microsoft.com/office/drawing/2014/main" id="{849FD78E-046E-CB41-A59D-FEDBC134B3DA}"/>
              </a:ext>
            </a:extLst>
          </p:cNvPr>
          <p:cNvSpPr>
            <a:spLocks noGrp="1"/>
          </p:cNvSpPr>
          <p:nvPr>
            <p:ph type="body" sz="quarter" idx="13"/>
          </p:nvPr>
        </p:nvSpPr>
        <p:spPr>
          <a:xfrm>
            <a:off x="4297016" y="1958359"/>
            <a:ext cx="2971229" cy="3155275"/>
          </a:xfrm>
        </p:spPr>
        <p:txBody>
          <a:bodyPr/>
          <a:lstStyle/>
          <a:p>
            <a:pPr lvl="0"/>
            <a:r>
              <a:rPr lang="en-US" dirty="0"/>
              <a:t>Implementing across-the-board multi-factor authentication reduces chances of infection and is cheap, with enterprise solutions ranging from $2 to $5 per user on average. Be strict and deny access when connections don’t authenticate.</a:t>
            </a:r>
          </a:p>
        </p:txBody>
      </p:sp>
      <p:sp>
        <p:nvSpPr>
          <p:cNvPr id="14" name="Text Placeholder 13">
            <a:extLst>
              <a:ext uri="{FF2B5EF4-FFF2-40B4-BE49-F238E27FC236}">
                <a16:creationId xmlns:a16="http://schemas.microsoft.com/office/drawing/2014/main" id="{248FB19C-5CEF-F745-96DA-1F629F82DFF8}"/>
              </a:ext>
            </a:extLst>
          </p:cNvPr>
          <p:cNvSpPr>
            <a:spLocks noGrp="1"/>
          </p:cNvSpPr>
          <p:nvPr>
            <p:ph type="body" sz="quarter" idx="14"/>
          </p:nvPr>
        </p:nvSpPr>
        <p:spPr>
          <a:xfrm>
            <a:off x="8382572" y="1658354"/>
            <a:ext cx="3809428" cy="408571"/>
          </a:xfrm>
        </p:spPr>
        <p:txBody>
          <a:bodyPr/>
          <a:lstStyle/>
          <a:p>
            <a:r>
              <a:rPr lang="en-US" dirty="0"/>
              <a:t>“The Firm” </a:t>
            </a:r>
            <a:br>
              <a:rPr lang="en-US" dirty="0"/>
            </a:br>
            <a:r>
              <a:rPr lang="en-US" dirty="0"/>
              <a:t>(Mid-Sized Manufacturer)</a:t>
            </a:r>
          </a:p>
        </p:txBody>
      </p:sp>
      <p:sp>
        <p:nvSpPr>
          <p:cNvPr id="15" name="Text Placeholder 14">
            <a:extLst>
              <a:ext uri="{FF2B5EF4-FFF2-40B4-BE49-F238E27FC236}">
                <a16:creationId xmlns:a16="http://schemas.microsoft.com/office/drawing/2014/main" id="{F26A3C75-17E0-0A4A-89F2-0C9A22CB7645}"/>
              </a:ext>
            </a:extLst>
          </p:cNvPr>
          <p:cNvSpPr>
            <a:spLocks noGrp="1"/>
          </p:cNvSpPr>
          <p:nvPr>
            <p:ph type="body" sz="quarter" idx="15"/>
          </p:nvPr>
        </p:nvSpPr>
        <p:spPr>
          <a:xfrm>
            <a:off x="8382571" y="2082537"/>
            <a:ext cx="2971229" cy="3279685"/>
          </a:xfrm>
        </p:spPr>
        <p:txBody>
          <a:bodyPr/>
          <a:lstStyle/>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During the crisis, The Firm paused all activities and focused solely on isolating and eliminating the ransomware threat.</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New outsourcing relationship with a vendor provides a 24/7 Security Operations Center.</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One more full-time employee on the security team.</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Doubled investment in security in 2021 and will spend more in 2022.</a:t>
            </a:r>
          </a:p>
        </p:txBody>
      </p:sp>
      <p:sp>
        <p:nvSpPr>
          <p:cNvPr id="20" name="TextBox 19">
            <a:extLst>
              <a:ext uri="{FF2B5EF4-FFF2-40B4-BE49-F238E27FC236}">
                <a16:creationId xmlns:a16="http://schemas.microsoft.com/office/drawing/2014/main" id="{2CCCC8CE-DD53-4C2A-95A9-58C6CA9BCB5B}"/>
              </a:ext>
            </a:extLst>
          </p:cNvPr>
          <p:cNvSpPr txBox="1"/>
          <p:nvPr/>
        </p:nvSpPr>
        <p:spPr>
          <a:xfrm>
            <a:off x="1108929" y="4786610"/>
            <a:ext cx="5435600" cy="1415772"/>
          </a:xfrm>
          <a:prstGeom prst="rect">
            <a:avLst/>
          </a:prstGeom>
          <a:noFill/>
        </p:spPr>
        <p:txBody>
          <a:bodyPr wrap="square">
            <a:spAutoFit/>
          </a:bodyPr>
          <a:lstStyle/>
          <a:p>
            <a:r>
              <a:rPr lang="en-US" sz="1800" b="1" i="1" dirty="0">
                <a:latin typeface="Exo" panose="02000303000000000000" pitchFamily="2" charset="0"/>
                <a:ea typeface="Roboto" panose="02000000000000000000" pitchFamily="2" charset="0"/>
              </a:rPr>
              <a:t>“You'll never stop everything from getting into the network. You can still focus on stopping the bad actors, but then if they do make it in, make sure they don't get far.”</a:t>
            </a:r>
          </a:p>
          <a:p>
            <a:pPr algn="r"/>
            <a:r>
              <a:rPr lang="en-US" sz="1400" b="1" dirty="0">
                <a:latin typeface="Exo" panose="02000303000000000000" pitchFamily="2" charset="0"/>
                <a:ea typeface="Roboto" panose="02000000000000000000" pitchFamily="2" charset="0"/>
              </a:rPr>
              <a:t>– John Doe, CIO, “The Firm”</a:t>
            </a:r>
            <a:endParaRPr lang="en-US" b="1" dirty="0">
              <a:latin typeface="Exo" panose="02000303000000000000" pitchFamily="2" charset="0"/>
            </a:endParaRPr>
          </a:p>
        </p:txBody>
      </p:sp>
      <p:cxnSp>
        <p:nvCxnSpPr>
          <p:cNvPr id="22" name="Straight Connector 21">
            <a:extLst>
              <a:ext uri="{FF2B5EF4-FFF2-40B4-BE49-F238E27FC236}">
                <a16:creationId xmlns:a16="http://schemas.microsoft.com/office/drawing/2014/main" id="{2B6E81DE-0FC1-4015-A64C-FDDED1D4FA99}"/>
              </a:ext>
            </a:extLst>
          </p:cNvPr>
          <p:cNvCxnSpPr>
            <a:cxnSpLocks/>
          </p:cNvCxnSpPr>
          <p:nvPr/>
        </p:nvCxnSpPr>
        <p:spPr>
          <a:xfrm>
            <a:off x="863600" y="4622800"/>
            <a:ext cx="62992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8714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66867" y="628128"/>
            <a:ext cx="11019972" cy="642277"/>
          </a:xfrm>
        </p:spPr>
        <p:txBody>
          <a:bodyPr>
            <a:normAutofit fontScale="90000"/>
          </a:bodyPr>
          <a:lstStyle/>
          <a:p>
            <a:r>
              <a:rPr lang="en-US" dirty="0"/>
              <a:t>Outcomes at “The Firm” (Mid-Sized Manufacturer)</a:t>
            </a:r>
          </a:p>
        </p:txBody>
      </p:sp>
      <p:sp>
        <p:nvSpPr>
          <p:cNvPr id="12" name="Text Placeholder 11">
            <a:extLst>
              <a:ext uri="{FF2B5EF4-FFF2-40B4-BE49-F238E27FC236}">
                <a16:creationId xmlns:a16="http://schemas.microsoft.com/office/drawing/2014/main" id="{E3EBCA25-22AB-724B-B19E-0C9F62B7DF18}"/>
              </a:ext>
            </a:extLst>
          </p:cNvPr>
          <p:cNvSpPr>
            <a:spLocks noGrp="1"/>
          </p:cNvSpPr>
          <p:nvPr>
            <p:ph type="body" sz="quarter" idx="10"/>
          </p:nvPr>
        </p:nvSpPr>
        <p:spPr>
          <a:xfrm>
            <a:off x="781820" y="1783753"/>
            <a:ext cx="4648199" cy="221918"/>
          </a:xfrm>
        </p:spPr>
        <p:txBody>
          <a:bodyPr/>
          <a:lstStyle/>
          <a:p>
            <a:r>
              <a:rPr lang="en-US" dirty="0"/>
              <a:t>The new cost of doing business</a:t>
            </a:r>
          </a:p>
        </p:txBody>
      </p:sp>
      <p:sp>
        <p:nvSpPr>
          <p:cNvPr id="13" name="Text Placeholder 12">
            <a:extLst>
              <a:ext uri="{FF2B5EF4-FFF2-40B4-BE49-F238E27FC236}">
                <a16:creationId xmlns:a16="http://schemas.microsoft.com/office/drawing/2014/main" id="{89E86AD6-B01B-CB43-8356-740FF3A1ADA3}"/>
              </a:ext>
            </a:extLst>
          </p:cNvPr>
          <p:cNvSpPr>
            <a:spLocks noGrp="1"/>
          </p:cNvSpPr>
          <p:nvPr>
            <p:ph type="body" sz="quarter" idx="11"/>
          </p:nvPr>
        </p:nvSpPr>
        <p:spPr>
          <a:xfrm>
            <a:off x="776865" y="2196170"/>
            <a:ext cx="4254500" cy="2956402"/>
          </a:xfrm>
        </p:spPr>
        <p:txBody>
          <a:bodyPr/>
          <a:lstStyle/>
          <a:p>
            <a:r>
              <a:rPr lang="en-US" b="1" dirty="0"/>
              <a:t>Real-time security: </a:t>
            </a:r>
            <a:r>
              <a:rPr lang="en-US" dirty="0"/>
              <a:t>While The Firm is still investing in prevention-based security, it is also developing its real-time detection and response capabilities. When ransomware makes it through the cracks, it wants to know as soon as possible and stop it.  </a:t>
            </a:r>
          </a:p>
          <a:p>
            <a:r>
              <a:rPr lang="en-US" b="1" dirty="0"/>
              <a:t>Leadership commitment: </a:t>
            </a:r>
            <a:r>
              <a:rPr lang="en-US" dirty="0"/>
              <a:t>The C-suite is taking the experience as a wake-up call that more investment is required in today’s threat landscape. The Firm rates security more highly as an overall organizational goal, not just something for IT to worry about.</a:t>
            </a:r>
          </a:p>
        </p:txBody>
      </p:sp>
      <p:pic>
        <p:nvPicPr>
          <p:cNvPr id="5" name="Picture 4" descr="A picture containing text, indoor, computer, using&#10;&#10;Description automatically generated">
            <a:extLst>
              <a:ext uri="{FF2B5EF4-FFF2-40B4-BE49-F238E27FC236}">
                <a16:creationId xmlns:a16="http://schemas.microsoft.com/office/drawing/2014/main" id="{12826211-A349-404C-B111-4EAD36F24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0989" y="1606415"/>
            <a:ext cx="5850298" cy="3905385"/>
          </a:xfrm>
          <a:prstGeom prst="rect">
            <a:avLst/>
          </a:prstGeom>
        </p:spPr>
      </p:pic>
      <p:sp>
        <p:nvSpPr>
          <p:cNvPr id="7" name="TextBox 6">
            <a:extLst>
              <a:ext uri="{FF2B5EF4-FFF2-40B4-BE49-F238E27FC236}">
                <a16:creationId xmlns:a16="http://schemas.microsoft.com/office/drawing/2014/main" id="{AF0F319C-EC07-469E-8051-73D5B321A60A}"/>
              </a:ext>
            </a:extLst>
          </p:cNvPr>
          <p:cNvSpPr txBox="1"/>
          <p:nvPr/>
        </p:nvSpPr>
        <p:spPr>
          <a:xfrm>
            <a:off x="5740400" y="5549900"/>
            <a:ext cx="5791200" cy="646331"/>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The Firm now uses multi-factor authentication as part of its employee sign-on process. For employees, authenticating is commonly achieved by using a mobile app that receives a secret code from the issuer.</a:t>
            </a:r>
          </a:p>
        </p:txBody>
      </p:sp>
    </p:spTree>
    <p:extLst>
      <p:ext uri="{BB962C8B-B14F-4D97-AF65-F5344CB8AC3E}">
        <p14:creationId xmlns:p14="http://schemas.microsoft.com/office/powerpoint/2010/main" val="2389873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49522" y="634632"/>
            <a:ext cx="6683829" cy="642277"/>
          </a:xfrm>
        </p:spPr>
        <p:txBody>
          <a:bodyPr>
            <a:normAutofit/>
          </a:bodyPr>
          <a:lstStyle/>
          <a:p>
            <a:r>
              <a:rPr lang="en-US" dirty="0"/>
              <a:t>From Priorities to Action</a:t>
            </a:r>
          </a:p>
        </p:txBody>
      </p:sp>
      <p:sp>
        <p:nvSpPr>
          <p:cNvPr id="14" name="Text Placeholder 13">
            <a:extLst>
              <a:ext uri="{FF2B5EF4-FFF2-40B4-BE49-F238E27FC236}">
                <a16:creationId xmlns:a16="http://schemas.microsoft.com/office/drawing/2014/main" id="{ECFC7D99-1031-BC44-9BF7-41D588F9013C}"/>
              </a:ext>
            </a:extLst>
          </p:cNvPr>
          <p:cNvSpPr>
            <a:spLocks noGrp="1"/>
          </p:cNvSpPr>
          <p:nvPr>
            <p:ph type="body" sz="quarter" idx="12"/>
          </p:nvPr>
        </p:nvSpPr>
        <p:spPr>
          <a:xfrm>
            <a:off x="763175" y="1532884"/>
            <a:ext cx="4620491" cy="208333"/>
          </a:xfrm>
        </p:spPr>
        <p:txBody>
          <a:bodyPr/>
          <a:lstStyle/>
          <a:p>
            <a:r>
              <a:rPr lang="en-US" dirty="0"/>
              <a:t>Cybersecurity is everyone’s responsibility</a:t>
            </a:r>
          </a:p>
        </p:txBody>
      </p:sp>
      <p:sp>
        <p:nvSpPr>
          <p:cNvPr id="15" name="Text Placeholder 14">
            <a:extLst>
              <a:ext uri="{FF2B5EF4-FFF2-40B4-BE49-F238E27FC236}">
                <a16:creationId xmlns:a16="http://schemas.microsoft.com/office/drawing/2014/main" id="{197A0BE0-5DBC-CD42-8B50-A99E19208320}"/>
              </a:ext>
            </a:extLst>
          </p:cNvPr>
          <p:cNvSpPr>
            <a:spLocks noGrp="1"/>
          </p:cNvSpPr>
          <p:nvPr>
            <p:ph type="body" sz="quarter" idx="13"/>
          </p:nvPr>
        </p:nvSpPr>
        <p:spPr>
          <a:xfrm>
            <a:off x="787774" y="1808674"/>
            <a:ext cx="4648200" cy="4031672"/>
          </a:xfrm>
        </p:spPr>
        <p:txBody>
          <a:bodyPr/>
          <a:lstStyle/>
          <a:p>
            <a:r>
              <a:rPr lang="en-US" sz="1100" dirty="0">
                <a:latin typeface="Roboto" panose="02000000000000000000" pitchFamily="2" charset="0"/>
                <a:ea typeface="Roboto" panose="02000000000000000000" pitchFamily="2" charset="0"/>
              </a:rPr>
              <a:t>In Info-Tech’s CEO-CIO Alignment Benchmark for 2021, the business goal of “Manage Risk” was the single biggest point of disagreement between CIOs and their direct supervisors. CIOs rank it as the second-most important business goal, while CEOs rank it as sixth-most important. </a:t>
            </a:r>
          </a:p>
          <a:p>
            <a:r>
              <a:rPr lang="en-US" sz="1100" dirty="0">
                <a:latin typeface="Roboto" panose="02000000000000000000" pitchFamily="2" charset="0"/>
                <a:ea typeface="Roboto" panose="02000000000000000000" pitchFamily="2" charset="0"/>
              </a:rPr>
              <a:t>Organizations should align on managing risk as a top priority given the severity of the ransomware threat. The threat actors and nature of the attacks are such that top leadership must prepare for when ransomware hits. This includes halting operations quickly to contain damage, engaging third-party security forensics experts, and coordinating with government regulators. </a:t>
            </a:r>
          </a:p>
          <a:p>
            <a:r>
              <a:rPr lang="en-US" sz="1100" dirty="0">
                <a:latin typeface="Roboto" panose="02000000000000000000" pitchFamily="2" charset="0"/>
                <a:ea typeface="Roboto" panose="02000000000000000000" pitchFamily="2" charset="0"/>
              </a:rPr>
              <a:t>Cybersecurity strategies may be challenged to be effective without creating some friction for users. Organizations should look beyond multi-layer prevention strategies and lean toward quick detection and response, spending evenly across prevention, detection, and response solutions.</a:t>
            </a:r>
          </a:p>
        </p:txBody>
      </p:sp>
      <p:grpSp>
        <p:nvGrpSpPr>
          <p:cNvPr id="22" name="Group 21">
            <a:extLst>
              <a:ext uri="{FF2B5EF4-FFF2-40B4-BE49-F238E27FC236}">
                <a16:creationId xmlns:a16="http://schemas.microsoft.com/office/drawing/2014/main" id="{8FA57BF0-4E67-439B-A7F0-C7B5264A6E3E}"/>
              </a:ext>
            </a:extLst>
          </p:cNvPr>
          <p:cNvGrpSpPr/>
          <p:nvPr/>
        </p:nvGrpSpPr>
        <p:grpSpPr>
          <a:xfrm>
            <a:off x="6270625" y="1308100"/>
            <a:ext cx="5499100" cy="3540125"/>
            <a:chOff x="480519" y="4657601"/>
            <a:chExt cx="7618452" cy="1403236"/>
          </a:xfrm>
        </p:grpSpPr>
        <p:sp>
          <p:nvSpPr>
            <p:cNvPr id="23" name="Rounded Rectangle 22">
              <a:extLst>
                <a:ext uri="{FF2B5EF4-FFF2-40B4-BE49-F238E27FC236}">
                  <a16:creationId xmlns:a16="http://schemas.microsoft.com/office/drawing/2014/main" id="{B4A25128-A86C-4F5F-B0F3-0B3DC8EC39BA}"/>
                </a:ext>
              </a:extLst>
            </p:cNvPr>
            <p:cNvSpPr/>
            <p:nvPr/>
          </p:nvSpPr>
          <p:spPr>
            <a:xfrm>
              <a:off x="480524" y="4657609"/>
              <a:ext cx="7618447" cy="1403228"/>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ounded Rectangle 23">
              <a:extLst>
                <a:ext uri="{FF2B5EF4-FFF2-40B4-BE49-F238E27FC236}">
                  <a16:creationId xmlns:a16="http://schemas.microsoft.com/office/drawing/2014/main" id="{FAE840F7-CEEA-4D21-9161-C9F087048568}"/>
                </a:ext>
              </a:extLst>
            </p:cNvPr>
            <p:cNvSpPr/>
            <p:nvPr/>
          </p:nvSpPr>
          <p:spPr>
            <a:xfrm rot="10800000">
              <a:off x="480519" y="4657601"/>
              <a:ext cx="7618450" cy="1403230"/>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7" name="Text Placeholder 13">
            <a:extLst>
              <a:ext uri="{FF2B5EF4-FFF2-40B4-BE49-F238E27FC236}">
                <a16:creationId xmlns:a16="http://schemas.microsoft.com/office/drawing/2014/main" id="{03DA1080-E030-42C4-A570-E18E234CADDD}"/>
              </a:ext>
            </a:extLst>
          </p:cNvPr>
          <p:cNvSpPr txBox="1">
            <a:spLocks/>
          </p:cNvSpPr>
          <p:nvPr/>
        </p:nvSpPr>
        <p:spPr>
          <a:xfrm>
            <a:off x="6488834" y="1502992"/>
            <a:ext cx="4353791" cy="157533"/>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the next step</a:t>
            </a:r>
          </a:p>
        </p:txBody>
      </p:sp>
      <p:sp>
        <p:nvSpPr>
          <p:cNvPr id="29" name="TextBox 28">
            <a:extLst>
              <a:ext uri="{FF2B5EF4-FFF2-40B4-BE49-F238E27FC236}">
                <a16:creationId xmlns:a16="http://schemas.microsoft.com/office/drawing/2014/main" id="{DF968FC4-CEB9-48D7-B57C-A87BDB5C0630}"/>
              </a:ext>
            </a:extLst>
          </p:cNvPr>
          <p:cNvSpPr txBox="1"/>
          <p:nvPr/>
        </p:nvSpPr>
        <p:spPr>
          <a:xfrm>
            <a:off x="6662641" y="2671151"/>
            <a:ext cx="4632325" cy="646331"/>
          </a:xfrm>
          <a:prstGeom prst="rect">
            <a:avLst/>
          </a:prstGeom>
          <a:noFill/>
        </p:spPr>
        <p:txBody>
          <a:bodyPr wrap="square">
            <a:spAutoFit/>
          </a:bodyPr>
          <a:lstStyle/>
          <a:p>
            <a:pPr algn="l"/>
            <a:r>
              <a:rPr lang="en-US" b="1" i="0" dirty="0">
                <a:solidFill>
                  <a:srgbClr val="CF59B7"/>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Simplify Identity and Access Management</a:t>
            </a:r>
            <a:endParaRPr lang="en-US" b="1" i="0" dirty="0">
              <a:solidFill>
                <a:srgbClr val="CF59B7"/>
              </a:solidFill>
              <a:effectLst/>
              <a:latin typeface="Montserrat" panose="00000500000000000000" pitchFamily="2" charset="0"/>
            </a:endParaRPr>
          </a:p>
        </p:txBody>
      </p:sp>
      <p:sp>
        <p:nvSpPr>
          <p:cNvPr id="31" name="TextBox 30">
            <a:extLst>
              <a:ext uri="{FF2B5EF4-FFF2-40B4-BE49-F238E27FC236}">
                <a16:creationId xmlns:a16="http://schemas.microsoft.com/office/drawing/2014/main" id="{112E303C-6A7E-4967-AACF-7CABABB2791D}"/>
              </a:ext>
            </a:extLst>
          </p:cNvPr>
          <p:cNvSpPr txBox="1"/>
          <p:nvPr/>
        </p:nvSpPr>
        <p:spPr>
          <a:xfrm>
            <a:off x="6662641" y="2277278"/>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Don’t be the next headline. Determine your current readiness, response plan, and projects to close gaps.</a:t>
            </a:r>
          </a:p>
        </p:txBody>
      </p:sp>
      <p:sp>
        <p:nvSpPr>
          <p:cNvPr id="32" name="TextBox 31">
            <a:extLst>
              <a:ext uri="{FF2B5EF4-FFF2-40B4-BE49-F238E27FC236}">
                <a16:creationId xmlns:a16="http://schemas.microsoft.com/office/drawing/2014/main" id="{90BBEC17-F568-474E-B6B4-C218D40A3461}"/>
              </a:ext>
            </a:extLst>
          </p:cNvPr>
          <p:cNvSpPr txBox="1"/>
          <p:nvPr/>
        </p:nvSpPr>
        <p:spPr>
          <a:xfrm>
            <a:off x="6662641" y="1686979"/>
            <a:ext cx="4573404" cy="646331"/>
          </a:xfrm>
          <a:prstGeom prst="rect">
            <a:avLst/>
          </a:prstGeom>
          <a:noFill/>
        </p:spPr>
        <p:txBody>
          <a:bodyPr wrap="square">
            <a:spAutoFit/>
          </a:bodyPr>
          <a:lstStyle/>
          <a:p>
            <a:pPr algn="l"/>
            <a:r>
              <a:rPr lang="en-US" b="1" i="0" dirty="0">
                <a:solidFill>
                  <a:srgbClr val="CF59B7"/>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Create a Ransomware Incident Response Plan</a:t>
            </a:r>
            <a:endParaRPr lang="en-US" b="1" i="0" dirty="0">
              <a:solidFill>
                <a:srgbClr val="CF59B7"/>
              </a:solidFill>
              <a:effectLst/>
              <a:latin typeface="Montserrat" panose="00000500000000000000" pitchFamily="2" charset="0"/>
            </a:endParaRPr>
          </a:p>
        </p:txBody>
      </p:sp>
      <p:sp>
        <p:nvSpPr>
          <p:cNvPr id="33" name="TextBox 32">
            <a:extLst>
              <a:ext uri="{FF2B5EF4-FFF2-40B4-BE49-F238E27FC236}">
                <a16:creationId xmlns:a16="http://schemas.microsoft.com/office/drawing/2014/main" id="{2ADEB957-0066-4AA0-8D21-9C55A5EF6FF6}"/>
              </a:ext>
            </a:extLst>
          </p:cNvPr>
          <p:cNvSpPr txBox="1"/>
          <p:nvPr/>
        </p:nvSpPr>
        <p:spPr>
          <a:xfrm>
            <a:off x="6662641" y="3317067"/>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Select and implement IAM and produce vendor RFPs that will contain the capabilities you need, including multi-factor authentication.</a:t>
            </a:r>
          </a:p>
        </p:txBody>
      </p:sp>
      <p:sp>
        <p:nvSpPr>
          <p:cNvPr id="34" name="TextBox 33">
            <a:extLst>
              <a:ext uri="{FF2B5EF4-FFF2-40B4-BE49-F238E27FC236}">
                <a16:creationId xmlns:a16="http://schemas.microsoft.com/office/drawing/2014/main" id="{87D43285-DE62-46E6-B415-D29537612EB1}"/>
              </a:ext>
            </a:extLst>
          </p:cNvPr>
          <p:cNvSpPr txBox="1"/>
          <p:nvPr/>
        </p:nvSpPr>
        <p:spPr>
          <a:xfrm>
            <a:off x="6662642" y="3778317"/>
            <a:ext cx="4405162" cy="646331"/>
          </a:xfrm>
          <a:prstGeom prst="rect">
            <a:avLst/>
          </a:prstGeom>
          <a:noFill/>
        </p:spPr>
        <p:txBody>
          <a:bodyPr wrap="square">
            <a:spAutoFit/>
          </a:bodyPr>
          <a:lstStyle/>
          <a:p>
            <a:pPr algn="l"/>
            <a:r>
              <a:rPr lang="en-US" b="1" i="0" dirty="0">
                <a:solidFill>
                  <a:srgbClr val="CF59B7"/>
                </a:solidFill>
                <a:effectLst/>
                <a:latin typeface="Montserrat" panose="00000500000000000000" pitchFamily="2" charset="0"/>
                <a:hlinkClick r:id="rId5">
                  <a:extLst>
                    <a:ext uri="{A12FA001-AC4F-418D-AE19-62706E023703}">
                      <ahyp:hlinkClr xmlns:ahyp="http://schemas.microsoft.com/office/drawing/2018/hyperlinkcolor" val="tx"/>
                    </a:ext>
                  </a:extLst>
                </a:hlinkClick>
              </a:rPr>
              <a:t>Cybersecurity Series Featuring Sandy Silk</a:t>
            </a:r>
            <a:endParaRPr lang="en-US" b="1" i="0" dirty="0">
              <a:solidFill>
                <a:srgbClr val="CF59B7"/>
              </a:solidFill>
              <a:effectLst/>
              <a:latin typeface="Montserrat" panose="00000500000000000000" pitchFamily="2" charset="0"/>
            </a:endParaRPr>
          </a:p>
        </p:txBody>
      </p:sp>
      <p:sp>
        <p:nvSpPr>
          <p:cNvPr id="37" name="TextBox 36">
            <a:extLst>
              <a:ext uri="{FF2B5EF4-FFF2-40B4-BE49-F238E27FC236}">
                <a16:creationId xmlns:a16="http://schemas.microsoft.com/office/drawing/2014/main" id="{149165BD-036B-4415-81D5-8BFB42645719}"/>
              </a:ext>
            </a:extLst>
          </p:cNvPr>
          <p:cNvSpPr txBox="1"/>
          <p:nvPr/>
        </p:nvSpPr>
        <p:spPr>
          <a:xfrm>
            <a:off x="6662641" y="4368616"/>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More from Info-Tech’s Senior Workshop Director Sandy Silk in this video series created while she was still at Harvard University. </a:t>
            </a:r>
          </a:p>
        </p:txBody>
      </p:sp>
      <p:sp>
        <p:nvSpPr>
          <p:cNvPr id="45" name="TextBox 44">
            <a:extLst>
              <a:ext uri="{FF2B5EF4-FFF2-40B4-BE49-F238E27FC236}">
                <a16:creationId xmlns:a16="http://schemas.microsoft.com/office/drawing/2014/main" id="{39C00EEE-1EBF-41E9-9FEE-6FD36FC832A7}"/>
              </a:ext>
            </a:extLst>
          </p:cNvPr>
          <p:cNvSpPr txBox="1"/>
          <p:nvPr/>
        </p:nvSpPr>
        <p:spPr>
          <a:xfrm>
            <a:off x="6296881" y="4989796"/>
            <a:ext cx="5639685" cy="261610"/>
          </a:xfrm>
          <a:prstGeom prst="rect">
            <a:avLst/>
          </a:prstGeom>
          <a:noFill/>
        </p:spPr>
        <p:txBody>
          <a:bodyPr wrap="none" rtlCol="0">
            <a:spAutoFit/>
          </a:bodyPr>
          <a:lstStyle/>
          <a:p>
            <a:r>
              <a:rPr lang="en-US" sz="1100" b="1" dirty="0">
                <a:latin typeface="Exo" panose="02000303000000000000" pitchFamily="2" charset="0"/>
                <a:ea typeface="Roboto" panose="02000000000000000000" pitchFamily="2" charset="0"/>
              </a:rPr>
              <a:t>Gap between CIOs and CEOs in points allocated to “Manage risk” as a top business goal</a:t>
            </a:r>
          </a:p>
        </p:txBody>
      </p:sp>
      <p:graphicFrame>
        <p:nvGraphicFramePr>
          <p:cNvPr id="4" name="Chart 3">
            <a:extLst>
              <a:ext uri="{FF2B5EF4-FFF2-40B4-BE49-F238E27FC236}">
                <a16:creationId xmlns:a16="http://schemas.microsoft.com/office/drawing/2014/main" id="{ACB2B280-83EA-42AF-9850-D51218D872BD}"/>
              </a:ext>
            </a:extLst>
          </p:cNvPr>
          <p:cNvGraphicFramePr/>
          <p:nvPr>
            <p:extLst>
              <p:ext uri="{D42A27DB-BD31-4B8C-83A1-F6EECF244321}">
                <p14:modId xmlns:p14="http://schemas.microsoft.com/office/powerpoint/2010/main" val="2535308920"/>
              </p:ext>
            </p:extLst>
          </p:nvPr>
        </p:nvGraphicFramePr>
        <p:xfrm>
          <a:off x="6270624" y="5219700"/>
          <a:ext cx="5375943" cy="1528233"/>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Connector: Elbow 5">
            <a:extLst>
              <a:ext uri="{FF2B5EF4-FFF2-40B4-BE49-F238E27FC236}">
                <a16:creationId xmlns:a16="http://schemas.microsoft.com/office/drawing/2014/main" id="{4B7013C2-22E9-4D9E-9307-A2657E21D042}"/>
              </a:ext>
            </a:extLst>
          </p:cNvPr>
          <p:cNvCxnSpPr>
            <a:cxnSpLocks/>
          </p:cNvCxnSpPr>
          <p:nvPr/>
        </p:nvCxnSpPr>
        <p:spPr>
          <a:xfrm rot="10800000" flipV="1">
            <a:off x="8248851" y="5594549"/>
            <a:ext cx="2219826" cy="536743"/>
          </a:xfrm>
          <a:prstGeom prst="bentConnector3">
            <a:avLst>
              <a:gd name="adj1" fmla="val -34553"/>
            </a:avLst>
          </a:prstGeom>
          <a:ln>
            <a:solidFill>
              <a:srgbClr val="CF59B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0F5DE1-EED1-4DEE-A1D0-B5519E597C41}"/>
              </a:ext>
            </a:extLst>
          </p:cNvPr>
          <p:cNvSpPr txBox="1"/>
          <p:nvPr/>
        </p:nvSpPr>
        <p:spPr>
          <a:xfrm>
            <a:off x="10742998" y="5762725"/>
            <a:ext cx="518091" cy="276999"/>
          </a:xfrm>
          <a:prstGeom prst="rect">
            <a:avLst/>
          </a:prstGeom>
          <a:noFill/>
        </p:spPr>
        <p:txBody>
          <a:bodyPr wrap="none" rtlCol="0">
            <a:spAutoFit/>
          </a:bodyPr>
          <a:lstStyle/>
          <a:p>
            <a:r>
              <a:rPr lang="en-US" sz="1200" b="1" i="0" dirty="0">
                <a:solidFill>
                  <a:srgbClr val="CF59B7"/>
                </a:solidFill>
                <a:effectLst/>
                <a:latin typeface="Roboto" panose="02000000000000000000" pitchFamily="2" charset="0"/>
                <a:ea typeface="Roboto" panose="02000000000000000000" pitchFamily="2" charset="0"/>
              </a:rPr>
              <a:t>∆</a:t>
            </a:r>
            <a:r>
              <a:rPr lang="en-US" sz="1200" b="1" dirty="0">
                <a:solidFill>
                  <a:srgbClr val="CF59B7"/>
                </a:solidFill>
                <a:latin typeface="Roboto" panose="02000000000000000000" pitchFamily="2" charset="0"/>
                <a:ea typeface="Roboto" panose="02000000000000000000" pitchFamily="2" charset="0"/>
              </a:rPr>
              <a:t>1.5</a:t>
            </a:r>
          </a:p>
        </p:txBody>
      </p:sp>
    </p:spTree>
    <p:extLst>
      <p:ext uri="{BB962C8B-B14F-4D97-AF65-F5344CB8AC3E}">
        <p14:creationId xmlns:p14="http://schemas.microsoft.com/office/powerpoint/2010/main" val="327083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37840" y="1019223"/>
            <a:ext cx="10669859" cy="1342492"/>
          </a:xfrm>
        </p:spPr>
        <p:txBody>
          <a:bodyPr>
            <a:normAutofit fontScale="90000"/>
          </a:bodyPr>
          <a:lstStyle/>
          <a:p>
            <a:r>
              <a:rPr lang="en-US" dirty="0"/>
              <a:t>Support an employee-centric retention strategy</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84806" y="2453584"/>
            <a:ext cx="1305840" cy="365124"/>
          </a:xfrm>
        </p:spPr>
        <p:txBody>
          <a:bodyPr/>
          <a:lstStyle/>
          <a:p>
            <a:r>
              <a:rPr lang="en-US" dirty="0">
                <a:solidFill>
                  <a:srgbClr val="00B050"/>
                </a:solidFill>
              </a:rPr>
              <a:t>Priority 03</a:t>
            </a:r>
          </a:p>
        </p:txBody>
      </p:sp>
      <p:sp>
        <p:nvSpPr>
          <p:cNvPr id="8" name="Text Placeholder 7">
            <a:extLst>
              <a:ext uri="{FF2B5EF4-FFF2-40B4-BE49-F238E27FC236}">
                <a16:creationId xmlns:a16="http://schemas.microsoft.com/office/drawing/2014/main" id="{3D689846-EE5F-9240-BBD7-9BD45073DD70}"/>
              </a:ext>
            </a:extLst>
          </p:cNvPr>
          <p:cNvSpPr>
            <a:spLocks noGrp="1"/>
          </p:cNvSpPr>
          <p:nvPr>
            <p:ph type="body" sz="quarter" idx="10"/>
          </p:nvPr>
        </p:nvSpPr>
        <p:spPr>
          <a:xfrm>
            <a:off x="2090646" y="2453584"/>
            <a:ext cx="6287103" cy="365124"/>
          </a:xfrm>
        </p:spPr>
        <p:txBody>
          <a:bodyPr/>
          <a:lstStyle/>
          <a:p>
            <a:r>
              <a:rPr lang="en-US" dirty="0"/>
              <a:t>| ITRG02 Leadership, culture &amp; Values</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782445" y="3023847"/>
            <a:ext cx="5487649" cy="2330120"/>
          </a:xfrm>
        </p:spPr>
        <p:txBody>
          <a:bodyPr/>
          <a:lstStyle/>
          <a:p>
            <a:r>
              <a:rPr lang="en-US" dirty="0"/>
              <a:t>Avoid being a victim of “The Great Resignation” by putting employees at the center of an experience that will engage them with clear career path development, purposeful work, and transparent feedback.</a:t>
            </a:r>
          </a:p>
        </p:txBody>
      </p:sp>
      <p:pic>
        <p:nvPicPr>
          <p:cNvPr id="2" name="Picture 2">
            <a:extLst>
              <a:ext uri="{FF2B5EF4-FFF2-40B4-BE49-F238E27FC236}">
                <a16:creationId xmlns:a16="http://schemas.microsoft.com/office/drawing/2014/main" id="{476F7B60-81BC-B66B-68C8-6C078B78CFB3}"/>
              </a:ext>
            </a:extLst>
          </p:cNvPr>
          <p:cNvPicPr>
            <a:picLocks noChangeAspect="1"/>
          </p:cNvPicPr>
          <p:nvPr/>
        </p:nvPicPr>
        <p:blipFill>
          <a:blip r:embed="rId3"/>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926570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94EDF8-9922-43CB-BDA3-23080E256F65}"/>
              </a:ext>
            </a:extLst>
          </p:cNvPr>
          <p:cNvSpPr/>
          <p:nvPr/>
        </p:nvSpPr>
        <p:spPr>
          <a:xfrm>
            <a:off x="638175" y="4400550"/>
            <a:ext cx="5695950" cy="147637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Oval 30">
            <a:extLst>
              <a:ext uri="{FF2B5EF4-FFF2-40B4-BE49-F238E27FC236}">
                <a16:creationId xmlns:a16="http://schemas.microsoft.com/office/drawing/2014/main" id="{10707E17-94C4-9E48-8257-5BF21786FDB1}"/>
              </a:ext>
            </a:extLst>
          </p:cNvPr>
          <p:cNvSpPr/>
          <p:nvPr/>
        </p:nvSpPr>
        <p:spPr>
          <a:xfrm>
            <a:off x="7569649" y="-427548"/>
            <a:ext cx="4999548" cy="4999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 Placeholder 9">
            <a:extLst>
              <a:ext uri="{FF2B5EF4-FFF2-40B4-BE49-F238E27FC236}">
                <a16:creationId xmlns:a16="http://schemas.microsoft.com/office/drawing/2014/main" id="{492A3402-F9CB-3C48-A343-A625C7058772}"/>
              </a:ext>
            </a:extLst>
          </p:cNvPr>
          <p:cNvSpPr txBox="1">
            <a:spLocks/>
          </p:cNvSpPr>
          <p:nvPr/>
        </p:nvSpPr>
        <p:spPr>
          <a:xfrm>
            <a:off x="8533672" y="1000555"/>
            <a:ext cx="2785603" cy="1552574"/>
          </a:xfrm>
          <a:prstGeom prst="rect">
            <a:avLst/>
          </a:prstGeom>
        </p:spPr>
        <p:txBody>
          <a:bodyPr lIns="0" tIns="0" rIns="0" bIns="0" anchor="b" anchorCtr="0"/>
          <a:lstStyle>
            <a:lvl1pPr indent="0">
              <a:lnSpc>
                <a:spcPts val="1900"/>
              </a:lnSpc>
              <a:spcBef>
                <a:spcPts val="1000"/>
              </a:spcBef>
              <a:buFont typeface="Arial" panose="020B0604020202020204" pitchFamily="34" charset="0"/>
              <a:buNone/>
              <a:defRPr b="1" i="0">
                <a:solidFill>
                  <a:srgbClr val="FFB700"/>
                </a:solidFill>
                <a:latin typeface="Roboto" panose="02000000000000000000" pitchFamily="2" charset="0"/>
                <a:ea typeface="Roboto" panose="02000000000000000000" pitchFamily="2" charset="0"/>
              </a:defRPr>
            </a:lvl1pPr>
            <a:lvl2pPr marL="685800" indent="-228600">
              <a:lnSpc>
                <a:spcPct val="90000"/>
              </a:lnSpc>
              <a:spcBef>
                <a:spcPts val="500"/>
              </a:spcBef>
              <a:buFont typeface="Arial" panose="020B0604020202020204" pitchFamily="34" charset="0"/>
              <a:buChar char="•"/>
              <a:defRPr sz="2400" b="1">
                <a:latin typeface="Montserrat" pitchFamily="2" charset="77"/>
              </a:defRPr>
            </a:lvl2pPr>
            <a:lvl3pPr marL="1143000" indent="-228600">
              <a:lnSpc>
                <a:spcPct val="90000"/>
              </a:lnSpc>
              <a:spcBef>
                <a:spcPts val="500"/>
              </a:spcBef>
              <a:buFont typeface="Arial" panose="020B0604020202020204" pitchFamily="34" charset="0"/>
              <a:buChar char="•"/>
              <a:defRPr sz="2000" b="1">
                <a:latin typeface="Montserrat" pitchFamily="2" charset="77"/>
              </a:defRPr>
            </a:lvl3pPr>
            <a:lvl4pPr marL="1600200" indent="-228600">
              <a:lnSpc>
                <a:spcPct val="90000"/>
              </a:lnSpc>
              <a:spcBef>
                <a:spcPts val="500"/>
              </a:spcBef>
              <a:buFont typeface="Arial" panose="020B0604020202020204" pitchFamily="34" charset="0"/>
              <a:buChar char="•"/>
              <a:defRPr b="1">
                <a:latin typeface="Montserrat" pitchFamily="2" charset="77"/>
              </a:defRPr>
            </a:lvl4pPr>
            <a:lvl5pPr marL="2057400" indent="-228600">
              <a:lnSpc>
                <a:spcPct val="90000"/>
              </a:lnSpc>
              <a:spcBef>
                <a:spcPts val="500"/>
              </a:spcBef>
              <a:buFont typeface="Arial" panose="020B0604020202020204" pitchFamily="34" charset="0"/>
              <a:buChar char="•"/>
              <a:defRPr b="1">
                <a:latin typeface="Montserra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lang="en-US" dirty="0">
                <a:solidFill>
                  <a:prstClr val="white"/>
                </a:solidFill>
              </a:rPr>
              <a:t>ranked “enabling learning &amp; development within IT” as high priority, more than any other single challenge</a:t>
            </a:r>
            <a:r>
              <a:rPr kumimoji="0" lang="en-US" sz="1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t>
            </a:r>
          </a:p>
        </p:txBody>
      </p:sp>
      <p:sp>
        <p:nvSpPr>
          <p:cNvPr id="34" name="Text Placeholder 10">
            <a:extLst>
              <a:ext uri="{FF2B5EF4-FFF2-40B4-BE49-F238E27FC236}">
                <a16:creationId xmlns:a16="http://schemas.microsoft.com/office/drawing/2014/main" id="{6585F779-23D3-7F40-9161-F8CA6BB78BFA}"/>
              </a:ext>
            </a:extLst>
          </p:cNvPr>
          <p:cNvSpPr txBox="1">
            <a:spLocks/>
          </p:cNvSpPr>
          <p:nvPr/>
        </p:nvSpPr>
        <p:spPr>
          <a:xfrm>
            <a:off x="8533672" y="2657325"/>
            <a:ext cx="2785603" cy="685949"/>
          </a:xfrm>
          <a:prstGeom prst="rect">
            <a:avLst/>
          </a:prstGeom>
        </p:spPr>
        <p:txBody>
          <a:bodyPr lIns="0" tIns="90000" rIns="0" bIns="0" anchor="t" anchorCtr="0"/>
          <a:lstStyle>
            <a:lvl1pPr marL="0" indent="0" algn="l" defTabSz="914400" rtl="0" eaLnBrk="1" latinLnBrk="0" hangingPunct="1">
              <a:lnSpc>
                <a:spcPct val="100000"/>
              </a:lnSpc>
              <a:spcBef>
                <a:spcPts val="1000"/>
              </a:spcBef>
              <a:buFont typeface="Arial" panose="020B0604020202020204" pitchFamily="34" charset="0"/>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mn-cs"/>
              </a:rPr>
              <a:t>IT Talent Trends 2022 Survey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000" b="0" i="1" kern="1200" cap="none" spc="0" dirty="0">
                <a:solidFill>
                  <a:prstClr val="white">
                    <a:lumMod val="50000"/>
                  </a:prstClr>
                </a:solidFill>
                <a:latin typeface="Roboto" panose="02000000000000000000" pitchFamily="2" charset="0"/>
                <a:ea typeface="Roboto" panose="02000000000000000000" pitchFamily="2" charset="0"/>
                <a:cs typeface="+mn-cs"/>
              </a:rPr>
              <a:t>N=</a:t>
            </a:r>
            <a:r>
              <a:rPr lang="en-US" sz="1000" b="0" kern="1200" cap="none" spc="0" dirty="0">
                <a:solidFill>
                  <a:prstClr val="white">
                    <a:lumMod val="50000"/>
                  </a:prstClr>
                </a:solidFill>
                <a:latin typeface="Roboto" panose="02000000000000000000" pitchFamily="2" charset="0"/>
                <a:ea typeface="Roboto" panose="02000000000000000000" pitchFamily="2" charset="0"/>
                <a:cs typeface="+mn-cs"/>
              </a:rPr>
              <a:t>227</a:t>
            </a:r>
            <a:endParaRPr kumimoji="0" lang="en-US" sz="1000" b="0" i="0" u="none" strike="noStrike" kern="120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92419B73-89FE-E846-BC4A-27A9B23693C9}"/>
              </a:ext>
            </a:extLst>
          </p:cNvPr>
          <p:cNvSpPr txBox="1"/>
          <p:nvPr/>
        </p:nvSpPr>
        <p:spPr>
          <a:xfrm>
            <a:off x="790485" y="1808463"/>
            <a:ext cx="5872827" cy="11310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In 2021, many workers decided to leave their jobs. </a:t>
            </a:r>
            <a:r>
              <a:rPr lang="en-US" sz="1050" dirty="0">
                <a:solidFill>
                  <a:prstClr val="black"/>
                </a:solidFill>
                <a:latin typeface="Roboto" panose="02000000000000000000" pitchFamily="2" charset="0"/>
                <a:ea typeface="Roboto" panose="02000000000000000000" pitchFamily="2" charset="0"/>
              </a:rPr>
              <a:t>Working contexts were disrupted by the pandemic and that saw non-essential workers sent home to work, while essential workers were asked to continue to come into work despite the risks of COVID-19. These disruptions may have contributed to many workers reevaluating their professional goals and weighing their values differently. At the same time, 2021 saw a surging economy and many new job opportunities to create a talent-hungry market. Many workers could have been motivated to take a new opportunity to increase their salary or receive other benefits such as more flexibility.</a:t>
            </a:r>
            <a:endPar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6" name="Text Placeholder 3">
            <a:extLst>
              <a:ext uri="{FF2B5EF4-FFF2-40B4-BE49-F238E27FC236}">
                <a16:creationId xmlns:a16="http://schemas.microsoft.com/office/drawing/2014/main" id="{196961CA-032E-E846-BBF0-587727B844A3}"/>
              </a:ext>
            </a:extLst>
          </p:cNvPr>
          <p:cNvSpPr>
            <a:spLocks noGrp="1"/>
          </p:cNvSpPr>
          <p:nvPr>
            <p:ph type="body" sz="quarter" idx="10"/>
          </p:nvPr>
        </p:nvSpPr>
        <p:spPr>
          <a:xfrm>
            <a:off x="790485" y="1554811"/>
            <a:ext cx="4920299" cy="221918"/>
          </a:xfrm>
        </p:spPr>
        <p:txBody>
          <a:bodyPr/>
          <a:lstStyle/>
          <a:p>
            <a:r>
              <a:rPr lang="en-US" dirty="0"/>
              <a:t>The Great resignation isn’t good for firms</a:t>
            </a:r>
          </a:p>
        </p:txBody>
      </p:sp>
      <p:grpSp>
        <p:nvGrpSpPr>
          <p:cNvPr id="38" name="Group 37">
            <a:extLst>
              <a:ext uri="{FF2B5EF4-FFF2-40B4-BE49-F238E27FC236}">
                <a16:creationId xmlns:a16="http://schemas.microsoft.com/office/drawing/2014/main" id="{66FF3A8A-4DAF-354F-9451-7AB8A924197A}"/>
              </a:ext>
            </a:extLst>
          </p:cNvPr>
          <p:cNvGrpSpPr/>
          <p:nvPr/>
        </p:nvGrpSpPr>
        <p:grpSpPr>
          <a:xfrm>
            <a:off x="-383217" y="3350939"/>
            <a:ext cx="7327407" cy="1279815"/>
            <a:chOff x="1494410" y="1223314"/>
            <a:chExt cx="6340812" cy="742421"/>
          </a:xfrm>
        </p:grpSpPr>
        <p:sp>
          <p:nvSpPr>
            <p:cNvPr id="39" name="Rounded Rectangle 38">
              <a:extLst>
                <a:ext uri="{FF2B5EF4-FFF2-40B4-BE49-F238E27FC236}">
                  <a16:creationId xmlns:a16="http://schemas.microsoft.com/office/drawing/2014/main" id="{6BEF1F3D-25AE-4548-BA7A-C78EFA414FE9}"/>
                </a:ext>
              </a:extLst>
            </p:cNvPr>
            <p:cNvSpPr/>
            <p:nvPr/>
          </p:nvSpPr>
          <p:spPr>
            <a:xfrm>
              <a:off x="1494416" y="1223314"/>
              <a:ext cx="6340806" cy="742420"/>
            </a:xfrm>
            <a:prstGeom prst="roundRect">
              <a:avLst>
                <a:gd name="adj" fmla="val 14679"/>
              </a:avLst>
            </a:prstGeom>
            <a:solidFill>
              <a:schemeClr val="bg1"/>
            </a:solidFill>
            <a:ln>
              <a:noFill/>
            </a:ln>
            <a:effectLst>
              <a:outerShdw blurRad="216892" dist="60721" dir="102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0" name="Rounded Rectangle 39">
              <a:extLst>
                <a:ext uri="{FF2B5EF4-FFF2-40B4-BE49-F238E27FC236}">
                  <a16:creationId xmlns:a16="http://schemas.microsoft.com/office/drawing/2014/main" id="{D0A4C65D-5FD5-B84D-B84E-F954C977DCA3}"/>
                </a:ext>
              </a:extLst>
            </p:cNvPr>
            <p:cNvSpPr/>
            <p:nvPr/>
          </p:nvSpPr>
          <p:spPr>
            <a:xfrm rot="10800000">
              <a:off x="1494410" y="1223315"/>
              <a:ext cx="6340809" cy="742420"/>
            </a:xfrm>
            <a:prstGeom prst="roundRect">
              <a:avLst>
                <a:gd name="adj" fmla="val 1200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1" name="Title 6">
            <a:extLst>
              <a:ext uri="{FF2B5EF4-FFF2-40B4-BE49-F238E27FC236}">
                <a16:creationId xmlns:a16="http://schemas.microsoft.com/office/drawing/2014/main" id="{1036DCC1-185B-4C60-B881-361757AA044E}"/>
              </a:ext>
            </a:extLst>
          </p:cNvPr>
          <p:cNvSpPr txBox="1">
            <a:spLocks/>
          </p:cNvSpPr>
          <p:nvPr/>
        </p:nvSpPr>
        <p:spPr>
          <a:xfrm>
            <a:off x="755612" y="277775"/>
            <a:ext cx="7987748" cy="993328"/>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500" b="1" kern="1200" cap="none" baseline="0">
                <a:solidFill>
                  <a:schemeClr val="tx1">
                    <a:lumMod val="85000"/>
                    <a:lumOff val="15000"/>
                  </a:schemeClr>
                </a:solidFill>
                <a:latin typeface="Montserrat" pitchFamily="2" charset="77"/>
                <a:ea typeface="+mj-ea"/>
                <a:cs typeface="+mj-cs"/>
              </a:defRPr>
            </a:lvl1pPr>
          </a:lstStyle>
          <a:p>
            <a:r>
              <a:rPr lang="en-US" sz="3200" b="0" dirty="0"/>
              <a:t>Defining an employee-first </a:t>
            </a:r>
            <a:br>
              <a:rPr lang="en-US" sz="3200" b="0" dirty="0"/>
            </a:br>
            <a:r>
              <a:rPr lang="en-US" sz="3200" b="0" dirty="0"/>
              <a:t>culture that improves retention</a:t>
            </a:r>
          </a:p>
        </p:txBody>
      </p:sp>
      <p:sp>
        <p:nvSpPr>
          <p:cNvPr id="22" name="TextBox 21">
            <a:extLst>
              <a:ext uri="{FF2B5EF4-FFF2-40B4-BE49-F238E27FC236}">
                <a16:creationId xmlns:a16="http://schemas.microsoft.com/office/drawing/2014/main" id="{4B5A4EDF-EDB3-4A3E-9370-135F7F7A53D6}"/>
              </a:ext>
            </a:extLst>
          </p:cNvPr>
          <p:cNvSpPr txBox="1"/>
          <p:nvPr/>
        </p:nvSpPr>
        <p:spPr>
          <a:xfrm>
            <a:off x="1169183" y="3901193"/>
            <a:ext cx="882137" cy="461665"/>
          </a:xfrm>
          <a:prstGeom prst="rect">
            <a:avLst/>
          </a:prstGeom>
          <a:noFill/>
        </p:spPr>
        <p:txBody>
          <a:bodyPr wrap="square" rtlCol="0">
            <a:spAutoFit/>
          </a:bodyPr>
          <a:lstStyle/>
          <a:p>
            <a:r>
              <a:rPr lang="en-US" sz="2400" b="1" dirty="0">
                <a:latin typeface="Exo" panose="02000303000000000000" pitchFamily="2" charset="0"/>
              </a:rPr>
              <a:t>20%</a:t>
            </a:r>
          </a:p>
        </p:txBody>
      </p:sp>
      <p:sp>
        <p:nvSpPr>
          <p:cNvPr id="23" name="TextBox 22">
            <a:extLst>
              <a:ext uri="{FF2B5EF4-FFF2-40B4-BE49-F238E27FC236}">
                <a16:creationId xmlns:a16="http://schemas.microsoft.com/office/drawing/2014/main" id="{915101A7-7FAD-4382-A07B-4BAE91DCA38C}"/>
              </a:ext>
            </a:extLst>
          </p:cNvPr>
          <p:cNvSpPr txBox="1"/>
          <p:nvPr/>
        </p:nvSpPr>
        <p:spPr>
          <a:xfrm>
            <a:off x="5570658" y="3670360"/>
            <a:ext cx="890473" cy="461665"/>
          </a:xfrm>
          <a:prstGeom prst="rect">
            <a:avLst/>
          </a:prstGeom>
          <a:noFill/>
        </p:spPr>
        <p:txBody>
          <a:bodyPr wrap="square" rtlCol="0">
            <a:spAutoFit/>
          </a:bodyPr>
          <a:lstStyle/>
          <a:p>
            <a:r>
              <a:rPr lang="en-US" sz="2400" b="1" dirty="0">
                <a:latin typeface="Exo" panose="02000303000000000000" pitchFamily="2" charset="0"/>
              </a:rPr>
              <a:t>25%</a:t>
            </a:r>
          </a:p>
        </p:txBody>
      </p:sp>
      <p:sp>
        <p:nvSpPr>
          <p:cNvPr id="24" name="Freeform: Shape 23">
            <a:extLst>
              <a:ext uri="{FF2B5EF4-FFF2-40B4-BE49-F238E27FC236}">
                <a16:creationId xmlns:a16="http://schemas.microsoft.com/office/drawing/2014/main" id="{F1F13818-CC54-4F37-AF03-036CE2E05B6B}"/>
              </a:ext>
            </a:extLst>
          </p:cNvPr>
          <p:cNvSpPr/>
          <p:nvPr/>
        </p:nvSpPr>
        <p:spPr>
          <a:xfrm>
            <a:off x="1166587" y="3611828"/>
            <a:ext cx="5291948" cy="751030"/>
          </a:xfrm>
          <a:custGeom>
            <a:avLst/>
            <a:gdLst>
              <a:gd name="connsiteX0" fmla="*/ 0 w 4438650"/>
              <a:gd name="connsiteY0" fmla="*/ 735848 h 751030"/>
              <a:gd name="connsiteX1" fmla="*/ 342900 w 4438650"/>
              <a:gd name="connsiteY1" fmla="*/ 745373 h 751030"/>
              <a:gd name="connsiteX2" fmla="*/ 723900 w 4438650"/>
              <a:gd name="connsiteY2" fmla="*/ 659648 h 751030"/>
              <a:gd name="connsiteX3" fmla="*/ 3448050 w 4438650"/>
              <a:gd name="connsiteY3" fmla="*/ 50048 h 751030"/>
              <a:gd name="connsiteX4" fmla="*/ 4438650 w 4438650"/>
              <a:gd name="connsiteY4" fmla="*/ 78623 h 75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751030">
                <a:moveTo>
                  <a:pt x="0" y="735848"/>
                </a:moveTo>
                <a:cubicBezTo>
                  <a:pt x="111125" y="746960"/>
                  <a:pt x="222250" y="758073"/>
                  <a:pt x="342900" y="745373"/>
                </a:cubicBezTo>
                <a:cubicBezTo>
                  <a:pt x="463550" y="732673"/>
                  <a:pt x="723900" y="659648"/>
                  <a:pt x="723900" y="659648"/>
                </a:cubicBezTo>
                <a:cubicBezTo>
                  <a:pt x="1241425" y="543761"/>
                  <a:pt x="2828925" y="146885"/>
                  <a:pt x="3448050" y="50048"/>
                </a:cubicBezTo>
                <a:cubicBezTo>
                  <a:pt x="4067175" y="-46789"/>
                  <a:pt x="4252912" y="15917"/>
                  <a:pt x="4438650" y="78623"/>
                </a:cubicBezTo>
              </a:path>
            </a:pathLst>
          </a:custGeom>
          <a:noFill/>
          <a:ln w="25400" cap="rnd">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6B3B7"/>
              </a:highlight>
              <a:latin typeface="Arial" panose="020B0604020202020204" pitchFamily="34" charset="0"/>
            </a:endParaRPr>
          </a:p>
        </p:txBody>
      </p:sp>
      <p:sp>
        <p:nvSpPr>
          <p:cNvPr id="25" name="TextBox 24">
            <a:extLst>
              <a:ext uri="{FF2B5EF4-FFF2-40B4-BE49-F238E27FC236}">
                <a16:creationId xmlns:a16="http://schemas.microsoft.com/office/drawing/2014/main" id="{D27CB571-C054-4F0E-922D-E809BBE5DF7A}"/>
              </a:ext>
            </a:extLst>
          </p:cNvPr>
          <p:cNvSpPr txBox="1"/>
          <p:nvPr/>
        </p:nvSpPr>
        <p:spPr>
          <a:xfrm>
            <a:off x="624463" y="3571738"/>
            <a:ext cx="1879600" cy="400110"/>
          </a:xfrm>
          <a:prstGeom prst="rect">
            <a:avLst/>
          </a:prstGeom>
          <a:noFill/>
        </p:spPr>
        <p:txBody>
          <a:bodyPr wrap="square" rtlCol="0">
            <a:spAutoFit/>
          </a:bodyPr>
          <a:lstStyle/>
          <a:p>
            <a:pPr algn="ctr"/>
            <a:r>
              <a:rPr lang="en-US" sz="1000" dirty="0">
                <a:latin typeface="Montserrat" panose="00000500000000000000" pitchFamily="2" charset="0"/>
              </a:rPr>
              <a:t>Jan.-Aug. 2020</a:t>
            </a:r>
          </a:p>
          <a:p>
            <a:pPr algn="ctr"/>
            <a:r>
              <a:rPr lang="en-US" sz="1000" dirty="0">
                <a:latin typeface="Montserrat" panose="00000500000000000000" pitchFamily="2" charset="0"/>
              </a:rPr>
              <a:t>Dipped from 22% in 2019</a:t>
            </a:r>
          </a:p>
        </p:txBody>
      </p:sp>
      <p:sp>
        <p:nvSpPr>
          <p:cNvPr id="26" name="TextBox 25">
            <a:extLst>
              <a:ext uri="{FF2B5EF4-FFF2-40B4-BE49-F238E27FC236}">
                <a16:creationId xmlns:a16="http://schemas.microsoft.com/office/drawing/2014/main" id="{737ED27C-3565-4C6A-80EC-B3A955F6168B}"/>
              </a:ext>
            </a:extLst>
          </p:cNvPr>
          <p:cNvSpPr txBox="1"/>
          <p:nvPr/>
        </p:nvSpPr>
        <p:spPr>
          <a:xfrm>
            <a:off x="5386963" y="3990682"/>
            <a:ext cx="1276349" cy="400110"/>
          </a:xfrm>
          <a:prstGeom prst="rect">
            <a:avLst/>
          </a:prstGeom>
          <a:noFill/>
        </p:spPr>
        <p:txBody>
          <a:bodyPr wrap="square" rtlCol="0">
            <a:spAutoFit/>
          </a:bodyPr>
          <a:lstStyle/>
          <a:p>
            <a:pPr algn="ctr"/>
            <a:r>
              <a:rPr lang="en-US" sz="1000" dirty="0">
                <a:latin typeface="Montserrat" panose="00000500000000000000" pitchFamily="2" charset="0"/>
              </a:rPr>
              <a:t>Jan.-Aug. 2021</a:t>
            </a:r>
          </a:p>
          <a:p>
            <a:pPr algn="ctr"/>
            <a:r>
              <a:rPr lang="en-US" sz="1000" dirty="0">
                <a:latin typeface="Montserrat" panose="00000500000000000000" pitchFamily="2" charset="0"/>
              </a:rPr>
              <a:t>New record high</a:t>
            </a:r>
          </a:p>
        </p:txBody>
      </p:sp>
      <p:sp>
        <p:nvSpPr>
          <p:cNvPr id="28" name="TextBox 27">
            <a:extLst>
              <a:ext uri="{FF2B5EF4-FFF2-40B4-BE49-F238E27FC236}">
                <a16:creationId xmlns:a16="http://schemas.microsoft.com/office/drawing/2014/main" id="{82DDD30B-6D8A-4FF6-837E-1C8DB2A3301D}"/>
              </a:ext>
            </a:extLst>
          </p:cNvPr>
          <p:cNvSpPr txBox="1"/>
          <p:nvPr/>
        </p:nvSpPr>
        <p:spPr>
          <a:xfrm>
            <a:off x="2722770" y="4391614"/>
            <a:ext cx="1967488" cy="246221"/>
          </a:xfrm>
          <a:prstGeom prst="rect">
            <a:avLst/>
          </a:prstGeom>
          <a:noFill/>
        </p:spPr>
        <p:txBody>
          <a:bodyPr wrap="square" rtlCol="0">
            <a:spAutoFit/>
          </a:bodyPr>
          <a:lstStyle/>
          <a:p>
            <a:pPr algn="ctr"/>
            <a:r>
              <a:rPr lang="en-US" sz="1000" kern="0" dirty="0">
                <a:solidFill>
                  <a:schemeClr val="tx1">
                    <a:lumMod val="85000"/>
                    <a:lumOff val="15000"/>
                  </a:schemeClr>
                </a:solidFill>
                <a:latin typeface="Roboto" panose="02000000000000000000" pitchFamily="2" charset="0"/>
                <a:ea typeface="Roboto" panose="02000000000000000000" pitchFamily="2" charset="0"/>
                <a:cs typeface="Teko" panose="02000000000000000000" pitchFamily="2" charset="77"/>
              </a:rPr>
              <a:t>Data from Visier Inc.</a:t>
            </a:r>
          </a:p>
        </p:txBody>
      </p:sp>
      <p:sp>
        <p:nvSpPr>
          <p:cNvPr id="30" name="Text Placeholder 7">
            <a:extLst>
              <a:ext uri="{FF2B5EF4-FFF2-40B4-BE49-F238E27FC236}">
                <a16:creationId xmlns:a16="http://schemas.microsoft.com/office/drawing/2014/main" id="{860EC29F-7DBC-4D9A-A96B-2B5240FFE83E}"/>
              </a:ext>
            </a:extLst>
          </p:cNvPr>
          <p:cNvSpPr txBox="1">
            <a:spLocks/>
          </p:cNvSpPr>
          <p:nvPr/>
        </p:nvSpPr>
        <p:spPr>
          <a:xfrm>
            <a:off x="771989" y="3098302"/>
            <a:ext cx="6797660" cy="367619"/>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Exo" panose="02000303000000000000" pitchFamily="2" charset="0"/>
                <a:ea typeface="Roboto" panose="02000000000000000000" pitchFamily="2" charset="0"/>
              </a:rPr>
              <a:t>Annual turnover rate for all us employees on the rise</a:t>
            </a:r>
          </a:p>
        </p:txBody>
      </p:sp>
      <p:sp>
        <p:nvSpPr>
          <p:cNvPr id="48" name="TextBox 47">
            <a:extLst>
              <a:ext uri="{FF2B5EF4-FFF2-40B4-BE49-F238E27FC236}">
                <a16:creationId xmlns:a16="http://schemas.microsoft.com/office/drawing/2014/main" id="{6FE9CF1E-98FA-44D7-AD1D-D7DE49D6593A}"/>
              </a:ext>
            </a:extLst>
          </p:cNvPr>
          <p:cNvSpPr txBox="1"/>
          <p:nvPr/>
        </p:nvSpPr>
        <p:spPr>
          <a:xfrm>
            <a:off x="779334" y="4960997"/>
            <a:ext cx="5679201" cy="11310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IT may be less affected </a:t>
            </a:r>
            <a:r>
              <a:rPr lang="en-US" sz="1050" dirty="0">
                <a:solidFill>
                  <a:prstClr val="black"/>
                </a:solidFill>
                <a:latin typeface="Roboto" panose="02000000000000000000" pitchFamily="2" charset="0"/>
                <a:ea typeface="Roboto" panose="02000000000000000000" pitchFamily="2" charset="0"/>
              </a:rPr>
              <a:t>than other departments by this trend.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Info-Tech’s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hlinkClick r:id="rId3"/>
              </a:rPr>
              <a:t>IT Talent Trends 2022</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1050" b="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report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shows that on average, estimated turnover rate in IT is lower than the rest of the organization. Almost half of respondents estimated their organization’s voluntary turnover rate was 10% or higher. Only 30% of respondents estimate that IT’s voluntary turnover rate is in the same range. However, CIOs working in industries with the highest turnover rates will have to work to keep their workers engaged and satisfied, as IT skills are easily transferred to other industries. </a:t>
            </a:r>
          </a:p>
        </p:txBody>
      </p:sp>
      <p:sp>
        <p:nvSpPr>
          <p:cNvPr id="49" name="Text Placeholder 3">
            <a:extLst>
              <a:ext uri="{FF2B5EF4-FFF2-40B4-BE49-F238E27FC236}">
                <a16:creationId xmlns:a16="http://schemas.microsoft.com/office/drawing/2014/main" id="{F0805150-7ED7-4017-9081-3B5B677C2E55}"/>
              </a:ext>
            </a:extLst>
          </p:cNvPr>
          <p:cNvSpPr txBox="1">
            <a:spLocks/>
          </p:cNvSpPr>
          <p:nvPr/>
        </p:nvSpPr>
        <p:spPr>
          <a:xfrm>
            <a:off x="779334" y="4698108"/>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you can’t pay them, develop them</a:t>
            </a:r>
          </a:p>
        </p:txBody>
      </p:sp>
      <p:sp>
        <p:nvSpPr>
          <p:cNvPr id="50" name="Text Placeholder 10">
            <a:extLst>
              <a:ext uri="{FF2B5EF4-FFF2-40B4-BE49-F238E27FC236}">
                <a16:creationId xmlns:a16="http://schemas.microsoft.com/office/drawing/2014/main" id="{5C9B6214-6218-402E-A96D-4147D56C6262}"/>
              </a:ext>
            </a:extLst>
          </p:cNvPr>
          <p:cNvSpPr txBox="1">
            <a:spLocks/>
          </p:cNvSpPr>
          <p:nvPr/>
        </p:nvSpPr>
        <p:spPr>
          <a:xfrm>
            <a:off x="8090098" y="4544479"/>
            <a:ext cx="3292858" cy="2693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Roboto" panose="02000000000000000000" pitchFamily="2" charset="0"/>
                <a:ea typeface="Roboto" panose="02000000000000000000" pitchFamily="2" charset="0"/>
              </a:rPr>
              <a:t>Industries with highest turnover rates (%)</a:t>
            </a:r>
          </a:p>
        </p:txBody>
      </p:sp>
      <p:graphicFrame>
        <p:nvGraphicFramePr>
          <p:cNvPr id="6" name="Chart 5">
            <a:extLst>
              <a:ext uri="{FF2B5EF4-FFF2-40B4-BE49-F238E27FC236}">
                <a16:creationId xmlns:a16="http://schemas.microsoft.com/office/drawing/2014/main" id="{93D35945-8B37-471D-9DA0-92CEED6C2A2B}"/>
              </a:ext>
            </a:extLst>
          </p:cNvPr>
          <p:cNvGraphicFramePr/>
          <p:nvPr>
            <p:extLst>
              <p:ext uri="{D42A27DB-BD31-4B8C-83A1-F6EECF244321}">
                <p14:modId xmlns:p14="http://schemas.microsoft.com/office/powerpoint/2010/main" val="4234542446"/>
              </p:ext>
            </p:extLst>
          </p:nvPr>
        </p:nvGraphicFramePr>
        <p:xfrm>
          <a:off x="7251871" y="4620471"/>
          <a:ext cx="4785863" cy="1789571"/>
        </p:xfrm>
        <a:graphic>
          <a:graphicData uri="http://schemas.openxmlformats.org/drawingml/2006/chart">
            <c:chart xmlns:c="http://schemas.openxmlformats.org/drawingml/2006/chart" xmlns:r="http://schemas.openxmlformats.org/officeDocument/2006/relationships" r:id="rId4"/>
          </a:graphicData>
        </a:graphic>
      </p:graphicFrame>
      <p:sp>
        <p:nvSpPr>
          <p:cNvPr id="51" name="Text Placeholder 10">
            <a:extLst>
              <a:ext uri="{FF2B5EF4-FFF2-40B4-BE49-F238E27FC236}">
                <a16:creationId xmlns:a16="http://schemas.microsoft.com/office/drawing/2014/main" id="{60B7F93D-2A4F-47C7-843E-7F9DF6CE1A3C}"/>
              </a:ext>
            </a:extLst>
          </p:cNvPr>
          <p:cNvSpPr txBox="1">
            <a:spLocks/>
          </p:cNvSpPr>
          <p:nvPr/>
        </p:nvSpPr>
        <p:spPr>
          <a:xfrm>
            <a:off x="7400197" y="6037632"/>
            <a:ext cx="2785603" cy="343049"/>
          </a:xfrm>
          <a:prstGeom prst="rect">
            <a:avLst/>
          </a:prstGeom>
        </p:spPr>
        <p:txBody>
          <a:bodyPr lIns="0" tIns="90000" rIns="0" bIns="0" anchor="t" anchorCtr="0"/>
          <a:lstStyle>
            <a:lvl1pPr marL="0" indent="0" algn="l" defTabSz="914400" rtl="0" eaLnBrk="1" latinLnBrk="0" hangingPunct="1">
              <a:lnSpc>
                <a:spcPct val="100000"/>
              </a:lnSpc>
              <a:spcBef>
                <a:spcPts val="1000"/>
              </a:spcBef>
              <a:buFont typeface="Arial" panose="020B0604020202020204" pitchFamily="34" charset="0"/>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mn-cs"/>
              </a:rPr>
              <a:t>U.S. Bureau of Labor Statistics, 2022</a:t>
            </a:r>
          </a:p>
        </p:txBody>
      </p:sp>
      <p:grpSp>
        <p:nvGrpSpPr>
          <p:cNvPr id="27" name="Group 26">
            <a:extLst>
              <a:ext uri="{FF2B5EF4-FFF2-40B4-BE49-F238E27FC236}">
                <a16:creationId xmlns:a16="http://schemas.microsoft.com/office/drawing/2014/main" id="{FE0E510F-8E10-4A4B-8F36-2309C066F0DD}"/>
              </a:ext>
            </a:extLst>
          </p:cNvPr>
          <p:cNvGrpSpPr/>
          <p:nvPr/>
        </p:nvGrpSpPr>
        <p:grpSpPr>
          <a:xfrm>
            <a:off x="6821192" y="49454"/>
            <a:ext cx="2438766" cy="1625844"/>
            <a:chOff x="5217489" y="209811"/>
            <a:chExt cx="2438766" cy="1625844"/>
          </a:xfrm>
        </p:grpSpPr>
        <p:grpSp>
          <p:nvGrpSpPr>
            <p:cNvPr id="29" name="Group 28">
              <a:extLst>
                <a:ext uri="{FF2B5EF4-FFF2-40B4-BE49-F238E27FC236}">
                  <a16:creationId xmlns:a16="http://schemas.microsoft.com/office/drawing/2014/main" id="{B1F74D86-DA0D-4841-9AF1-C04F1F70DDF5}"/>
                </a:ext>
              </a:extLst>
            </p:cNvPr>
            <p:cNvGrpSpPr/>
            <p:nvPr/>
          </p:nvGrpSpPr>
          <p:grpSpPr>
            <a:xfrm>
              <a:off x="5217489" y="209811"/>
              <a:ext cx="2438766" cy="1625844"/>
              <a:chOff x="5217489" y="209811"/>
              <a:chExt cx="2438766" cy="1625844"/>
            </a:xfrm>
          </p:grpSpPr>
          <p:sp>
            <p:nvSpPr>
              <p:cNvPr id="37" name="Oval 36">
                <a:extLst>
                  <a:ext uri="{FF2B5EF4-FFF2-40B4-BE49-F238E27FC236}">
                    <a16:creationId xmlns:a16="http://schemas.microsoft.com/office/drawing/2014/main" id="{413E9E2E-96C4-4FF3-83BB-DF17446F016D}"/>
                  </a:ext>
                </a:extLst>
              </p:cNvPr>
              <p:cNvSpPr/>
              <p:nvPr/>
            </p:nvSpPr>
            <p:spPr>
              <a:xfrm>
                <a:off x="5883965" y="486603"/>
                <a:ext cx="1090103" cy="10587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graphicFrame>
            <p:nvGraphicFramePr>
              <p:cNvPr id="41" name="Chart 40">
                <a:extLst>
                  <a:ext uri="{FF2B5EF4-FFF2-40B4-BE49-F238E27FC236}">
                    <a16:creationId xmlns:a16="http://schemas.microsoft.com/office/drawing/2014/main" id="{3637F1DC-77A4-4EA1-897D-2612DAE056B2}"/>
                  </a:ext>
                </a:extLst>
              </p:cNvPr>
              <p:cNvGraphicFramePr/>
              <p:nvPr>
                <p:extLst>
                  <p:ext uri="{D42A27DB-BD31-4B8C-83A1-F6EECF244321}">
                    <p14:modId xmlns:p14="http://schemas.microsoft.com/office/powerpoint/2010/main" val="1555618160"/>
                  </p:ext>
                </p:extLst>
              </p:nvPr>
            </p:nvGraphicFramePr>
            <p:xfrm>
              <a:off x="5217489" y="209811"/>
              <a:ext cx="2438766" cy="1625844"/>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Text Placeholder 9">
              <a:extLst>
                <a:ext uri="{FF2B5EF4-FFF2-40B4-BE49-F238E27FC236}">
                  <a16:creationId xmlns:a16="http://schemas.microsoft.com/office/drawing/2014/main" id="{CD762181-5D54-4422-808D-819F8A62ACD4}"/>
                </a:ext>
              </a:extLst>
            </p:cNvPr>
            <p:cNvSpPr txBox="1">
              <a:spLocks/>
            </p:cNvSpPr>
            <p:nvPr/>
          </p:nvSpPr>
          <p:spPr>
            <a:xfrm>
              <a:off x="5998169" y="757068"/>
              <a:ext cx="976453" cy="535302"/>
            </a:xfrm>
            <a:prstGeom prst="rect">
              <a:avLst/>
            </a:prstGeom>
          </p:spPr>
          <p:txBody>
            <a:bodyPr lIns="0" tIns="0" rIns="0" bIns="0" anchor="ctr" anchorCtr="0"/>
            <a:lstStyle>
              <a:lvl1pPr marL="0" indent="0" algn="l" defTabSz="914400" rtl="0" eaLnBrk="1" latinLnBrk="0" hangingPunct="1">
                <a:lnSpc>
                  <a:spcPts val="3100"/>
                </a:lnSpc>
                <a:spcBef>
                  <a:spcPts val="1000"/>
                </a:spcBef>
                <a:buFont typeface="Arial" panose="020B0604020202020204" pitchFamily="34" charset="0"/>
                <a:buNone/>
                <a:defRPr sz="3000" b="1" i="0" kern="1200">
                  <a:solidFill>
                    <a:srgbClr val="FFC00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00B050"/>
                  </a:solidFill>
                  <a:latin typeface="Exo" panose="02000503000000000000" pitchFamily="2" charset="77"/>
                </a:rPr>
                <a:t>49%</a:t>
              </a:r>
            </a:p>
          </p:txBody>
        </p:sp>
      </p:grpSp>
    </p:spTree>
    <p:extLst>
      <p:ext uri="{BB962C8B-B14F-4D97-AF65-F5344CB8AC3E}">
        <p14:creationId xmlns:p14="http://schemas.microsoft.com/office/powerpoint/2010/main" val="2366819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82445" y="866823"/>
            <a:ext cx="7260771" cy="1342492"/>
          </a:xfrm>
        </p:spPr>
        <p:txBody>
          <a:bodyPr>
            <a:normAutofit/>
          </a:bodyPr>
          <a:lstStyle/>
          <a:p>
            <a:r>
              <a:rPr lang="en-US" dirty="0"/>
              <a:t>Jeff Previte</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82446" y="2301390"/>
            <a:ext cx="6627920" cy="365124"/>
          </a:xfrm>
        </p:spPr>
        <p:txBody>
          <a:bodyPr/>
          <a:lstStyle/>
          <a:p>
            <a:r>
              <a:rPr lang="en-US" dirty="0">
                <a:solidFill>
                  <a:srgbClr val="00B050"/>
                </a:solidFill>
              </a:rPr>
              <a:t>Executive vice-president of it, CrossCountry Mortgage</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766764" y="2729404"/>
            <a:ext cx="6644334" cy="2597969"/>
          </a:xfrm>
        </p:spPr>
        <p:txBody>
          <a:bodyPr/>
          <a:lstStyle/>
          <a:p>
            <a:r>
              <a:rPr lang="en-US" sz="2800" dirty="0"/>
              <a:t>“We have to get to know the individual at a personal level … Not just talking about the business, but getting to know the person."</a:t>
            </a:r>
          </a:p>
        </p:txBody>
      </p:sp>
      <p:sp>
        <p:nvSpPr>
          <p:cNvPr id="8" name="Rounded Rectangle 12">
            <a:extLst>
              <a:ext uri="{FF2B5EF4-FFF2-40B4-BE49-F238E27FC236}">
                <a16:creationId xmlns:a16="http://schemas.microsoft.com/office/drawing/2014/main" id="{98BFEF62-FD53-4B4D-AB90-C40C7BFBDEDA}"/>
              </a:ext>
            </a:extLst>
          </p:cNvPr>
          <p:cNvSpPr/>
          <p:nvPr/>
        </p:nvSpPr>
        <p:spPr>
          <a:xfrm>
            <a:off x="800101" y="5433686"/>
            <a:ext cx="6340806" cy="985209"/>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ounded Rectangle 13">
            <a:extLst>
              <a:ext uri="{FF2B5EF4-FFF2-40B4-BE49-F238E27FC236}">
                <a16:creationId xmlns:a16="http://schemas.microsoft.com/office/drawing/2014/main" id="{15EB258A-9F62-4FA9-9043-595EB4D49A68}"/>
              </a:ext>
            </a:extLst>
          </p:cNvPr>
          <p:cNvSpPr/>
          <p:nvPr/>
        </p:nvSpPr>
        <p:spPr>
          <a:xfrm rot="10800000">
            <a:off x="800097" y="5433683"/>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 Placeholder 3">
            <a:extLst>
              <a:ext uri="{FF2B5EF4-FFF2-40B4-BE49-F238E27FC236}">
                <a16:creationId xmlns:a16="http://schemas.microsoft.com/office/drawing/2014/main" id="{561CE83B-5B2F-44D5-99DE-AD2525D98632}"/>
              </a:ext>
            </a:extLst>
          </p:cNvPr>
          <p:cNvSpPr txBox="1">
            <a:spLocks/>
          </p:cNvSpPr>
          <p:nvPr/>
        </p:nvSpPr>
        <p:spPr>
          <a:xfrm>
            <a:off x="1743200" y="5888939"/>
            <a:ext cx="5200267" cy="26914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rgbClr val="292F36"/>
                </a:solidFill>
                <a:latin typeface="Exo" panose="02000303000000000000" pitchFamily="2" charset="0"/>
                <a:hlinkClick r:id="rId3"/>
              </a:rPr>
              <a:t>How a financial services company dodged "The Great Resignation"</a:t>
            </a:r>
            <a:endParaRPr lang="en-US" b="1" i="0" dirty="0">
              <a:solidFill>
                <a:srgbClr val="292F36"/>
              </a:solidFill>
              <a:effectLst/>
              <a:latin typeface="Exo" panose="02000303000000000000" pitchFamily="2" charset="0"/>
            </a:endParaRPr>
          </a:p>
        </p:txBody>
      </p:sp>
      <p:grpSp>
        <p:nvGrpSpPr>
          <p:cNvPr id="11" name="Group 10">
            <a:extLst>
              <a:ext uri="{FF2B5EF4-FFF2-40B4-BE49-F238E27FC236}">
                <a16:creationId xmlns:a16="http://schemas.microsoft.com/office/drawing/2014/main" id="{AC82B533-32DE-4C37-974E-4DA3DBF43E14}"/>
              </a:ext>
            </a:extLst>
          </p:cNvPr>
          <p:cNvGrpSpPr/>
          <p:nvPr/>
        </p:nvGrpSpPr>
        <p:grpSpPr>
          <a:xfrm>
            <a:off x="1008577" y="5628123"/>
            <a:ext cx="526148" cy="529957"/>
            <a:chOff x="973035" y="5538334"/>
            <a:chExt cx="673429" cy="678304"/>
          </a:xfrm>
        </p:grpSpPr>
        <p:sp>
          <p:nvSpPr>
            <p:cNvPr id="14" name="Oval 13">
              <a:extLst>
                <a:ext uri="{FF2B5EF4-FFF2-40B4-BE49-F238E27FC236}">
                  <a16:creationId xmlns:a16="http://schemas.microsoft.com/office/drawing/2014/main" id="{57B2EFDE-6BD7-4E25-896B-D04620461767}"/>
                </a:ext>
              </a:extLst>
            </p:cNvPr>
            <p:cNvSpPr/>
            <p:nvPr userDrawn="1"/>
          </p:nvSpPr>
          <p:spPr>
            <a:xfrm>
              <a:off x="973035" y="5538334"/>
              <a:ext cx="673429" cy="678304"/>
            </a:xfrm>
            <a:prstGeom prst="ellipse">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riangle 19">
              <a:extLst>
                <a:ext uri="{FF2B5EF4-FFF2-40B4-BE49-F238E27FC236}">
                  <a16:creationId xmlns:a16="http://schemas.microsoft.com/office/drawing/2014/main" id="{AEC8B169-C527-4817-8006-C347BCD1A6F7}"/>
                </a:ext>
              </a:extLst>
            </p:cNvPr>
            <p:cNvSpPr/>
            <p:nvPr userDrawn="1"/>
          </p:nvSpPr>
          <p:spPr>
            <a:xfrm rot="5400000">
              <a:off x="1181889" y="5715748"/>
              <a:ext cx="363105" cy="313200"/>
            </a:xfrm>
            <a:prstGeom prst="triangle">
              <a:avLst/>
            </a:prstGeom>
            <a:solidFill>
              <a:srgbClr val="FFC000"/>
            </a:solidFill>
            <a:ln w="25400">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6" name="TextBox 15">
            <a:extLst>
              <a:ext uri="{FF2B5EF4-FFF2-40B4-BE49-F238E27FC236}">
                <a16:creationId xmlns:a16="http://schemas.microsoft.com/office/drawing/2014/main" id="{3EF7F153-78FE-4C3B-9D8A-9DB99546D135}"/>
              </a:ext>
            </a:extLst>
          </p:cNvPr>
          <p:cNvSpPr txBox="1"/>
          <p:nvPr/>
        </p:nvSpPr>
        <p:spPr>
          <a:xfrm>
            <a:off x="1743201" y="5634085"/>
            <a:ext cx="3920910" cy="1938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0" kern="1200" noProof="0" dirty="0">
                <a:solidFill>
                  <a:schemeClr val="tx1"/>
                </a:solidFill>
                <a:latin typeface="Montserrat" pitchFamily="2" charset="77"/>
                <a:ea typeface="+mn-ea"/>
                <a:cs typeface="+mn-cs"/>
              </a:rPr>
              <a:t>Listen to the Tech Insights podcast:</a:t>
            </a:r>
          </a:p>
        </p:txBody>
      </p:sp>
      <p:pic>
        <p:nvPicPr>
          <p:cNvPr id="3" name="Picture 2">
            <a:extLst>
              <a:ext uri="{FF2B5EF4-FFF2-40B4-BE49-F238E27FC236}">
                <a16:creationId xmlns:a16="http://schemas.microsoft.com/office/drawing/2014/main" id="{10D2864E-4927-4D9D-BAF5-6F42A1EFD5FF}"/>
              </a:ext>
            </a:extLst>
          </p:cNvPr>
          <p:cNvPicPr>
            <a:picLocks noChangeAspect="1"/>
          </p:cNvPicPr>
          <p:nvPr/>
        </p:nvPicPr>
        <p:blipFill rotWithShape="1">
          <a:blip r:embed="rId4"/>
          <a:srcRect l="3965" r="3965"/>
          <a:stretch/>
        </p:blipFill>
        <p:spPr>
          <a:xfrm>
            <a:off x="8313842" y="2006353"/>
            <a:ext cx="2730069" cy="2730069"/>
          </a:xfrm>
          <a:prstGeom prst="ellipse">
            <a:avLst/>
          </a:prstGeom>
        </p:spPr>
      </p:pic>
    </p:spTree>
    <p:extLst>
      <p:ext uri="{BB962C8B-B14F-4D97-AF65-F5344CB8AC3E}">
        <p14:creationId xmlns:p14="http://schemas.microsoft.com/office/powerpoint/2010/main" val="327754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0103742-00D1-4C78-9BBB-9A356AA2E55F}"/>
              </a:ext>
            </a:extLst>
          </p:cNvPr>
          <p:cNvSpPr/>
          <p:nvPr/>
        </p:nvSpPr>
        <p:spPr>
          <a:xfrm>
            <a:off x="5850082" y="571500"/>
            <a:ext cx="4908230" cy="383116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6" name="Straight Arrow Connector 35">
            <a:extLst>
              <a:ext uri="{FF2B5EF4-FFF2-40B4-BE49-F238E27FC236}">
                <a16:creationId xmlns:a16="http://schemas.microsoft.com/office/drawing/2014/main" id="{539066C5-94D6-4ED3-8DA2-A5BEE05BFDC0}"/>
              </a:ext>
            </a:extLst>
          </p:cNvPr>
          <p:cNvCxnSpPr>
            <a:cxnSpLocks/>
          </p:cNvCxnSpPr>
          <p:nvPr/>
        </p:nvCxnSpPr>
        <p:spPr>
          <a:xfrm>
            <a:off x="6008486" y="2916118"/>
            <a:ext cx="0" cy="1475260"/>
          </a:xfrm>
          <a:prstGeom prst="straightConnector1">
            <a:avLst/>
          </a:prstGeom>
          <a:ln w="38100">
            <a:solidFill>
              <a:srgbClr val="00B05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077B6175-C531-4EE8-9300-ED0D32FC2D2C}"/>
              </a:ext>
            </a:extLst>
          </p:cNvPr>
          <p:cNvCxnSpPr>
            <a:cxnSpLocks/>
          </p:cNvCxnSpPr>
          <p:nvPr/>
        </p:nvCxnSpPr>
        <p:spPr>
          <a:xfrm>
            <a:off x="716266" y="984250"/>
            <a:ext cx="0" cy="2159000"/>
          </a:xfrm>
          <a:prstGeom prst="straightConnector1">
            <a:avLst/>
          </a:prstGeom>
          <a:ln w="38100">
            <a:solidFill>
              <a:srgbClr val="00B05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FFA96023-3872-455F-8B3E-7DDDFE2F81AD}"/>
              </a:ext>
            </a:extLst>
          </p:cNvPr>
          <p:cNvSpPr txBox="1"/>
          <p:nvPr/>
        </p:nvSpPr>
        <p:spPr>
          <a:xfrm>
            <a:off x="857176" y="867716"/>
            <a:ext cx="1019831" cy="307777"/>
          </a:xfrm>
          <a:prstGeom prst="rect">
            <a:avLst/>
          </a:prstGeom>
          <a:noFill/>
        </p:spPr>
        <p:txBody>
          <a:bodyPr wrap="none" rtlCol="0">
            <a:spAutoFit/>
          </a:bodyPr>
          <a:lstStyle/>
          <a:p>
            <a:r>
              <a:rPr lang="en-US" sz="1400" b="1" dirty="0">
                <a:latin typeface="Exo" panose="02000303000000000000" pitchFamily="2" charset="0"/>
              </a:rPr>
              <a:t>May 2019 </a:t>
            </a:r>
          </a:p>
        </p:txBody>
      </p:sp>
      <p:sp>
        <p:nvSpPr>
          <p:cNvPr id="8" name="TextBox 7">
            <a:extLst>
              <a:ext uri="{FF2B5EF4-FFF2-40B4-BE49-F238E27FC236}">
                <a16:creationId xmlns:a16="http://schemas.microsoft.com/office/drawing/2014/main" id="{DDA850D6-022A-4786-8696-98578D2D3ED8}"/>
              </a:ext>
            </a:extLst>
          </p:cNvPr>
          <p:cNvSpPr txBox="1"/>
          <p:nvPr/>
        </p:nvSpPr>
        <p:spPr>
          <a:xfrm>
            <a:off x="886693" y="1250373"/>
            <a:ext cx="4468090" cy="1754326"/>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Jeff Previte joins Cleveland, Ohio-based CrossCountry Mortgage in the CIO role. The company faces a challenge with employee turnover, particularly in IT. The firm is a sales-focused organization and saw its turnover rate reach as high as 60%. Yet Previte recognized that IT had some meaningful goals to achieve and would need to attract – and retain – some higher caliber talent. His first objective in his new role was to meet with IT employees and business leadership to set priorities.</a:t>
            </a:r>
          </a:p>
        </p:txBody>
      </p:sp>
      <p:sp>
        <p:nvSpPr>
          <p:cNvPr id="10" name="TextBox 9">
            <a:extLst>
              <a:ext uri="{FF2B5EF4-FFF2-40B4-BE49-F238E27FC236}">
                <a16:creationId xmlns:a16="http://schemas.microsoft.com/office/drawing/2014/main" id="{4260B7F2-2BCF-4919-BAAF-C701DD8C0C3A}"/>
              </a:ext>
            </a:extLst>
          </p:cNvPr>
          <p:cNvSpPr txBox="1"/>
          <p:nvPr/>
        </p:nvSpPr>
        <p:spPr>
          <a:xfrm>
            <a:off x="857176" y="3009167"/>
            <a:ext cx="949299" cy="307777"/>
          </a:xfrm>
          <a:prstGeom prst="rect">
            <a:avLst/>
          </a:prstGeom>
          <a:noFill/>
        </p:spPr>
        <p:txBody>
          <a:bodyPr wrap="none" rtlCol="0">
            <a:spAutoFit/>
          </a:bodyPr>
          <a:lstStyle/>
          <a:p>
            <a:r>
              <a:rPr lang="en-US" sz="1400" b="1" dirty="0">
                <a:latin typeface="Exo" panose="02000303000000000000" pitchFamily="2" charset="0"/>
              </a:rPr>
              <a:t>July 2019</a:t>
            </a:r>
          </a:p>
        </p:txBody>
      </p:sp>
      <p:cxnSp>
        <p:nvCxnSpPr>
          <p:cNvPr id="11" name="Straight Arrow Connector 10">
            <a:extLst>
              <a:ext uri="{FF2B5EF4-FFF2-40B4-BE49-F238E27FC236}">
                <a16:creationId xmlns:a16="http://schemas.microsoft.com/office/drawing/2014/main" id="{F89EAED2-B30B-40A7-9F2B-74AF24D75640}"/>
              </a:ext>
            </a:extLst>
          </p:cNvPr>
          <p:cNvCxnSpPr>
            <a:cxnSpLocks/>
          </p:cNvCxnSpPr>
          <p:nvPr/>
        </p:nvCxnSpPr>
        <p:spPr>
          <a:xfrm>
            <a:off x="723886" y="4474754"/>
            <a:ext cx="0" cy="1727926"/>
          </a:xfrm>
          <a:prstGeom prst="straightConnector1">
            <a:avLst/>
          </a:prstGeom>
          <a:ln w="38100">
            <a:solidFill>
              <a:srgbClr val="00B05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42782E1D-7086-480F-A6EE-EEB2800BDB2C}"/>
              </a:ext>
            </a:extLst>
          </p:cNvPr>
          <p:cNvSpPr txBox="1"/>
          <p:nvPr/>
        </p:nvSpPr>
        <p:spPr>
          <a:xfrm>
            <a:off x="886693" y="3319087"/>
            <a:ext cx="4468090" cy="1015663"/>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Previte takes a “people-first” approach to leadership and meets his staff face-to-face to understand their personal situations. He sets to work on defining roles and responsibilities in the organization, spending about a fifth of his time on defining the strategy. </a:t>
            </a:r>
          </a:p>
        </p:txBody>
      </p:sp>
      <p:cxnSp>
        <p:nvCxnSpPr>
          <p:cNvPr id="14" name="Straight Arrow Connector 13">
            <a:extLst>
              <a:ext uri="{FF2B5EF4-FFF2-40B4-BE49-F238E27FC236}">
                <a16:creationId xmlns:a16="http://schemas.microsoft.com/office/drawing/2014/main" id="{F9E1B268-7353-4B3F-AF0F-1AFC1FA9C6E6}"/>
              </a:ext>
            </a:extLst>
          </p:cNvPr>
          <p:cNvCxnSpPr>
            <a:cxnSpLocks/>
          </p:cNvCxnSpPr>
          <p:nvPr/>
        </p:nvCxnSpPr>
        <p:spPr>
          <a:xfrm>
            <a:off x="721621" y="3142182"/>
            <a:ext cx="0" cy="1315518"/>
          </a:xfrm>
          <a:prstGeom prst="straightConnector1">
            <a:avLst/>
          </a:prstGeom>
          <a:ln w="38100">
            <a:solidFill>
              <a:srgbClr val="00B05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E836D7F6-4D76-44F0-B04B-59EA03A8ED0D}"/>
              </a:ext>
            </a:extLst>
          </p:cNvPr>
          <p:cNvSpPr txBox="1"/>
          <p:nvPr/>
        </p:nvSpPr>
        <p:spPr>
          <a:xfrm>
            <a:off x="866701" y="4314261"/>
            <a:ext cx="1026243" cy="307777"/>
          </a:xfrm>
          <a:prstGeom prst="rect">
            <a:avLst/>
          </a:prstGeom>
          <a:noFill/>
        </p:spPr>
        <p:txBody>
          <a:bodyPr wrap="none" rtlCol="0">
            <a:spAutoFit/>
          </a:bodyPr>
          <a:lstStyle/>
          <a:p>
            <a:r>
              <a:rPr lang="en-US" sz="1400" b="1" dirty="0">
                <a:latin typeface="Exo" panose="02000303000000000000" pitchFamily="2" charset="0"/>
              </a:rPr>
              <a:t>June 2020</a:t>
            </a:r>
          </a:p>
        </p:txBody>
      </p:sp>
      <p:sp>
        <p:nvSpPr>
          <p:cNvPr id="18" name="TextBox 17">
            <a:extLst>
              <a:ext uri="{FF2B5EF4-FFF2-40B4-BE49-F238E27FC236}">
                <a16:creationId xmlns:a16="http://schemas.microsoft.com/office/drawing/2014/main" id="{A7DE4E92-92B2-4132-A6B9-B12706CA5B18}"/>
              </a:ext>
            </a:extLst>
          </p:cNvPr>
          <p:cNvSpPr txBox="1"/>
          <p:nvPr/>
        </p:nvSpPr>
        <p:spPr>
          <a:xfrm>
            <a:off x="853356" y="4533260"/>
            <a:ext cx="4468090" cy="1754326"/>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Previte assigned his leadership team to McLean &amp; Company’s </a:t>
            </a:r>
            <a:r>
              <a:rPr lang="en-US" sz="1200" i="1" dirty="0">
                <a:latin typeface="Roboto" panose="02000000000000000000" pitchFamily="2" charset="0"/>
                <a:ea typeface="Roboto" panose="02000000000000000000" pitchFamily="2" charset="0"/>
              </a:rPr>
              <a:t>Design an Impactful Employee Development Program</a:t>
            </a:r>
            <a:r>
              <a:rPr lang="en-US" sz="1200" dirty="0">
                <a:latin typeface="Roboto" panose="02000000000000000000" pitchFamily="2" charset="0"/>
                <a:ea typeface="Roboto" panose="02000000000000000000" pitchFamily="2" charset="0"/>
              </a:rPr>
              <a:t>. From there, the team developed a Salesforce tool called the Career Development Workbook. “We had some very passionate developers and admins that wanted to build a home-grown tool,” he says. It turns McLean &amp; Company’s process into a digital tool employees can use to reflect on their careers and explore their next steps. It helps facilitate development conversations with managers. </a:t>
            </a:r>
          </a:p>
        </p:txBody>
      </p:sp>
      <p:sp>
        <p:nvSpPr>
          <p:cNvPr id="23" name="Oval 22">
            <a:extLst>
              <a:ext uri="{FF2B5EF4-FFF2-40B4-BE49-F238E27FC236}">
                <a16:creationId xmlns:a16="http://schemas.microsoft.com/office/drawing/2014/main" id="{12A33E3A-8415-4E6D-94F6-23FE6610179F}"/>
              </a:ext>
            </a:extLst>
          </p:cNvPr>
          <p:cNvSpPr/>
          <p:nvPr/>
        </p:nvSpPr>
        <p:spPr>
          <a:xfrm>
            <a:off x="634453" y="90487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Oval 23">
            <a:extLst>
              <a:ext uri="{FF2B5EF4-FFF2-40B4-BE49-F238E27FC236}">
                <a16:creationId xmlns:a16="http://schemas.microsoft.com/office/drawing/2014/main" id="{EE190069-A222-40E7-AB47-71A5B611A4FD}"/>
              </a:ext>
            </a:extLst>
          </p:cNvPr>
          <p:cNvSpPr/>
          <p:nvPr/>
        </p:nvSpPr>
        <p:spPr>
          <a:xfrm>
            <a:off x="634453" y="304609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Oval 24">
            <a:extLst>
              <a:ext uri="{FF2B5EF4-FFF2-40B4-BE49-F238E27FC236}">
                <a16:creationId xmlns:a16="http://schemas.microsoft.com/office/drawing/2014/main" id="{92FE2446-86EC-43FF-A66A-FFE6C0B86DF3}"/>
              </a:ext>
            </a:extLst>
          </p:cNvPr>
          <p:cNvSpPr/>
          <p:nvPr/>
        </p:nvSpPr>
        <p:spPr>
          <a:xfrm>
            <a:off x="642073" y="4376103"/>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6" name="Straight Arrow Connector 25">
            <a:extLst>
              <a:ext uri="{FF2B5EF4-FFF2-40B4-BE49-F238E27FC236}">
                <a16:creationId xmlns:a16="http://schemas.microsoft.com/office/drawing/2014/main" id="{74421152-F767-41EC-81F6-17B0A566178B}"/>
              </a:ext>
            </a:extLst>
          </p:cNvPr>
          <p:cNvCxnSpPr>
            <a:cxnSpLocks/>
          </p:cNvCxnSpPr>
          <p:nvPr/>
        </p:nvCxnSpPr>
        <p:spPr>
          <a:xfrm>
            <a:off x="6008486" y="850809"/>
            <a:ext cx="0" cy="2052411"/>
          </a:xfrm>
          <a:prstGeom prst="straightConnector1">
            <a:avLst/>
          </a:prstGeom>
          <a:ln w="38100">
            <a:solidFill>
              <a:srgbClr val="00B05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27" name="Oval 26">
            <a:extLst>
              <a:ext uri="{FF2B5EF4-FFF2-40B4-BE49-F238E27FC236}">
                <a16:creationId xmlns:a16="http://schemas.microsoft.com/office/drawing/2014/main" id="{5BAA4304-CCE2-4DC3-B30B-5D2B77BBE958}"/>
              </a:ext>
            </a:extLst>
          </p:cNvPr>
          <p:cNvSpPr/>
          <p:nvPr/>
        </p:nvSpPr>
        <p:spPr>
          <a:xfrm>
            <a:off x="5919558" y="769620"/>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TextBox 27">
            <a:extLst>
              <a:ext uri="{FF2B5EF4-FFF2-40B4-BE49-F238E27FC236}">
                <a16:creationId xmlns:a16="http://schemas.microsoft.com/office/drawing/2014/main" id="{DA1755D8-8528-4AAD-BEEB-C7D72ECBB088}"/>
              </a:ext>
            </a:extLst>
          </p:cNvPr>
          <p:cNvSpPr txBox="1"/>
          <p:nvPr/>
        </p:nvSpPr>
        <p:spPr>
          <a:xfrm>
            <a:off x="6143551" y="687608"/>
            <a:ext cx="1250663" cy="307777"/>
          </a:xfrm>
          <a:prstGeom prst="rect">
            <a:avLst/>
          </a:prstGeom>
          <a:noFill/>
        </p:spPr>
        <p:txBody>
          <a:bodyPr wrap="none" rtlCol="0">
            <a:spAutoFit/>
          </a:bodyPr>
          <a:lstStyle/>
          <a:p>
            <a:r>
              <a:rPr lang="en-US" sz="1400" b="1" dirty="0">
                <a:latin typeface="Exo" panose="02000303000000000000" pitchFamily="2" charset="0"/>
              </a:rPr>
              <a:t>January 2021</a:t>
            </a:r>
          </a:p>
        </p:txBody>
      </p:sp>
      <p:sp>
        <p:nvSpPr>
          <p:cNvPr id="29" name="TextBox 28">
            <a:extLst>
              <a:ext uri="{FF2B5EF4-FFF2-40B4-BE49-F238E27FC236}">
                <a16:creationId xmlns:a16="http://schemas.microsoft.com/office/drawing/2014/main" id="{9C11B706-04F1-4006-8C71-0E1D62E1BAEA}"/>
              </a:ext>
            </a:extLst>
          </p:cNvPr>
          <p:cNvSpPr txBox="1"/>
          <p:nvPr/>
        </p:nvSpPr>
        <p:spPr>
          <a:xfrm>
            <a:off x="6249268" y="944707"/>
            <a:ext cx="4468090" cy="1754326"/>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CrossCountry Mortgage changes its approach to career development activities. Going to external conferences and training courses is reduced to just 30% of that effort. The rest is by doing hands-on work at the company. Previte aligned with his executives and road-mapped IT projects annually. Based on employee’s interests, opportunities are found to carve out time from usual day-to-day activities to spend time on a project in a new area. When there’s a business need, someone internally can be ready to transition roles.</a:t>
            </a:r>
          </a:p>
        </p:txBody>
      </p:sp>
      <p:sp>
        <p:nvSpPr>
          <p:cNvPr id="30" name="TextBox 29">
            <a:extLst>
              <a:ext uri="{FF2B5EF4-FFF2-40B4-BE49-F238E27FC236}">
                <a16:creationId xmlns:a16="http://schemas.microsoft.com/office/drawing/2014/main" id="{D60CA1AD-54ED-46D1-B91B-DB8CF6CDBE9F}"/>
              </a:ext>
            </a:extLst>
          </p:cNvPr>
          <p:cNvSpPr txBox="1"/>
          <p:nvPr/>
        </p:nvSpPr>
        <p:spPr>
          <a:xfrm>
            <a:off x="6143551" y="2754674"/>
            <a:ext cx="979755" cy="307777"/>
          </a:xfrm>
          <a:prstGeom prst="rect">
            <a:avLst/>
          </a:prstGeom>
          <a:noFill/>
        </p:spPr>
        <p:txBody>
          <a:bodyPr wrap="none" rtlCol="0">
            <a:spAutoFit/>
          </a:bodyPr>
          <a:lstStyle/>
          <a:p>
            <a:r>
              <a:rPr lang="en-US" sz="1400" b="1" dirty="0">
                <a:latin typeface="Exo" panose="02000303000000000000" pitchFamily="2" charset="0"/>
              </a:rPr>
              <a:t>June 2021</a:t>
            </a:r>
          </a:p>
        </p:txBody>
      </p:sp>
      <p:sp>
        <p:nvSpPr>
          <p:cNvPr id="31" name="TextBox 30">
            <a:extLst>
              <a:ext uri="{FF2B5EF4-FFF2-40B4-BE49-F238E27FC236}">
                <a16:creationId xmlns:a16="http://schemas.microsoft.com/office/drawing/2014/main" id="{7854E16D-E1B1-4F8E-A00A-F2D01A16D376}"/>
              </a:ext>
            </a:extLst>
          </p:cNvPr>
          <p:cNvSpPr txBox="1"/>
          <p:nvPr/>
        </p:nvSpPr>
        <p:spPr>
          <a:xfrm>
            <a:off x="6215401" y="3072169"/>
            <a:ext cx="4468090" cy="1569660"/>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In the two years since joining the company, Previte has reduced the turnover rate to just 12%. The IT department has grown to more adequately meet the needs of the business and employees are engaged with more opportunities to develop their careers. Instead of focusing on compensation, Previte focused more on engaging employees with a developmentally dedicated environment and continuous hands-on learning. </a:t>
            </a:r>
          </a:p>
        </p:txBody>
      </p:sp>
      <p:sp>
        <p:nvSpPr>
          <p:cNvPr id="33" name="Oval 32">
            <a:extLst>
              <a:ext uri="{FF2B5EF4-FFF2-40B4-BE49-F238E27FC236}">
                <a16:creationId xmlns:a16="http://schemas.microsoft.com/office/drawing/2014/main" id="{FDADFC25-98D6-4AA6-A1F7-BAC0A62BF00B}"/>
              </a:ext>
            </a:extLst>
          </p:cNvPr>
          <p:cNvSpPr/>
          <p:nvPr/>
        </p:nvSpPr>
        <p:spPr>
          <a:xfrm>
            <a:off x="5917751" y="2820133"/>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Title 6">
            <a:extLst>
              <a:ext uri="{FF2B5EF4-FFF2-40B4-BE49-F238E27FC236}">
                <a16:creationId xmlns:a16="http://schemas.microsoft.com/office/drawing/2014/main" id="{FC21D1DF-6F97-4170-B006-4F7D5E8680BC}"/>
              </a:ext>
            </a:extLst>
          </p:cNvPr>
          <p:cNvSpPr txBox="1">
            <a:spLocks/>
          </p:cNvSpPr>
          <p:nvPr/>
        </p:nvSpPr>
        <p:spPr>
          <a:xfrm>
            <a:off x="559108" y="113064"/>
            <a:ext cx="5067300" cy="64227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400" dirty="0"/>
              <a:t>Internal interpretation: </a:t>
            </a:r>
            <a:br>
              <a:rPr lang="en-US" sz="2400" dirty="0"/>
            </a:br>
            <a:r>
              <a:rPr lang="en-US" sz="2400" dirty="0"/>
              <a:t>CrossCountry Mortgage</a:t>
            </a:r>
          </a:p>
        </p:txBody>
      </p:sp>
      <p:sp>
        <p:nvSpPr>
          <p:cNvPr id="40" name="Rectangle 39">
            <a:extLst>
              <a:ext uri="{FF2B5EF4-FFF2-40B4-BE49-F238E27FC236}">
                <a16:creationId xmlns:a16="http://schemas.microsoft.com/office/drawing/2014/main" id="{B2460A4A-DF39-460F-9EE1-5E6C1C0E42CD}"/>
              </a:ext>
            </a:extLst>
          </p:cNvPr>
          <p:cNvSpPr/>
          <p:nvPr/>
        </p:nvSpPr>
        <p:spPr>
          <a:xfrm>
            <a:off x="5438423" y="4624212"/>
            <a:ext cx="6273800" cy="16383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TextBox 40">
            <a:extLst>
              <a:ext uri="{FF2B5EF4-FFF2-40B4-BE49-F238E27FC236}">
                <a16:creationId xmlns:a16="http://schemas.microsoft.com/office/drawing/2014/main" id="{ABC732D3-FEDA-41FC-9FF2-8D6A7A866290}"/>
              </a:ext>
            </a:extLst>
          </p:cNvPr>
          <p:cNvSpPr txBox="1"/>
          <p:nvPr/>
        </p:nvSpPr>
        <p:spPr>
          <a:xfrm>
            <a:off x="5870223" y="4775322"/>
            <a:ext cx="5435600" cy="1415772"/>
          </a:xfrm>
          <a:prstGeom prst="rect">
            <a:avLst/>
          </a:prstGeom>
          <a:noFill/>
        </p:spPr>
        <p:txBody>
          <a:bodyPr wrap="square">
            <a:spAutoFit/>
          </a:bodyPr>
          <a:lstStyle/>
          <a:p>
            <a:r>
              <a:rPr lang="en-US" sz="1800" b="1" i="1" dirty="0">
                <a:latin typeface="Exo" panose="02000303000000000000" pitchFamily="2" charset="0"/>
                <a:ea typeface="Roboto" panose="02000000000000000000" pitchFamily="2" charset="0"/>
              </a:rPr>
              <a:t>“It’s come down to a culture shift. Folks have an idea of where we’re headed as an organization, where we’re headed as an IT team, and how their role contributes to that.” </a:t>
            </a:r>
          </a:p>
          <a:p>
            <a:pPr algn="r"/>
            <a:r>
              <a:rPr lang="en-US" sz="1400" b="1" dirty="0">
                <a:latin typeface="Exo" panose="02000303000000000000" pitchFamily="2" charset="0"/>
                <a:ea typeface="Roboto" panose="02000000000000000000" pitchFamily="2" charset="0"/>
              </a:rPr>
              <a:t>– Jeff Previte, EVP of IT, CrossCountry Mortgage</a:t>
            </a:r>
            <a:endParaRPr lang="en-US" b="1" dirty="0">
              <a:latin typeface="Exo" panose="02000303000000000000" pitchFamily="2" charset="0"/>
            </a:endParaRPr>
          </a:p>
        </p:txBody>
      </p:sp>
      <p:cxnSp>
        <p:nvCxnSpPr>
          <p:cNvPr id="42" name="Straight Connector 41">
            <a:extLst>
              <a:ext uri="{FF2B5EF4-FFF2-40B4-BE49-F238E27FC236}">
                <a16:creationId xmlns:a16="http://schemas.microsoft.com/office/drawing/2014/main" id="{49138340-47C6-49C5-B03A-5F9FE9BE388D}"/>
              </a:ext>
            </a:extLst>
          </p:cNvPr>
          <p:cNvCxnSpPr>
            <a:cxnSpLocks/>
          </p:cNvCxnSpPr>
          <p:nvPr/>
        </p:nvCxnSpPr>
        <p:spPr>
          <a:xfrm>
            <a:off x="5413023" y="4611512"/>
            <a:ext cx="62992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2586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1">
            <a:extLst>
              <a:ext uri="{FF2B5EF4-FFF2-40B4-BE49-F238E27FC236}">
                <a16:creationId xmlns:a16="http://schemas.microsoft.com/office/drawing/2014/main" id="{B50A1631-C813-42A4-92AB-A2BD240EF9D5}"/>
              </a:ext>
            </a:extLst>
          </p:cNvPr>
          <p:cNvSpPr/>
          <p:nvPr/>
        </p:nvSpPr>
        <p:spPr>
          <a:xfrm>
            <a:off x="0" y="4168882"/>
            <a:ext cx="4027990" cy="233947"/>
          </a:xfrm>
          <a:prstGeom prst="roundRect">
            <a:avLst>
              <a:gd name="adj" fmla="val 5952"/>
            </a:avLst>
          </a:prstGeom>
          <a:gradFill flip="none" rotWithShape="1">
            <a:gsLst>
              <a:gs pos="26000">
                <a:srgbClr val="92D050"/>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ounded Rectangle 5">
            <a:extLst>
              <a:ext uri="{FF2B5EF4-FFF2-40B4-BE49-F238E27FC236}">
                <a16:creationId xmlns:a16="http://schemas.microsoft.com/office/drawing/2014/main" id="{CB8FA4CC-014D-4E10-946F-58B248031601}"/>
              </a:ext>
            </a:extLst>
          </p:cNvPr>
          <p:cNvSpPr/>
          <p:nvPr/>
        </p:nvSpPr>
        <p:spPr>
          <a:xfrm>
            <a:off x="0" y="851086"/>
            <a:ext cx="4027990" cy="233947"/>
          </a:xfrm>
          <a:prstGeom prst="roundRect">
            <a:avLst>
              <a:gd name="adj" fmla="val 5952"/>
            </a:avLst>
          </a:prstGeom>
          <a:gradFill flip="none" rotWithShape="1">
            <a:gsLst>
              <a:gs pos="26000">
                <a:srgbClr val="92D05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8" name="Text Placeholder 87">
            <a:extLst>
              <a:ext uri="{FF2B5EF4-FFF2-40B4-BE49-F238E27FC236}">
                <a16:creationId xmlns:a16="http://schemas.microsoft.com/office/drawing/2014/main" id="{4521C551-B118-BE4A-82A8-F0B4B77DB7DA}"/>
              </a:ext>
            </a:extLst>
          </p:cNvPr>
          <p:cNvSpPr>
            <a:spLocks noGrp="1"/>
          </p:cNvSpPr>
          <p:nvPr>
            <p:ph type="body" sz="quarter" idx="23"/>
          </p:nvPr>
        </p:nvSpPr>
        <p:spPr/>
        <p:txBody>
          <a:bodyPr/>
          <a:lstStyle/>
          <a:p>
            <a:r>
              <a:rPr lang="en-US" dirty="0"/>
              <a:t>internal</a:t>
            </a:r>
          </a:p>
        </p:txBody>
      </p:sp>
      <p:sp>
        <p:nvSpPr>
          <p:cNvPr id="16" name="Title 15">
            <a:extLst>
              <a:ext uri="{FF2B5EF4-FFF2-40B4-BE49-F238E27FC236}">
                <a16:creationId xmlns:a16="http://schemas.microsoft.com/office/drawing/2014/main" id="{828BFF69-B34C-E04A-9C7B-2ED9EC251A79}"/>
              </a:ext>
            </a:extLst>
          </p:cNvPr>
          <p:cNvSpPr>
            <a:spLocks noGrp="1"/>
          </p:cNvSpPr>
          <p:nvPr>
            <p:ph type="ctrTitle"/>
          </p:nvPr>
        </p:nvSpPr>
        <p:spPr>
          <a:xfrm>
            <a:off x="747596" y="0"/>
            <a:ext cx="10598151" cy="642277"/>
          </a:xfrm>
        </p:spPr>
        <p:txBody>
          <a:bodyPr>
            <a:normAutofit/>
          </a:bodyPr>
          <a:lstStyle/>
          <a:p>
            <a:r>
              <a:rPr lang="en-US" sz="3200" dirty="0"/>
              <a:t>Implications: Organization, Process, Technology</a:t>
            </a:r>
          </a:p>
        </p:txBody>
      </p:sp>
      <p:sp>
        <p:nvSpPr>
          <p:cNvPr id="17" name="Text Placeholder 16">
            <a:extLst>
              <a:ext uri="{FF2B5EF4-FFF2-40B4-BE49-F238E27FC236}">
                <a16:creationId xmlns:a16="http://schemas.microsoft.com/office/drawing/2014/main" id="{C5908106-5965-2849-8DE6-238C14D148B9}"/>
              </a:ext>
            </a:extLst>
          </p:cNvPr>
          <p:cNvSpPr>
            <a:spLocks noGrp="1"/>
          </p:cNvSpPr>
          <p:nvPr>
            <p:ph type="body" sz="quarter" idx="10"/>
          </p:nvPr>
        </p:nvSpPr>
        <p:spPr/>
        <p:txBody>
          <a:bodyPr/>
          <a:lstStyle/>
          <a:p>
            <a:r>
              <a:rPr lang="en-US" dirty="0">
                <a:solidFill>
                  <a:schemeClr val="bg1"/>
                </a:solidFill>
              </a:rPr>
              <a:t>External</a:t>
            </a:r>
          </a:p>
        </p:txBody>
      </p:sp>
      <p:sp>
        <p:nvSpPr>
          <p:cNvPr id="18" name="Text Placeholder 17">
            <a:extLst>
              <a:ext uri="{FF2B5EF4-FFF2-40B4-BE49-F238E27FC236}">
                <a16:creationId xmlns:a16="http://schemas.microsoft.com/office/drawing/2014/main" id="{940F0ED0-9CC8-C549-A31E-C3C46913918F}"/>
              </a:ext>
            </a:extLst>
          </p:cNvPr>
          <p:cNvSpPr>
            <a:spLocks noGrp="1"/>
          </p:cNvSpPr>
          <p:nvPr>
            <p:ph type="body" sz="quarter" idx="11"/>
          </p:nvPr>
        </p:nvSpPr>
        <p:spPr>
          <a:xfrm>
            <a:off x="1412116" y="1408491"/>
            <a:ext cx="2858942" cy="395235"/>
          </a:xfrm>
        </p:spPr>
        <p:txBody>
          <a:bodyPr/>
          <a:lstStyle/>
          <a:p>
            <a:r>
              <a:rPr lang="en-US" dirty="0">
                <a:solidFill>
                  <a:schemeClr val="tx1"/>
                </a:solidFill>
              </a:rPr>
              <a:t>Organization </a:t>
            </a:r>
          </a:p>
        </p:txBody>
      </p:sp>
      <p:sp>
        <p:nvSpPr>
          <p:cNvPr id="20" name="Text Placeholder 19">
            <a:extLst>
              <a:ext uri="{FF2B5EF4-FFF2-40B4-BE49-F238E27FC236}">
                <a16:creationId xmlns:a16="http://schemas.microsoft.com/office/drawing/2014/main" id="{AAA44800-ACC9-164C-A788-CFAFF9E381F0}"/>
              </a:ext>
            </a:extLst>
          </p:cNvPr>
          <p:cNvSpPr>
            <a:spLocks noGrp="1"/>
          </p:cNvSpPr>
          <p:nvPr>
            <p:ph type="body" sz="quarter" idx="16"/>
          </p:nvPr>
        </p:nvSpPr>
        <p:spPr>
          <a:xfrm>
            <a:off x="1412116" y="1946590"/>
            <a:ext cx="2858942" cy="395235"/>
          </a:xfrm>
        </p:spPr>
        <p:txBody>
          <a:bodyPr/>
          <a:lstStyle/>
          <a:p>
            <a:r>
              <a:rPr lang="en-US" dirty="0">
                <a:solidFill>
                  <a:schemeClr val="tx1"/>
                </a:solidFill>
              </a:rPr>
              <a:t>Process</a:t>
            </a:r>
          </a:p>
        </p:txBody>
      </p:sp>
      <p:sp>
        <p:nvSpPr>
          <p:cNvPr id="21" name="Text Placeholder 20">
            <a:extLst>
              <a:ext uri="{FF2B5EF4-FFF2-40B4-BE49-F238E27FC236}">
                <a16:creationId xmlns:a16="http://schemas.microsoft.com/office/drawing/2014/main" id="{1065F2A9-CDEC-6C4B-86C8-6811399FBF69}"/>
              </a:ext>
            </a:extLst>
          </p:cNvPr>
          <p:cNvSpPr>
            <a:spLocks noGrp="1"/>
          </p:cNvSpPr>
          <p:nvPr>
            <p:ph type="body" sz="quarter" idx="17"/>
          </p:nvPr>
        </p:nvSpPr>
        <p:spPr>
          <a:xfrm>
            <a:off x="1412116" y="2537100"/>
            <a:ext cx="2858942" cy="395235"/>
          </a:xfrm>
        </p:spPr>
        <p:txBody>
          <a:bodyPr/>
          <a:lstStyle/>
          <a:p>
            <a:r>
              <a:rPr lang="en-US" dirty="0">
                <a:solidFill>
                  <a:schemeClr val="tx1"/>
                </a:solidFill>
              </a:rPr>
              <a:t>Technology</a:t>
            </a:r>
          </a:p>
        </p:txBody>
      </p:sp>
      <p:sp>
        <p:nvSpPr>
          <p:cNvPr id="87" name="Text Placeholder 86">
            <a:extLst>
              <a:ext uri="{FF2B5EF4-FFF2-40B4-BE49-F238E27FC236}">
                <a16:creationId xmlns:a16="http://schemas.microsoft.com/office/drawing/2014/main" id="{59945C35-9FB4-7349-9513-3E83E1AA7C13}"/>
              </a:ext>
            </a:extLst>
          </p:cNvPr>
          <p:cNvSpPr>
            <a:spLocks noGrp="1"/>
          </p:cNvSpPr>
          <p:nvPr>
            <p:ph type="body" sz="quarter" idx="22"/>
          </p:nvPr>
        </p:nvSpPr>
        <p:spPr>
          <a:xfrm>
            <a:off x="2764847" y="4474261"/>
            <a:ext cx="8579428" cy="1913839"/>
          </a:xfrm>
        </p:spPr>
        <p:txBody>
          <a:bodyPr/>
          <a:lstStyle/>
          <a:p>
            <a:r>
              <a:rPr lang="en-US" sz="1100" dirty="0">
                <a:latin typeface="Roboto" panose="02000000000000000000" pitchFamily="2" charset="0"/>
                <a:ea typeface="Roboto" panose="02000000000000000000" pitchFamily="2" charset="0"/>
              </a:rPr>
              <a:t>CrossCountry Mortgage faced a situation where IT employees did not have clarity on their roles and responsibilities. In terms of salary, it wasn’t offering at the high end compared to other employers in Cleveland. </a:t>
            </a:r>
          </a:p>
          <a:p>
            <a:r>
              <a:rPr lang="en-US" sz="1100" dirty="0">
                <a:latin typeface="Roboto" panose="02000000000000000000" pitchFamily="2" charset="0"/>
                <a:ea typeface="Roboto" panose="02000000000000000000" pitchFamily="2" charset="0"/>
              </a:rPr>
              <a:t>To foster a culture of growth and development, CrossCountry Mortgage put in place a performance assessment system that encouraged reflection and goal setting, aided by collaboration with a manager.</a:t>
            </a:r>
          </a:p>
          <a:p>
            <a:r>
              <a:rPr lang="en-US" sz="1100" dirty="0">
                <a:latin typeface="Roboto" panose="02000000000000000000" pitchFamily="2" charset="0"/>
                <a:ea typeface="Roboto" panose="02000000000000000000" pitchFamily="2" charset="0"/>
              </a:rPr>
              <a:t>The high turnover rate was limiting CrossCountry Mortgage from achieving the level of maturity it needed to support the company’s goals. It ingrained its new PA process with a custom build of a Salesforce tool. </a:t>
            </a:r>
          </a:p>
          <a:p>
            <a:endParaRPr lang="en-US" sz="11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p:txBody>
      </p:sp>
      <p:sp>
        <p:nvSpPr>
          <p:cNvPr id="30" name="Text Placeholder 17">
            <a:extLst>
              <a:ext uri="{FF2B5EF4-FFF2-40B4-BE49-F238E27FC236}">
                <a16:creationId xmlns:a16="http://schemas.microsoft.com/office/drawing/2014/main" id="{1C3BCB45-724E-4D79-A66D-970B22B4EDD1}"/>
              </a:ext>
            </a:extLst>
          </p:cNvPr>
          <p:cNvSpPr txBox="1">
            <a:spLocks/>
          </p:cNvSpPr>
          <p:nvPr/>
        </p:nvSpPr>
        <p:spPr>
          <a:xfrm>
            <a:off x="1412116" y="4518837"/>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50"/>
                </a:solidFill>
              </a:rPr>
              <a:t>Organization </a:t>
            </a:r>
          </a:p>
        </p:txBody>
      </p:sp>
      <p:sp>
        <p:nvSpPr>
          <p:cNvPr id="31" name="Text Placeholder 19">
            <a:extLst>
              <a:ext uri="{FF2B5EF4-FFF2-40B4-BE49-F238E27FC236}">
                <a16:creationId xmlns:a16="http://schemas.microsoft.com/office/drawing/2014/main" id="{6B485391-C665-4D24-A322-F7E4B274F5AF}"/>
              </a:ext>
            </a:extLst>
          </p:cNvPr>
          <p:cNvSpPr txBox="1">
            <a:spLocks/>
          </p:cNvSpPr>
          <p:nvPr/>
        </p:nvSpPr>
        <p:spPr>
          <a:xfrm>
            <a:off x="1412116" y="505693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50"/>
                </a:solidFill>
              </a:rPr>
              <a:t>Process</a:t>
            </a:r>
          </a:p>
        </p:txBody>
      </p:sp>
      <p:sp>
        <p:nvSpPr>
          <p:cNvPr id="32" name="Text Placeholder 20">
            <a:extLst>
              <a:ext uri="{FF2B5EF4-FFF2-40B4-BE49-F238E27FC236}">
                <a16:creationId xmlns:a16="http://schemas.microsoft.com/office/drawing/2014/main" id="{7AF366B5-E522-4E80-9220-24E751BB4D4D}"/>
              </a:ext>
            </a:extLst>
          </p:cNvPr>
          <p:cNvSpPr txBox="1">
            <a:spLocks/>
          </p:cNvSpPr>
          <p:nvPr/>
        </p:nvSpPr>
        <p:spPr>
          <a:xfrm>
            <a:off x="1412116" y="564744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50"/>
                </a:solidFill>
              </a:rPr>
              <a:t>Technology</a:t>
            </a:r>
          </a:p>
        </p:txBody>
      </p:sp>
      <p:sp>
        <p:nvSpPr>
          <p:cNvPr id="39" name="Text Placeholder 86">
            <a:extLst>
              <a:ext uri="{FF2B5EF4-FFF2-40B4-BE49-F238E27FC236}">
                <a16:creationId xmlns:a16="http://schemas.microsoft.com/office/drawing/2014/main" id="{013F7B79-09A0-4403-B686-269FB5170A8D}"/>
              </a:ext>
            </a:extLst>
          </p:cNvPr>
          <p:cNvSpPr txBox="1">
            <a:spLocks/>
          </p:cNvSpPr>
          <p:nvPr/>
        </p:nvSpPr>
        <p:spPr>
          <a:xfrm>
            <a:off x="2764846" y="1426261"/>
            <a:ext cx="8762135" cy="1913839"/>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latin typeface="Roboto" panose="02000000000000000000" pitchFamily="2" charset="0"/>
                <a:ea typeface="Roboto" panose="02000000000000000000" pitchFamily="2" charset="0"/>
              </a:rPr>
              <a:t>A high priority is being placed on improving IT’s maturity through its talent. Enabling learning and development in IT, enabling departmental innovation, and recruiting are the top three highest priorities according to IT Talent Trends 2022 Survey responses. </a:t>
            </a:r>
          </a:p>
          <a:p>
            <a:r>
              <a:rPr lang="en-US" sz="1100" dirty="0">
                <a:solidFill>
                  <a:schemeClr val="tx1"/>
                </a:solidFill>
                <a:latin typeface="Roboto" panose="02000000000000000000" pitchFamily="2" charset="0"/>
                <a:ea typeface="Roboto" panose="02000000000000000000" pitchFamily="2" charset="0"/>
              </a:rPr>
              <a:t>Recruiting is more challenging for industries that operate primarily onsite, according to McLean &amp; Company's 2022 HR Trends Report. They face more challenges attracting applications, more rejected offers, and more candidate ghosting compared to remote-capable industries.</a:t>
            </a:r>
          </a:p>
          <a:p>
            <a:r>
              <a:rPr lang="en-US" sz="1100" dirty="0">
                <a:solidFill>
                  <a:schemeClr val="tx1"/>
                </a:solidFill>
                <a:latin typeface="Roboto" panose="02000000000000000000" pitchFamily="2" charset="0"/>
                <a:ea typeface="Roboto" panose="02000000000000000000" pitchFamily="2" charset="0"/>
              </a:rPr>
              <a:t>Providing a great employee experience through digital tools is more important as many organizations see a mix of workers in the office and at home. These tools can help connect colleagues, foster professional development, and improve the candidate experience.</a:t>
            </a:r>
          </a:p>
          <a:p>
            <a:endParaRPr lang="en-US" sz="1100" dirty="0">
              <a:solidFill>
                <a:schemeClr val="tx1"/>
              </a:solidFill>
              <a:latin typeface="Roboto" panose="02000000000000000000" pitchFamily="2" charset="0"/>
              <a:ea typeface="Roboto" panose="02000000000000000000" pitchFamily="2" charset="0"/>
            </a:endParaRPr>
          </a:p>
          <a:p>
            <a:endParaRPr lang="en-US" sz="1100" dirty="0">
              <a:solidFill>
                <a:schemeClr val="tx1"/>
              </a:solidFill>
              <a:latin typeface="Roboto" panose="02000000000000000000" pitchFamily="2" charset="0"/>
              <a:ea typeface="Roboto" panose="02000000000000000000" pitchFamily="2" charset="0"/>
            </a:endParaRPr>
          </a:p>
        </p:txBody>
      </p:sp>
      <p:pic>
        <p:nvPicPr>
          <p:cNvPr id="41" name="Graphic 40" descr="Users with solid fill">
            <a:extLst>
              <a:ext uri="{FF2B5EF4-FFF2-40B4-BE49-F238E27FC236}">
                <a16:creationId xmlns:a16="http://schemas.microsoft.com/office/drawing/2014/main" id="{AD983711-3835-414B-AB00-E914A30E8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1362075"/>
            <a:ext cx="495300" cy="495300"/>
          </a:xfrm>
          <a:prstGeom prst="rect">
            <a:avLst/>
          </a:prstGeom>
        </p:spPr>
      </p:pic>
      <p:pic>
        <p:nvPicPr>
          <p:cNvPr id="43" name="Graphic 42" descr="Arrow circle with solid fill">
            <a:extLst>
              <a:ext uri="{FF2B5EF4-FFF2-40B4-BE49-F238E27FC236}">
                <a16:creationId xmlns:a16="http://schemas.microsoft.com/office/drawing/2014/main" id="{CE939B9B-BFD1-4486-9AEE-B66101BF23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1866900"/>
            <a:ext cx="495300" cy="495300"/>
          </a:xfrm>
          <a:prstGeom prst="rect">
            <a:avLst/>
          </a:prstGeom>
        </p:spPr>
      </p:pic>
      <p:pic>
        <p:nvPicPr>
          <p:cNvPr id="45" name="Graphic 44" descr="Ui Ux with solid fill">
            <a:extLst>
              <a:ext uri="{FF2B5EF4-FFF2-40B4-BE49-F238E27FC236}">
                <a16:creationId xmlns:a16="http://schemas.microsoft.com/office/drawing/2014/main" id="{C6ABC9A4-26F6-4131-A349-AD534D95E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2476500"/>
            <a:ext cx="495300" cy="495300"/>
          </a:xfrm>
          <a:prstGeom prst="rect">
            <a:avLst/>
          </a:prstGeom>
        </p:spPr>
      </p:pic>
      <p:pic>
        <p:nvPicPr>
          <p:cNvPr id="48" name="Graphic 47" descr="Users with solid fill">
            <a:extLst>
              <a:ext uri="{FF2B5EF4-FFF2-40B4-BE49-F238E27FC236}">
                <a16:creationId xmlns:a16="http://schemas.microsoft.com/office/drawing/2014/main" id="{9456EF19-303C-4171-AF5F-CD6B444D8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4467225"/>
            <a:ext cx="495300" cy="495300"/>
          </a:xfrm>
          <a:prstGeom prst="rect">
            <a:avLst/>
          </a:prstGeom>
        </p:spPr>
      </p:pic>
      <p:pic>
        <p:nvPicPr>
          <p:cNvPr id="49" name="Graphic 48" descr="Arrow circle with solid fill">
            <a:extLst>
              <a:ext uri="{FF2B5EF4-FFF2-40B4-BE49-F238E27FC236}">
                <a16:creationId xmlns:a16="http://schemas.microsoft.com/office/drawing/2014/main" id="{57899CEB-869C-46E7-93BE-3EE460D15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4972050"/>
            <a:ext cx="495300" cy="495300"/>
          </a:xfrm>
          <a:prstGeom prst="rect">
            <a:avLst/>
          </a:prstGeom>
        </p:spPr>
      </p:pic>
      <p:pic>
        <p:nvPicPr>
          <p:cNvPr id="50" name="Graphic 49" descr="Ui Ux with solid fill">
            <a:extLst>
              <a:ext uri="{FF2B5EF4-FFF2-40B4-BE49-F238E27FC236}">
                <a16:creationId xmlns:a16="http://schemas.microsoft.com/office/drawing/2014/main" id="{133D3365-B927-4F9F-9A65-61B6760EFF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5581650"/>
            <a:ext cx="495300" cy="495300"/>
          </a:xfrm>
          <a:prstGeom prst="rect">
            <a:avLst/>
          </a:prstGeom>
        </p:spPr>
      </p:pic>
    </p:spTree>
    <p:extLst>
      <p:ext uri="{BB962C8B-B14F-4D97-AF65-F5344CB8AC3E}">
        <p14:creationId xmlns:p14="http://schemas.microsoft.com/office/powerpoint/2010/main" val="4010697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F7124A-7F37-40C1-A13A-8629AF0DD519}"/>
              </a:ext>
            </a:extLst>
          </p:cNvPr>
          <p:cNvSpPr/>
          <p:nvPr/>
        </p:nvSpPr>
        <p:spPr>
          <a:xfrm>
            <a:off x="889000" y="4635500"/>
            <a:ext cx="6273800" cy="16383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1FEA6489-BB42-254C-AD0D-21619C39B131}"/>
              </a:ext>
            </a:extLst>
          </p:cNvPr>
          <p:cNvSpPr>
            <a:spLocks noGrp="1"/>
          </p:cNvSpPr>
          <p:nvPr>
            <p:ph type="ctrTitle"/>
          </p:nvPr>
        </p:nvSpPr>
        <p:spPr>
          <a:xfrm>
            <a:off x="748992" y="642599"/>
            <a:ext cx="6602731" cy="642277"/>
          </a:xfrm>
        </p:spPr>
        <p:txBody>
          <a:bodyPr/>
          <a:lstStyle/>
          <a:p>
            <a:r>
              <a:rPr lang="en-US" dirty="0"/>
              <a:t>Resources Applied</a:t>
            </a:r>
          </a:p>
        </p:txBody>
      </p:sp>
      <p:sp>
        <p:nvSpPr>
          <p:cNvPr id="10" name="Text Placeholder 9">
            <a:extLst>
              <a:ext uri="{FF2B5EF4-FFF2-40B4-BE49-F238E27FC236}">
                <a16:creationId xmlns:a16="http://schemas.microsoft.com/office/drawing/2014/main" id="{9D907FED-40FE-1D4A-AD23-DCD0C96CBA21}"/>
              </a:ext>
            </a:extLst>
          </p:cNvPr>
          <p:cNvSpPr>
            <a:spLocks noGrp="1"/>
          </p:cNvSpPr>
          <p:nvPr>
            <p:ph type="body" sz="quarter" idx="10"/>
          </p:nvPr>
        </p:nvSpPr>
        <p:spPr>
          <a:xfrm>
            <a:off x="782445" y="1734554"/>
            <a:ext cx="2971229" cy="223805"/>
          </a:xfrm>
        </p:spPr>
        <p:txBody>
          <a:bodyPr/>
          <a:lstStyle/>
          <a:p>
            <a:r>
              <a:rPr lang="en-US" dirty="0"/>
              <a:t>Show me the money</a:t>
            </a:r>
          </a:p>
        </p:txBody>
      </p:sp>
      <p:sp>
        <p:nvSpPr>
          <p:cNvPr id="11" name="Text Placeholder 10">
            <a:extLst>
              <a:ext uri="{FF2B5EF4-FFF2-40B4-BE49-F238E27FC236}">
                <a16:creationId xmlns:a16="http://schemas.microsoft.com/office/drawing/2014/main" id="{6248942E-08AA-3E46-80D2-5D3FA30DEB4F}"/>
              </a:ext>
            </a:extLst>
          </p:cNvPr>
          <p:cNvSpPr>
            <a:spLocks noGrp="1"/>
          </p:cNvSpPr>
          <p:nvPr>
            <p:ph type="body" sz="quarter" idx="11"/>
          </p:nvPr>
        </p:nvSpPr>
        <p:spPr>
          <a:xfrm>
            <a:off x="782443" y="1958360"/>
            <a:ext cx="3208531" cy="2585066"/>
          </a:xfrm>
        </p:spPr>
        <p:txBody>
          <a:bodyPr/>
          <a:lstStyle/>
          <a:p>
            <a:pPr lvl="0"/>
            <a:r>
              <a:rPr lang="en-US" dirty="0"/>
              <a:t>Almost six in ten Talent Trends Survey respondents identified salary and compensation as the reason that employees resigned in the past year. Organizations looking to engage employees must first pay a fair salary according to market and industry conditions.</a:t>
            </a:r>
          </a:p>
        </p:txBody>
      </p:sp>
      <p:sp>
        <p:nvSpPr>
          <p:cNvPr id="12" name="Text Placeholder 11">
            <a:extLst>
              <a:ext uri="{FF2B5EF4-FFF2-40B4-BE49-F238E27FC236}">
                <a16:creationId xmlns:a16="http://schemas.microsoft.com/office/drawing/2014/main" id="{707233E8-9C4F-B64D-94EB-AE1BD8D57D1B}"/>
              </a:ext>
            </a:extLst>
          </p:cNvPr>
          <p:cNvSpPr>
            <a:spLocks noGrp="1"/>
          </p:cNvSpPr>
          <p:nvPr>
            <p:ph type="body" sz="quarter" idx="12"/>
          </p:nvPr>
        </p:nvSpPr>
        <p:spPr>
          <a:xfrm>
            <a:off x="4297017" y="1734554"/>
            <a:ext cx="2971229" cy="223805"/>
          </a:xfrm>
        </p:spPr>
        <p:txBody>
          <a:bodyPr/>
          <a:lstStyle/>
          <a:p>
            <a:r>
              <a:rPr lang="en-US" dirty="0"/>
              <a:t>Build me up </a:t>
            </a:r>
          </a:p>
        </p:txBody>
      </p:sp>
      <p:sp>
        <p:nvSpPr>
          <p:cNvPr id="13" name="Text Placeholder 12">
            <a:extLst>
              <a:ext uri="{FF2B5EF4-FFF2-40B4-BE49-F238E27FC236}">
                <a16:creationId xmlns:a16="http://schemas.microsoft.com/office/drawing/2014/main" id="{849FD78E-046E-CB41-A59D-FEDBC134B3DA}"/>
              </a:ext>
            </a:extLst>
          </p:cNvPr>
          <p:cNvSpPr>
            <a:spLocks noGrp="1"/>
          </p:cNvSpPr>
          <p:nvPr>
            <p:ph type="body" sz="quarter" idx="13"/>
          </p:nvPr>
        </p:nvSpPr>
        <p:spPr>
          <a:xfrm>
            <a:off x="4315869" y="1920652"/>
            <a:ext cx="2971229" cy="3155275"/>
          </a:xfrm>
        </p:spPr>
        <p:txBody>
          <a:bodyPr/>
          <a:lstStyle/>
          <a:p>
            <a:pPr lvl="0"/>
            <a:r>
              <a:rPr lang="en-US" dirty="0"/>
              <a:t>Professional development and opportunity for innovative work are the next two most common reasons for resignations. Organizations must ensure they create enough capacity to allow workers time to spend on development.</a:t>
            </a:r>
          </a:p>
        </p:txBody>
      </p:sp>
      <p:sp>
        <p:nvSpPr>
          <p:cNvPr id="14" name="Text Placeholder 13">
            <a:extLst>
              <a:ext uri="{FF2B5EF4-FFF2-40B4-BE49-F238E27FC236}">
                <a16:creationId xmlns:a16="http://schemas.microsoft.com/office/drawing/2014/main" id="{248FB19C-5CEF-F745-96DA-1F629F82DFF8}"/>
              </a:ext>
            </a:extLst>
          </p:cNvPr>
          <p:cNvSpPr>
            <a:spLocks noGrp="1"/>
          </p:cNvSpPr>
          <p:nvPr>
            <p:ph type="body" sz="quarter" idx="14"/>
          </p:nvPr>
        </p:nvSpPr>
        <p:spPr>
          <a:xfrm>
            <a:off x="8382572" y="1658354"/>
            <a:ext cx="3809428" cy="408571"/>
          </a:xfrm>
        </p:spPr>
        <p:txBody>
          <a:bodyPr/>
          <a:lstStyle/>
          <a:p>
            <a:r>
              <a:rPr lang="en-US" dirty="0"/>
              <a:t>CrossCountry Mortgage</a:t>
            </a:r>
          </a:p>
        </p:txBody>
      </p:sp>
      <p:sp>
        <p:nvSpPr>
          <p:cNvPr id="15" name="Text Placeholder 14">
            <a:extLst>
              <a:ext uri="{FF2B5EF4-FFF2-40B4-BE49-F238E27FC236}">
                <a16:creationId xmlns:a16="http://schemas.microsoft.com/office/drawing/2014/main" id="{F26A3C75-17E0-0A4A-89F2-0C9A22CB7645}"/>
              </a:ext>
            </a:extLst>
          </p:cNvPr>
          <p:cNvSpPr>
            <a:spLocks noGrp="1"/>
          </p:cNvSpPr>
          <p:nvPr>
            <p:ph type="body" sz="quarter" idx="15"/>
          </p:nvPr>
        </p:nvSpPr>
        <p:spPr>
          <a:xfrm>
            <a:off x="8382571" y="2082537"/>
            <a:ext cx="2971229" cy="4365397"/>
          </a:xfrm>
        </p:spPr>
        <p:txBody>
          <a:bodyPr/>
          <a:lstStyle/>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Executive time: CIO spends 10-20% of his time on activities related to designing the approach.</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Leveraged memberships with Info-Tech Research Group and McLean &amp; Company to define professional development process.</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Internal IT develops automated workflow in Salesforce.</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Hired additional IT staff to build out overall capacity and create time for development activities.</a:t>
            </a:r>
          </a:p>
          <a:p>
            <a:pPr marL="285750" indent="-285750">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2CCCC8CE-DD53-4C2A-95A9-58C6CA9BCB5B}"/>
              </a:ext>
            </a:extLst>
          </p:cNvPr>
          <p:cNvSpPr txBox="1"/>
          <p:nvPr/>
        </p:nvSpPr>
        <p:spPr>
          <a:xfrm>
            <a:off x="1320800" y="4786610"/>
            <a:ext cx="5435600" cy="1138773"/>
          </a:xfrm>
          <a:prstGeom prst="rect">
            <a:avLst/>
          </a:prstGeom>
          <a:noFill/>
        </p:spPr>
        <p:txBody>
          <a:bodyPr wrap="square">
            <a:spAutoFit/>
          </a:bodyPr>
          <a:lstStyle/>
          <a:p>
            <a:r>
              <a:rPr lang="en-US" sz="1800" b="1" i="1" dirty="0">
                <a:latin typeface="Exo" panose="02000303000000000000" pitchFamily="2" charset="0"/>
                <a:ea typeface="Roboto" panose="02000000000000000000" pitchFamily="2" charset="0"/>
              </a:rPr>
              <a:t>“Building our own solution created an element of engagement. There was a sense of ownership that the team had in thinking through this.”</a:t>
            </a:r>
          </a:p>
          <a:p>
            <a:pPr algn="r"/>
            <a:r>
              <a:rPr lang="en-US" sz="1400" b="1" dirty="0">
                <a:latin typeface="Exo" panose="02000303000000000000" pitchFamily="2" charset="0"/>
                <a:ea typeface="Roboto" panose="02000000000000000000" pitchFamily="2" charset="0"/>
              </a:rPr>
              <a:t>– Jeff Previte, CrossCountry Mortgage</a:t>
            </a:r>
            <a:endParaRPr lang="en-US" b="1" dirty="0">
              <a:latin typeface="Exo" panose="02000303000000000000" pitchFamily="2" charset="0"/>
            </a:endParaRPr>
          </a:p>
        </p:txBody>
      </p:sp>
      <p:cxnSp>
        <p:nvCxnSpPr>
          <p:cNvPr id="22" name="Straight Connector 21">
            <a:extLst>
              <a:ext uri="{FF2B5EF4-FFF2-40B4-BE49-F238E27FC236}">
                <a16:creationId xmlns:a16="http://schemas.microsoft.com/office/drawing/2014/main" id="{2B6E81DE-0FC1-4015-A64C-FDDED1D4FA99}"/>
              </a:ext>
            </a:extLst>
          </p:cNvPr>
          <p:cNvCxnSpPr>
            <a:cxnSpLocks/>
          </p:cNvCxnSpPr>
          <p:nvPr/>
        </p:nvCxnSpPr>
        <p:spPr>
          <a:xfrm>
            <a:off x="863600" y="4622800"/>
            <a:ext cx="62992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087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66865" y="628128"/>
            <a:ext cx="11019972" cy="642277"/>
          </a:xfrm>
        </p:spPr>
        <p:txBody>
          <a:bodyPr>
            <a:normAutofit/>
          </a:bodyPr>
          <a:lstStyle/>
          <a:p>
            <a:r>
              <a:rPr lang="en-US" dirty="0"/>
              <a:t>Outcomes at CrossCountry Mortgage</a:t>
            </a:r>
          </a:p>
        </p:txBody>
      </p:sp>
      <p:sp>
        <p:nvSpPr>
          <p:cNvPr id="12" name="Text Placeholder 11">
            <a:extLst>
              <a:ext uri="{FF2B5EF4-FFF2-40B4-BE49-F238E27FC236}">
                <a16:creationId xmlns:a16="http://schemas.microsoft.com/office/drawing/2014/main" id="{E3EBCA25-22AB-724B-B19E-0C9F62B7DF18}"/>
              </a:ext>
            </a:extLst>
          </p:cNvPr>
          <p:cNvSpPr>
            <a:spLocks noGrp="1"/>
          </p:cNvSpPr>
          <p:nvPr>
            <p:ph type="body" sz="quarter" idx="10"/>
          </p:nvPr>
        </p:nvSpPr>
        <p:spPr>
          <a:xfrm>
            <a:off x="770669" y="1783753"/>
            <a:ext cx="4648199" cy="221918"/>
          </a:xfrm>
        </p:spPr>
        <p:txBody>
          <a:bodyPr/>
          <a:lstStyle/>
          <a:p>
            <a:r>
              <a:rPr lang="en-US" dirty="0"/>
              <a:t>Engaged IT workforce</a:t>
            </a:r>
          </a:p>
        </p:txBody>
      </p:sp>
      <p:sp>
        <p:nvSpPr>
          <p:cNvPr id="13" name="Text Placeholder 12">
            <a:extLst>
              <a:ext uri="{FF2B5EF4-FFF2-40B4-BE49-F238E27FC236}">
                <a16:creationId xmlns:a16="http://schemas.microsoft.com/office/drawing/2014/main" id="{89E86AD6-B01B-CB43-8356-740FF3A1ADA3}"/>
              </a:ext>
            </a:extLst>
          </p:cNvPr>
          <p:cNvSpPr>
            <a:spLocks noGrp="1"/>
          </p:cNvSpPr>
          <p:nvPr>
            <p:ph type="body" sz="quarter" idx="11"/>
          </p:nvPr>
        </p:nvSpPr>
        <p:spPr>
          <a:xfrm>
            <a:off x="765714" y="2196169"/>
            <a:ext cx="4254500" cy="3973721"/>
          </a:xfrm>
        </p:spPr>
        <p:txBody>
          <a:bodyPr/>
          <a:lstStyle/>
          <a:p>
            <a:r>
              <a:rPr lang="en-US" b="1" dirty="0"/>
              <a:t>The Great Maturation: </a:t>
            </a:r>
            <a:r>
              <a:rPr lang="en-US" dirty="0"/>
              <a:t>IT staff turnover rate dropped to 10-12% and IT talent is developing on the job to improve the department’s overall skill level. More IT staff on hand and more engaged workers mean IT can deliver higher maturity level results.</a:t>
            </a:r>
          </a:p>
          <a:p>
            <a:r>
              <a:rPr lang="en-US" b="1" dirty="0"/>
              <a:t>Alignment achieved: </a:t>
            </a:r>
            <a:r>
              <a:rPr lang="en-US" dirty="0"/>
              <a:t>Connecting IT’s initiatives to the vision of the C-suite creates a clear purpose for IT in its initiatives. Staff understand what they need to achieve to progress their careers and can grow while they work.</a:t>
            </a:r>
          </a:p>
        </p:txBody>
      </p:sp>
      <p:sp>
        <p:nvSpPr>
          <p:cNvPr id="7" name="TextBox 6">
            <a:extLst>
              <a:ext uri="{FF2B5EF4-FFF2-40B4-BE49-F238E27FC236}">
                <a16:creationId xmlns:a16="http://schemas.microsoft.com/office/drawing/2014/main" id="{AF0F319C-EC07-469E-8051-73D5B321A60A}"/>
              </a:ext>
            </a:extLst>
          </p:cNvPr>
          <p:cNvSpPr txBox="1"/>
          <p:nvPr/>
        </p:nvSpPr>
        <p:spPr>
          <a:xfrm>
            <a:off x="5740400" y="5549900"/>
            <a:ext cx="5791200" cy="646331"/>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Employees from CrossCountry Mortgage headquarters assist with a drive-thru distribution event for the Cleveland Food Bank on Dec. 17, 2021. (Image courtesy of CrossCountry Mortgage.)</a:t>
            </a:r>
          </a:p>
        </p:txBody>
      </p:sp>
      <p:pic>
        <p:nvPicPr>
          <p:cNvPr id="1026" name="Picture 2" descr="Image">
            <a:extLst>
              <a:ext uri="{FF2B5EF4-FFF2-40B4-BE49-F238E27FC236}">
                <a16:creationId xmlns:a16="http://schemas.microsoft.com/office/drawing/2014/main" id="{4365857F-698A-41CA-92D2-1C7B78EFA2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3491" y="1853238"/>
            <a:ext cx="5549034" cy="364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9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E94-CE8E-4F73-B887-3672974A5AE5}"/>
              </a:ext>
            </a:extLst>
          </p:cNvPr>
          <p:cNvSpPr>
            <a:spLocks noGrp="1"/>
          </p:cNvSpPr>
          <p:nvPr>
            <p:ph type="ctrTitle"/>
          </p:nvPr>
        </p:nvSpPr>
        <p:spPr>
          <a:xfrm>
            <a:off x="677716" y="163342"/>
            <a:ext cx="10333447" cy="1299323"/>
          </a:xfrm>
        </p:spPr>
        <p:txBody>
          <a:bodyPr>
            <a:normAutofit fontScale="90000"/>
          </a:bodyPr>
          <a:lstStyle/>
          <a:p>
            <a:r>
              <a:rPr lang="en-US" dirty="0"/>
              <a:t>Info-Tech’s annual CIO priorities are formed from proprietary primary data and consultation with our internal experts with CIO stature</a:t>
            </a:r>
          </a:p>
        </p:txBody>
      </p:sp>
      <p:sp>
        <p:nvSpPr>
          <p:cNvPr id="3" name="Text Placeholder 2">
            <a:extLst>
              <a:ext uri="{FF2B5EF4-FFF2-40B4-BE49-F238E27FC236}">
                <a16:creationId xmlns:a16="http://schemas.microsoft.com/office/drawing/2014/main" id="{62B6995D-2FE6-4E63-8991-DADEC98AAB91}"/>
              </a:ext>
            </a:extLst>
          </p:cNvPr>
          <p:cNvSpPr>
            <a:spLocks noGrp="1"/>
          </p:cNvSpPr>
          <p:nvPr>
            <p:ph type="body" sz="quarter" idx="10"/>
          </p:nvPr>
        </p:nvSpPr>
        <p:spPr>
          <a:xfrm>
            <a:off x="779131" y="1595461"/>
            <a:ext cx="2602369" cy="450942"/>
          </a:xfrm>
        </p:spPr>
        <p:txBody>
          <a:bodyPr>
            <a:normAutofit/>
          </a:bodyPr>
          <a:lstStyle/>
          <a:p>
            <a:r>
              <a:rPr lang="en-US" dirty="0"/>
              <a:t>2022 Tech Trends Survey</a:t>
            </a:r>
            <a:br>
              <a:rPr lang="en-US" dirty="0"/>
            </a:br>
            <a:r>
              <a:rPr lang="en-US" dirty="0"/>
              <a:t>CIO demographic </a:t>
            </a:r>
            <a:r>
              <a:rPr lang="en-US" i="1" dirty="0"/>
              <a:t>n=</a:t>
            </a:r>
            <a:r>
              <a:rPr lang="en-US" dirty="0"/>
              <a:t>123</a:t>
            </a:r>
          </a:p>
        </p:txBody>
      </p:sp>
      <p:sp>
        <p:nvSpPr>
          <p:cNvPr id="5" name="Text Placeholder 4">
            <a:extLst>
              <a:ext uri="{FF2B5EF4-FFF2-40B4-BE49-F238E27FC236}">
                <a16:creationId xmlns:a16="http://schemas.microsoft.com/office/drawing/2014/main" id="{DFBA94B1-3FCA-47D9-8E84-EA7082A27F34}"/>
              </a:ext>
            </a:extLst>
          </p:cNvPr>
          <p:cNvSpPr>
            <a:spLocks noGrp="1"/>
          </p:cNvSpPr>
          <p:nvPr>
            <p:ph type="body" sz="quarter" idx="12"/>
          </p:nvPr>
        </p:nvSpPr>
        <p:spPr>
          <a:xfrm>
            <a:off x="4129678" y="1595461"/>
            <a:ext cx="3256747" cy="416220"/>
          </a:xfrm>
        </p:spPr>
        <p:txBody>
          <a:bodyPr>
            <a:normAutofit/>
          </a:bodyPr>
          <a:lstStyle/>
          <a:p>
            <a:r>
              <a:rPr lang="en-US" dirty="0"/>
              <a:t>2022 IT Talent Trends Survey</a:t>
            </a:r>
            <a:br>
              <a:rPr lang="en-US" dirty="0"/>
            </a:br>
            <a:r>
              <a:rPr lang="en-US" dirty="0"/>
              <a:t>CIO demographic </a:t>
            </a:r>
            <a:r>
              <a:rPr lang="en-US" i="1" dirty="0"/>
              <a:t>n=</a:t>
            </a:r>
            <a:r>
              <a:rPr lang="en-US" dirty="0"/>
              <a:t>44</a:t>
            </a:r>
          </a:p>
        </p:txBody>
      </p:sp>
      <p:sp>
        <p:nvSpPr>
          <p:cNvPr id="6" name="Text Placeholder 5">
            <a:extLst>
              <a:ext uri="{FF2B5EF4-FFF2-40B4-BE49-F238E27FC236}">
                <a16:creationId xmlns:a16="http://schemas.microsoft.com/office/drawing/2014/main" id="{5E9DE725-787C-4F4F-A1F2-CAB13C712968}"/>
              </a:ext>
            </a:extLst>
          </p:cNvPr>
          <p:cNvSpPr>
            <a:spLocks noGrp="1"/>
          </p:cNvSpPr>
          <p:nvPr>
            <p:ph type="body" sz="quarter" idx="13"/>
          </p:nvPr>
        </p:nvSpPr>
        <p:spPr>
          <a:xfrm>
            <a:off x="7754416" y="2256391"/>
            <a:ext cx="3200186" cy="1284827"/>
          </a:xfrm>
        </p:spPr>
        <p:txBody>
          <a:bodyPr>
            <a:normAutofit/>
          </a:bodyPr>
          <a:lstStyle/>
          <a:p>
            <a:r>
              <a:rPr lang="en-US" sz="1100" dirty="0">
                <a:latin typeface="Roboto" panose="02000000000000000000" pitchFamily="2" charset="0"/>
                <a:ea typeface="Roboto" panose="02000000000000000000" pitchFamily="2" charset="0"/>
              </a:rPr>
              <a:t>Panels of former CIOs at Info-Tech focused on interpreting tech trends data and relating it to client experiences. Panels were conducted between November 2021 and January 2022.</a:t>
            </a:r>
          </a:p>
        </p:txBody>
      </p:sp>
      <p:sp>
        <p:nvSpPr>
          <p:cNvPr id="7" name="Text Placeholder 4">
            <a:extLst>
              <a:ext uri="{FF2B5EF4-FFF2-40B4-BE49-F238E27FC236}">
                <a16:creationId xmlns:a16="http://schemas.microsoft.com/office/drawing/2014/main" id="{2E9479CA-3D24-4C2C-B550-CA8DDD6C4661}"/>
              </a:ext>
            </a:extLst>
          </p:cNvPr>
          <p:cNvSpPr txBox="1">
            <a:spLocks/>
          </p:cNvSpPr>
          <p:nvPr/>
        </p:nvSpPr>
        <p:spPr>
          <a:xfrm>
            <a:off x="7754416" y="1595461"/>
            <a:ext cx="3256747" cy="713400"/>
          </a:xfrm>
          <a:prstGeom prst="rect">
            <a:avLst/>
          </a:prstGeom>
        </p:spPr>
        <p:txBody>
          <a:bodyPr vert="horz" lIns="0" tIns="0" rIns="0" bIns="0" rtlCol="0">
            <a:norm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Internal cio panels’ </a:t>
            </a:r>
            <a:br>
              <a:rPr lang="en-US" dirty="0"/>
            </a:br>
            <a:r>
              <a:rPr lang="en-US" dirty="0"/>
              <a:t>125 years of combined </a:t>
            </a:r>
            <a:br>
              <a:rPr lang="en-US" dirty="0"/>
            </a:br>
            <a:r>
              <a:rPr lang="en-US" dirty="0"/>
              <a:t>c-level IT experience</a:t>
            </a:r>
          </a:p>
        </p:txBody>
      </p:sp>
      <p:sp>
        <p:nvSpPr>
          <p:cNvPr id="8" name="Text Placeholder 2">
            <a:extLst>
              <a:ext uri="{FF2B5EF4-FFF2-40B4-BE49-F238E27FC236}">
                <a16:creationId xmlns:a16="http://schemas.microsoft.com/office/drawing/2014/main" id="{7EE07A0A-6F94-4A22-AD85-0733A294D159}"/>
              </a:ext>
            </a:extLst>
          </p:cNvPr>
          <p:cNvSpPr txBox="1">
            <a:spLocks/>
          </p:cNvSpPr>
          <p:nvPr/>
        </p:nvSpPr>
        <p:spPr>
          <a:xfrm>
            <a:off x="776385" y="4225293"/>
            <a:ext cx="4646629" cy="864150"/>
          </a:xfrm>
          <a:prstGeom prst="rect">
            <a:avLst/>
          </a:prstGeom>
        </p:spPr>
        <p:txBody>
          <a:bodyPr vert="horz" lIns="0" tIns="0" rIns="0" bIns="0" rtlCol="0">
            <a:norm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Ceo-cio alignment survey benchmark</a:t>
            </a:r>
            <a:br>
              <a:rPr lang="en-US" dirty="0"/>
            </a:br>
            <a:r>
              <a:rPr lang="en-US" dirty="0"/>
              <a:t>completed by 107 different organizations</a:t>
            </a:r>
          </a:p>
        </p:txBody>
      </p:sp>
      <p:sp>
        <p:nvSpPr>
          <p:cNvPr id="9" name="Text Placeholder 2">
            <a:extLst>
              <a:ext uri="{FF2B5EF4-FFF2-40B4-BE49-F238E27FC236}">
                <a16:creationId xmlns:a16="http://schemas.microsoft.com/office/drawing/2014/main" id="{ED09F30D-B118-4A27-B991-A3EC55D95941}"/>
              </a:ext>
            </a:extLst>
          </p:cNvPr>
          <p:cNvSpPr txBox="1">
            <a:spLocks/>
          </p:cNvSpPr>
          <p:nvPr/>
        </p:nvSpPr>
        <p:spPr>
          <a:xfrm>
            <a:off x="5922391" y="4225293"/>
            <a:ext cx="5587738" cy="636335"/>
          </a:xfrm>
          <a:prstGeom prst="rect">
            <a:avLst/>
          </a:prstGeom>
        </p:spPr>
        <p:txBody>
          <a:bodyPr vert="horz" lIns="0" tIns="0" rIns="0" bIns="0" rtlCol="0">
            <a:norm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Management &amp; Governance diagnostic benchmark</a:t>
            </a:r>
            <a:br>
              <a:rPr lang="en-US" dirty="0"/>
            </a:br>
            <a:r>
              <a:rPr lang="en-US" dirty="0"/>
              <a:t>completed by 320 different organizations</a:t>
            </a:r>
          </a:p>
        </p:txBody>
      </p:sp>
      <p:sp>
        <p:nvSpPr>
          <p:cNvPr id="10" name="Text Placeholder 5">
            <a:extLst>
              <a:ext uri="{FF2B5EF4-FFF2-40B4-BE49-F238E27FC236}">
                <a16:creationId xmlns:a16="http://schemas.microsoft.com/office/drawing/2014/main" id="{AA0839B2-8BC2-4E10-9514-FA46676F8FEF}"/>
              </a:ext>
            </a:extLst>
          </p:cNvPr>
          <p:cNvSpPr txBox="1">
            <a:spLocks/>
          </p:cNvSpPr>
          <p:nvPr/>
        </p:nvSpPr>
        <p:spPr>
          <a:xfrm>
            <a:off x="826631" y="2256391"/>
            <a:ext cx="2614153" cy="2065681"/>
          </a:xfrm>
          <a:prstGeom prst="rect">
            <a:avLst/>
          </a:prstGeom>
        </p:spPr>
        <p:txBody>
          <a:bodyPr vert="horz" lIns="0" tIns="0" rIns="0" bIns="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Roboto" panose="02000000000000000000" pitchFamily="2" charset="0"/>
                <a:ea typeface="Roboto" panose="02000000000000000000" pitchFamily="2" charset="0"/>
              </a:rPr>
              <a:t>Info-Tech’s Tech Trends 2022 survey was conducted between August and September 2021 and collected a total of 475 responses from IT decision makers, 123 of which were at the C-level. Fourteen countries and 16 industries are represented in the survey.</a:t>
            </a:r>
          </a:p>
        </p:txBody>
      </p:sp>
      <p:sp>
        <p:nvSpPr>
          <p:cNvPr id="11" name="Text Placeholder 5">
            <a:extLst>
              <a:ext uri="{FF2B5EF4-FFF2-40B4-BE49-F238E27FC236}">
                <a16:creationId xmlns:a16="http://schemas.microsoft.com/office/drawing/2014/main" id="{C456042A-1C97-43B8-B97E-B418AF57921E}"/>
              </a:ext>
            </a:extLst>
          </p:cNvPr>
          <p:cNvSpPr txBox="1">
            <a:spLocks/>
          </p:cNvSpPr>
          <p:nvPr/>
        </p:nvSpPr>
        <p:spPr>
          <a:xfrm>
            <a:off x="4129678" y="2256391"/>
            <a:ext cx="3200186" cy="1857208"/>
          </a:xfrm>
          <a:prstGeom prst="rect">
            <a:avLst/>
          </a:prstGeom>
        </p:spPr>
        <p:txBody>
          <a:bodyPr vert="horz" lIns="0" tIns="0" rIns="0" bIns="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Roboto" panose="02000000000000000000" pitchFamily="2" charset="0"/>
                <a:ea typeface="Roboto" panose="02000000000000000000" pitchFamily="2" charset="0"/>
              </a:rPr>
              <a:t>Info-Tech’s IT Talent Trends 2022 survey was conducted between September and October 2021 and collected a total of 245 responses from IT decision makers, 44 of which were at the C-level. A broad range of countries from around the world are represented in the survey.</a:t>
            </a:r>
          </a:p>
        </p:txBody>
      </p:sp>
      <p:sp>
        <p:nvSpPr>
          <p:cNvPr id="12" name="Text Placeholder 5">
            <a:extLst>
              <a:ext uri="{FF2B5EF4-FFF2-40B4-BE49-F238E27FC236}">
                <a16:creationId xmlns:a16="http://schemas.microsoft.com/office/drawing/2014/main" id="{DC11B219-68F7-4B50-AD1C-50B8AFFD9F2A}"/>
              </a:ext>
            </a:extLst>
          </p:cNvPr>
          <p:cNvSpPr txBox="1">
            <a:spLocks/>
          </p:cNvSpPr>
          <p:nvPr/>
        </p:nvSpPr>
        <p:spPr>
          <a:xfrm>
            <a:off x="776385" y="4730015"/>
            <a:ext cx="4386390" cy="1284827"/>
          </a:xfrm>
          <a:prstGeom prst="rect">
            <a:avLst/>
          </a:prstGeom>
        </p:spPr>
        <p:txBody>
          <a:bodyPr vert="horz" lIns="0" tIns="0" rIns="0" bIns="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Roboto" panose="02000000000000000000" pitchFamily="2" charset="0"/>
                <a:ea typeface="Roboto" panose="02000000000000000000" pitchFamily="2" charset="0"/>
              </a:rPr>
              <a:t>Info-Tech’s CEO-CIO Alignment program helps CIOs align with their supervisors by asking the right questions to ensure that IT stays on the right path. It determines how IT can best support the business’ top priorities and address the gaps in your strategy. In 2021, the benchmark was formed by 107 different organizations.</a:t>
            </a:r>
          </a:p>
        </p:txBody>
      </p:sp>
      <p:sp>
        <p:nvSpPr>
          <p:cNvPr id="13" name="Text Placeholder 5">
            <a:extLst>
              <a:ext uri="{FF2B5EF4-FFF2-40B4-BE49-F238E27FC236}">
                <a16:creationId xmlns:a16="http://schemas.microsoft.com/office/drawing/2014/main" id="{8B756F90-F752-459B-9153-1B7A8B5A2FB2}"/>
              </a:ext>
            </a:extLst>
          </p:cNvPr>
          <p:cNvSpPr txBox="1">
            <a:spLocks/>
          </p:cNvSpPr>
          <p:nvPr/>
        </p:nvSpPr>
        <p:spPr>
          <a:xfrm>
            <a:off x="5922391" y="4726677"/>
            <a:ext cx="4386390" cy="1284827"/>
          </a:xfrm>
          <a:prstGeom prst="rect">
            <a:avLst/>
          </a:prstGeom>
        </p:spPr>
        <p:txBody>
          <a:bodyPr vert="horz" lIns="0" tIns="0" rIns="0" bIns="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Roboto" panose="02000000000000000000" pitchFamily="2" charset="0"/>
                <a:ea typeface="Roboto" panose="02000000000000000000" pitchFamily="2" charset="0"/>
              </a:rPr>
              <a:t>Info-Tech’s Management and Governance Diagnostic helps IT departments assess their strengths and weaknesses, prioritize their processes and build an improvement roadmap, and establish clear ownership of IT processes. In 2021, the benchmark was formed by data from 320 different organizations.</a:t>
            </a:r>
          </a:p>
        </p:txBody>
      </p:sp>
      <p:grpSp>
        <p:nvGrpSpPr>
          <p:cNvPr id="19" name="Group 18">
            <a:extLst>
              <a:ext uri="{FF2B5EF4-FFF2-40B4-BE49-F238E27FC236}">
                <a16:creationId xmlns:a16="http://schemas.microsoft.com/office/drawing/2014/main" id="{94DE977A-3F8B-425E-8DF7-F4A19BC3AA10}"/>
              </a:ext>
            </a:extLst>
          </p:cNvPr>
          <p:cNvGrpSpPr/>
          <p:nvPr/>
        </p:nvGrpSpPr>
        <p:grpSpPr>
          <a:xfrm>
            <a:off x="5922391" y="6186399"/>
            <a:ext cx="2519082" cy="468000"/>
            <a:chOff x="2179926" y="3280346"/>
            <a:chExt cx="2519082" cy="468000"/>
          </a:xfrm>
        </p:grpSpPr>
        <p:grpSp>
          <p:nvGrpSpPr>
            <p:cNvPr id="20" name="Group 19">
              <a:extLst>
                <a:ext uri="{FF2B5EF4-FFF2-40B4-BE49-F238E27FC236}">
                  <a16:creationId xmlns:a16="http://schemas.microsoft.com/office/drawing/2014/main" id="{FE17B479-199E-4610-B2DB-A3B16F0F347F}"/>
                </a:ext>
              </a:extLst>
            </p:cNvPr>
            <p:cNvGrpSpPr/>
            <p:nvPr/>
          </p:nvGrpSpPr>
          <p:grpSpPr>
            <a:xfrm>
              <a:off x="2179926" y="3280346"/>
              <a:ext cx="2519082" cy="468000"/>
              <a:chOff x="2179926" y="2709431"/>
              <a:chExt cx="2519082" cy="468000"/>
            </a:xfrm>
          </p:grpSpPr>
          <p:sp>
            <p:nvSpPr>
              <p:cNvPr id="22" name="Rectangle 21">
                <a:hlinkClick r:id="rId3"/>
                <a:extLst>
                  <a:ext uri="{FF2B5EF4-FFF2-40B4-BE49-F238E27FC236}">
                    <a16:creationId xmlns:a16="http://schemas.microsoft.com/office/drawing/2014/main" id="{9F0045D6-ED06-4705-BD5E-7D0962A77D48}"/>
                  </a:ext>
                </a:extLst>
              </p:cNvPr>
              <p:cNvSpPr/>
              <p:nvPr/>
            </p:nvSpPr>
            <p:spPr>
              <a:xfrm>
                <a:off x="2648068" y="2709431"/>
                <a:ext cx="2050940" cy="468000"/>
              </a:xfrm>
              <a:prstGeom prst="rect">
                <a:avLst/>
              </a:prstGeom>
              <a:solidFill>
                <a:srgbClr val="5D3391"/>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Exo" panose="02000503000000000000" pitchFamily="2" charset="77"/>
                    <a:ea typeface="+mn-ea"/>
                    <a:cs typeface="+mn-cs"/>
                  </a:rPr>
                  <a:t>Assess your IT processes</a:t>
                </a:r>
              </a:p>
            </p:txBody>
          </p:sp>
          <p:sp>
            <p:nvSpPr>
              <p:cNvPr id="23" name="Rectangle 22">
                <a:extLst>
                  <a:ext uri="{FF2B5EF4-FFF2-40B4-BE49-F238E27FC236}">
                    <a16:creationId xmlns:a16="http://schemas.microsoft.com/office/drawing/2014/main" id="{75F5B46D-A619-4616-93AE-24E498A0D21A}"/>
                  </a:ext>
                </a:extLst>
              </p:cNvPr>
              <p:cNvSpPr>
                <a:spLocks noChangeAspect="1"/>
              </p:cNvSpPr>
              <p:nvPr/>
            </p:nvSpPr>
            <p:spPr>
              <a:xfrm>
                <a:off x="2179926" y="2709431"/>
                <a:ext cx="468000" cy="468000"/>
              </a:xfrm>
              <a:prstGeom prst="rect">
                <a:avLst/>
              </a:prstGeom>
              <a:solidFill>
                <a:srgbClr val="5E3391">
                  <a:lumMod val="75000"/>
                </a:srgbClr>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21" name="Picture 20">
              <a:extLst>
                <a:ext uri="{FF2B5EF4-FFF2-40B4-BE49-F238E27FC236}">
                  <a16:creationId xmlns:a16="http://schemas.microsoft.com/office/drawing/2014/main" id="{164F9C08-8F45-4586-ADD0-4BAC761F45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grpSp>
        <p:nvGrpSpPr>
          <p:cNvPr id="24" name="Group 23">
            <a:extLst>
              <a:ext uri="{FF2B5EF4-FFF2-40B4-BE49-F238E27FC236}">
                <a16:creationId xmlns:a16="http://schemas.microsoft.com/office/drawing/2014/main" id="{F1E052AB-A1C3-4E02-A8BA-3E21DAFFE16C}"/>
              </a:ext>
            </a:extLst>
          </p:cNvPr>
          <p:cNvGrpSpPr/>
          <p:nvPr/>
        </p:nvGrpSpPr>
        <p:grpSpPr>
          <a:xfrm>
            <a:off x="776385" y="6186399"/>
            <a:ext cx="2379410" cy="468000"/>
            <a:chOff x="2179926" y="3280346"/>
            <a:chExt cx="2379410" cy="468000"/>
          </a:xfrm>
        </p:grpSpPr>
        <p:grpSp>
          <p:nvGrpSpPr>
            <p:cNvPr id="25" name="Group 24">
              <a:extLst>
                <a:ext uri="{FF2B5EF4-FFF2-40B4-BE49-F238E27FC236}">
                  <a16:creationId xmlns:a16="http://schemas.microsoft.com/office/drawing/2014/main" id="{3493D5DB-596D-40FC-BA00-42FD87D25C8F}"/>
                </a:ext>
              </a:extLst>
            </p:cNvPr>
            <p:cNvGrpSpPr/>
            <p:nvPr/>
          </p:nvGrpSpPr>
          <p:grpSpPr>
            <a:xfrm>
              <a:off x="2179926" y="3280346"/>
              <a:ext cx="2379410" cy="468000"/>
              <a:chOff x="2179926" y="2709431"/>
              <a:chExt cx="2379410" cy="468000"/>
            </a:xfrm>
          </p:grpSpPr>
          <p:sp>
            <p:nvSpPr>
              <p:cNvPr id="27" name="Rectangle 26">
                <a:hlinkClick r:id="rId5"/>
                <a:extLst>
                  <a:ext uri="{FF2B5EF4-FFF2-40B4-BE49-F238E27FC236}">
                    <a16:creationId xmlns:a16="http://schemas.microsoft.com/office/drawing/2014/main" id="{9ACEEF52-59BA-42F1-8EAB-A27A60983D3A}"/>
                  </a:ext>
                </a:extLst>
              </p:cNvPr>
              <p:cNvSpPr/>
              <p:nvPr/>
            </p:nvSpPr>
            <p:spPr>
              <a:xfrm>
                <a:off x="2648068" y="2709431"/>
                <a:ext cx="1911268" cy="468000"/>
              </a:xfrm>
              <a:prstGeom prst="rect">
                <a:avLst/>
              </a:prstGeom>
              <a:solidFill>
                <a:srgbClr val="5D3391"/>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Exo" panose="02000503000000000000" pitchFamily="2" charset="77"/>
                    <a:ea typeface="+mn-ea"/>
                    <a:cs typeface="+mn-cs"/>
                  </a:rPr>
                  <a:t>Build IT alignment</a:t>
                </a:r>
              </a:p>
            </p:txBody>
          </p:sp>
          <p:sp>
            <p:nvSpPr>
              <p:cNvPr id="28" name="Rectangle 27">
                <a:extLst>
                  <a:ext uri="{FF2B5EF4-FFF2-40B4-BE49-F238E27FC236}">
                    <a16:creationId xmlns:a16="http://schemas.microsoft.com/office/drawing/2014/main" id="{D3ABF661-281A-4AAF-8BBA-0B59B0DAB52B}"/>
                  </a:ext>
                </a:extLst>
              </p:cNvPr>
              <p:cNvSpPr>
                <a:spLocks noChangeAspect="1"/>
              </p:cNvSpPr>
              <p:nvPr/>
            </p:nvSpPr>
            <p:spPr>
              <a:xfrm>
                <a:off x="2179926" y="2709431"/>
                <a:ext cx="468000" cy="468000"/>
              </a:xfrm>
              <a:prstGeom prst="rect">
                <a:avLst/>
              </a:prstGeom>
              <a:solidFill>
                <a:srgbClr val="5E3391">
                  <a:lumMod val="75000"/>
                </a:srgbClr>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26" name="Picture 25">
              <a:extLst>
                <a:ext uri="{FF2B5EF4-FFF2-40B4-BE49-F238E27FC236}">
                  <a16:creationId xmlns:a16="http://schemas.microsoft.com/office/drawing/2014/main" id="{1ABAEC4B-1E5B-41D7-9DFE-1A3B7C7152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sp>
        <p:nvSpPr>
          <p:cNvPr id="29" name="object 19">
            <a:extLst>
              <a:ext uri="{FF2B5EF4-FFF2-40B4-BE49-F238E27FC236}">
                <a16:creationId xmlns:a16="http://schemas.microsoft.com/office/drawing/2014/main" id="{92D8D3CE-EB32-4FA3-B200-76367CF03D9E}"/>
              </a:ext>
            </a:extLst>
          </p:cNvPr>
          <p:cNvSpPr/>
          <p:nvPr/>
        </p:nvSpPr>
        <p:spPr>
          <a:xfrm rot="16200000" flipH="1">
            <a:off x="2546056" y="2592541"/>
            <a:ext cx="379861" cy="3404073"/>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endParaRPr lang="en-US" sz="662" dirty="0">
              <a:latin typeface="Roboto Condensed Light" panose="02000000000000000000" pitchFamily="2" charset="0"/>
            </a:endParaRPr>
          </a:p>
        </p:txBody>
      </p:sp>
      <p:sp>
        <p:nvSpPr>
          <p:cNvPr id="30" name="object 19">
            <a:extLst>
              <a:ext uri="{FF2B5EF4-FFF2-40B4-BE49-F238E27FC236}">
                <a16:creationId xmlns:a16="http://schemas.microsoft.com/office/drawing/2014/main" id="{13B6A483-4146-4FC2-8945-CD48D0B4C124}"/>
              </a:ext>
            </a:extLst>
          </p:cNvPr>
          <p:cNvSpPr/>
          <p:nvPr/>
        </p:nvSpPr>
        <p:spPr>
          <a:xfrm rot="16200000" flipH="1">
            <a:off x="8262326" y="2592541"/>
            <a:ext cx="379861" cy="3404073"/>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endParaRPr lang="en-US" sz="662" dirty="0">
              <a:latin typeface="Roboto Condensed Light" panose="02000000000000000000" pitchFamily="2" charset="0"/>
            </a:endParaRPr>
          </a:p>
        </p:txBody>
      </p:sp>
      <p:sp>
        <p:nvSpPr>
          <p:cNvPr id="31" name="Rectangle 30">
            <a:extLst>
              <a:ext uri="{FF2B5EF4-FFF2-40B4-BE49-F238E27FC236}">
                <a16:creationId xmlns:a16="http://schemas.microsoft.com/office/drawing/2014/main" id="{605341C3-17B2-43AD-A510-F1A3DBEB90BA}"/>
              </a:ext>
            </a:extLst>
          </p:cNvPr>
          <p:cNvSpPr/>
          <p:nvPr/>
        </p:nvSpPr>
        <p:spPr>
          <a:xfrm>
            <a:off x="788100" y="1496221"/>
            <a:ext cx="10550263" cy="6111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Tree>
    <p:extLst>
      <p:ext uri="{BB962C8B-B14F-4D97-AF65-F5344CB8AC3E}">
        <p14:creationId xmlns:p14="http://schemas.microsoft.com/office/powerpoint/2010/main" val="356491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38371" y="634632"/>
            <a:ext cx="6683829" cy="642277"/>
          </a:xfrm>
        </p:spPr>
        <p:txBody>
          <a:bodyPr>
            <a:normAutofit/>
          </a:bodyPr>
          <a:lstStyle/>
          <a:p>
            <a:r>
              <a:rPr lang="en-US" dirty="0"/>
              <a:t>From Priorities to Action</a:t>
            </a:r>
          </a:p>
        </p:txBody>
      </p:sp>
      <p:sp>
        <p:nvSpPr>
          <p:cNvPr id="14" name="Text Placeholder 13">
            <a:extLst>
              <a:ext uri="{FF2B5EF4-FFF2-40B4-BE49-F238E27FC236}">
                <a16:creationId xmlns:a16="http://schemas.microsoft.com/office/drawing/2014/main" id="{ECFC7D99-1031-BC44-9BF7-41D588F9013C}"/>
              </a:ext>
            </a:extLst>
          </p:cNvPr>
          <p:cNvSpPr>
            <a:spLocks noGrp="1"/>
          </p:cNvSpPr>
          <p:nvPr>
            <p:ph type="body" sz="quarter" idx="12"/>
          </p:nvPr>
        </p:nvSpPr>
        <p:spPr>
          <a:xfrm>
            <a:off x="774326" y="1465978"/>
            <a:ext cx="4620491" cy="208333"/>
          </a:xfrm>
        </p:spPr>
        <p:txBody>
          <a:bodyPr/>
          <a:lstStyle/>
          <a:p>
            <a:r>
              <a:rPr lang="en-US" dirty="0"/>
              <a:t>Staff retention is a leadership priority</a:t>
            </a:r>
          </a:p>
        </p:txBody>
      </p:sp>
      <p:sp>
        <p:nvSpPr>
          <p:cNvPr id="15" name="Text Placeholder 14">
            <a:extLst>
              <a:ext uri="{FF2B5EF4-FFF2-40B4-BE49-F238E27FC236}">
                <a16:creationId xmlns:a16="http://schemas.microsoft.com/office/drawing/2014/main" id="{197A0BE0-5DBC-CD42-8B50-A99E19208320}"/>
              </a:ext>
            </a:extLst>
          </p:cNvPr>
          <p:cNvSpPr>
            <a:spLocks noGrp="1"/>
          </p:cNvSpPr>
          <p:nvPr>
            <p:ph type="body" sz="quarter" idx="13"/>
          </p:nvPr>
        </p:nvSpPr>
        <p:spPr>
          <a:xfrm>
            <a:off x="776623" y="1741768"/>
            <a:ext cx="4648200" cy="4031672"/>
          </a:xfrm>
        </p:spPr>
        <p:txBody>
          <a:bodyPr/>
          <a:lstStyle/>
          <a:p>
            <a:r>
              <a:rPr lang="en-US" sz="1200" dirty="0">
                <a:latin typeface="Roboto" panose="02000000000000000000" pitchFamily="2" charset="0"/>
                <a:ea typeface="Roboto" panose="02000000000000000000" pitchFamily="2" charset="0"/>
              </a:rPr>
              <a:t>The Great Resignation trend is bringing attention to employee engagement and staff retention. IT departments are busier than ever during the pandemic as they work overtime to keep up with a remote workforce and new security threats. At the same time, IT talent is among the most coveted on the market. </a:t>
            </a:r>
          </a:p>
          <a:p>
            <a:r>
              <a:rPr lang="en-US" sz="1200" dirty="0">
                <a:latin typeface="Roboto" panose="02000000000000000000" pitchFamily="2" charset="0"/>
                <a:ea typeface="Roboto" panose="02000000000000000000" pitchFamily="2" charset="0"/>
              </a:rPr>
              <a:t>CIOs need to develop a people-first approach to improve the employee experience. Beyond compensation, IT workers need clarity in terms of their career paths, a direct connection between their work and the goals of the organization, and time set aside for professional development. </a:t>
            </a:r>
          </a:p>
          <a:p>
            <a:r>
              <a:rPr lang="en-US" sz="1200" dirty="0">
                <a:latin typeface="Roboto" panose="02000000000000000000" pitchFamily="2" charset="0"/>
                <a:ea typeface="Roboto" panose="02000000000000000000" pitchFamily="2" charset="0"/>
              </a:rPr>
              <a:t>Info-Tech’s 2021 benchmark for “Leadership, Culture &amp; Values” shows that most organizations rate this capability very highly (9) but see room to improve on their effectiveness (6.9). </a:t>
            </a:r>
          </a:p>
        </p:txBody>
      </p:sp>
      <p:grpSp>
        <p:nvGrpSpPr>
          <p:cNvPr id="22" name="Group 21">
            <a:extLst>
              <a:ext uri="{FF2B5EF4-FFF2-40B4-BE49-F238E27FC236}">
                <a16:creationId xmlns:a16="http://schemas.microsoft.com/office/drawing/2014/main" id="{8FA57BF0-4E67-439B-A7F0-C7B5264A6E3E}"/>
              </a:ext>
            </a:extLst>
          </p:cNvPr>
          <p:cNvGrpSpPr/>
          <p:nvPr/>
        </p:nvGrpSpPr>
        <p:grpSpPr>
          <a:xfrm>
            <a:off x="6270625" y="1308100"/>
            <a:ext cx="5499100" cy="3540125"/>
            <a:chOff x="480519" y="4657601"/>
            <a:chExt cx="7618452" cy="1403236"/>
          </a:xfrm>
        </p:grpSpPr>
        <p:sp>
          <p:nvSpPr>
            <p:cNvPr id="23" name="Rounded Rectangle 22">
              <a:extLst>
                <a:ext uri="{FF2B5EF4-FFF2-40B4-BE49-F238E27FC236}">
                  <a16:creationId xmlns:a16="http://schemas.microsoft.com/office/drawing/2014/main" id="{B4A25128-A86C-4F5F-B0F3-0B3DC8EC39BA}"/>
                </a:ext>
              </a:extLst>
            </p:cNvPr>
            <p:cNvSpPr/>
            <p:nvPr/>
          </p:nvSpPr>
          <p:spPr>
            <a:xfrm>
              <a:off x="480524" y="4657609"/>
              <a:ext cx="7618447" cy="1403228"/>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ounded Rectangle 23">
              <a:extLst>
                <a:ext uri="{FF2B5EF4-FFF2-40B4-BE49-F238E27FC236}">
                  <a16:creationId xmlns:a16="http://schemas.microsoft.com/office/drawing/2014/main" id="{FAE840F7-CEEA-4D21-9161-C9F087048568}"/>
                </a:ext>
              </a:extLst>
            </p:cNvPr>
            <p:cNvSpPr/>
            <p:nvPr/>
          </p:nvSpPr>
          <p:spPr>
            <a:xfrm rot="10800000">
              <a:off x="480519" y="4657601"/>
              <a:ext cx="7618450" cy="1403230"/>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7" name="Text Placeholder 13">
            <a:extLst>
              <a:ext uri="{FF2B5EF4-FFF2-40B4-BE49-F238E27FC236}">
                <a16:creationId xmlns:a16="http://schemas.microsoft.com/office/drawing/2014/main" id="{03DA1080-E030-42C4-A570-E18E234CADDD}"/>
              </a:ext>
            </a:extLst>
          </p:cNvPr>
          <p:cNvSpPr txBox="1">
            <a:spLocks/>
          </p:cNvSpPr>
          <p:nvPr/>
        </p:nvSpPr>
        <p:spPr>
          <a:xfrm>
            <a:off x="6488834" y="1502992"/>
            <a:ext cx="4353791" cy="157533"/>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the next step</a:t>
            </a:r>
          </a:p>
        </p:txBody>
      </p:sp>
      <p:sp>
        <p:nvSpPr>
          <p:cNvPr id="29" name="TextBox 28">
            <a:extLst>
              <a:ext uri="{FF2B5EF4-FFF2-40B4-BE49-F238E27FC236}">
                <a16:creationId xmlns:a16="http://schemas.microsoft.com/office/drawing/2014/main" id="{DF968FC4-CEB9-48D7-B57C-A87BDB5C0630}"/>
              </a:ext>
            </a:extLst>
          </p:cNvPr>
          <p:cNvSpPr txBox="1"/>
          <p:nvPr/>
        </p:nvSpPr>
        <p:spPr>
          <a:xfrm>
            <a:off x="6634932" y="2427440"/>
            <a:ext cx="4632325" cy="646331"/>
          </a:xfrm>
          <a:prstGeom prst="rect">
            <a:avLst/>
          </a:prstGeom>
          <a:noFill/>
        </p:spPr>
        <p:txBody>
          <a:bodyPr wrap="square">
            <a:spAutoFit/>
          </a:bodyPr>
          <a:lstStyle/>
          <a:p>
            <a:pPr algn="l"/>
            <a:r>
              <a:rPr lang="en-US" b="1" i="0" dirty="0">
                <a:solidFill>
                  <a:srgbClr val="00B050"/>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McLean &amp; Company’s Modernize Performance Management</a:t>
            </a:r>
            <a:endParaRPr lang="en-US" b="1" i="0" dirty="0">
              <a:solidFill>
                <a:srgbClr val="00B050"/>
              </a:solidFill>
              <a:effectLst/>
              <a:latin typeface="Montserrat" panose="00000500000000000000" pitchFamily="2" charset="0"/>
            </a:endParaRPr>
          </a:p>
        </p:txBody>
      </p:sp>
      <p:sp>
        <p:nvSpPr>
          <p:cNvPr id="31" name="TextBox 30">
            <a:extLst>
              <a:ext uri="{FF2B5EF4-FFF2-40B4-BE49-F238E27FC236}">
                <a16:creationId xmlns:a16="http://schemas.microsoft.com/office/drawing/2014/main" id="{112E303C-6A7E-4967-AACF-7CABABB2791D}"/>
              </a:ext>
            </a:extLst>
          </p:cNvPr>
          <p:cNvSpPr txBox="1"/>
          <p:nvPr/>
        </p:nvSpPr>
        <p:spPr>
          <a:xfrm>
            <a:off x="6634932" y="2023862"/>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See how IT talent trends are shifting through the pandemic and understand how themes like The Great Resignation has impacted IT.</a:t>
            </a:r>
          </a:p>
        </p:txBody>
      </p:sp>
      <p:sp>
        <p:nvSpPr>
          <p:cNvPr id="32" name="TextBox 31">
            <a:extLst>
              <a:ext uri="{FF2B5EF4-FFF2-40B4-BE49-F238E27FC236}">
                <a16:creationId xmlns:a16="http://schemas.microsoft.com/office/drawing/2014/main" id="{90BBEC17-F568-474E-B6B4-C218D40A3461}"/>
              </a:ext>
            </a:extLst>
          </p:cNvPr>
          <p:cNvSpPr txBox="1"/>
          <p:nvPr/>
        </p:nvSpPr>
        <p:spPr>
          <a:xfrm>
            <a:off x="6634932" y="1686979"/>
            <a:ext cx="4573404" cy="369332"/>
          </a:xfrm>
          <a:prstGeom prst="rect">
            <a:avLst/>
          </a:prstGeom>
          <a:noFill/>
        </p:spPr>
        <p:txBody>
          <a:bodyPr wrap="square">
            <a:spAutoFit/>
          </a:bodyPr>
          <a:lstStyle/>
          <a:p>
            <a:pPr algn="l"/>
            <a:r>
              <a:rPr lang="en-US" b="1" i="0" dirty="0">
                <a:solidFill>
                  <a:srgbClr val="00B050"/>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IT Talent Trends 2022 </a:t>
            </a:r>
            <a:endParaRPr lang="en-US" b="1" i="0" dirty="0">
              <a:solidFill>
                <a:srgbClr val="00B050"/>
              </a:solidFill>
              <a:effectLst/>
              <a:latin typeface="Montserrat" panose="00000500000000000000" pitchFamily="2" charset="0"/>
            </a:endParaRPr>
          </a:p>
        </p:txBody>
      </p:sp>
      <p:sp>
        <p:nvSpPr>
          <p:cNvPr id="33" name="TextBox 32">
            <a:extLst>
              <a:ext uri="{FF2B5EF4-FFF2-40B4-BE49-F238E27FC236}">
                <a16:creationId xmlns:a16="http://schemas.microsoft.com/office/drawing/2014/main" id="{2ADEB957-0066-4AA0-8D21-9C55A5EF6FF6}"/>
              </a:ext>
            </a:extLst>
          </p:cNvPr>
          <p:cNvSpPr txBox="1"/>
          <p:nvPr/>
        </p:nvSpPr>
        <p:spPr>
          <a:xfrm>
            <a:off x="6634932" y="3041322"/>
            <a:ext cx="4953000" cy="830997"/>
          </a:xfrm>
          <a:prstGeom prst="rect">
            <a:avLst/>
          </a:prstGeom>
          <a:noFill/>
        </p:spPr>
        <p:txBody>
          <a:bodyPr wrap="square">
            <a:spAutoFit/>
          </a:bodyPr>
          <a:lstStyle/>
          <a:p>
            <a:pPr algn="l"/>
            <a:r>
              <a:rPr lang="en-US" sz="1200" b="0" i="0" dirty="0">
                <a:solidFill>
                  <a:srgbClr val="000000"/>
                </a:solidFill>
                <a:effectLst/>
                <a:latin typeface="Roboto" panose="02000000000000000000" pitchFamily="2" charset="0"/>
              </a:rPr>
              <a:t>Customize the building blocks of performance management to best fit organizational needs to impact individual and organizational performance, productivity, and engagement. (McLean subscription required).</a:t>
            </a:r>
          </a:p>
        </p:txBody>
      </p:sp>
      <p:sp>
        <p:nvSpPr>
          <p:cNvPr id="34" name="TextBox 33">
            <a:extLst>
              <a:ext uri="{FF2B5EF4-FFF2-40B4-BE49-F238E27FC236}">
                <a16:creationId xmlns:a16="http://schemas.microsoft.com/office/drawing/2014/main" id="{87D43285-DE62-46E6-B415-D29537612EB1}"/>
              </a:ext>
            </a:extLst>
          </p:cNvPr>
          <p:cNvSpPr txBox="1"/>
          <p:nvPr/>
        </p:nvSpPr>
        <p:spPr>
          <a:xfrm>
            <a:off x="6634932" y="3757756"/>
            <a:ext cx="4430232" cy="646331"/>
          </a:xfrm>
          <a:prstGeom prst="rect">
            <a:avLst/>
          </a:prstGeom>
          <a:noFill/>
        </p:spPr>
        <p:txBody>
          <a:bodyPr wrap="square">
            <a:spAutoFit/>
          </a:bodyPr>
          <a:lstStyle/>
          <a:p>
            <a:pPr algn="l"/>
            <a:r>
              <a:rPr lang="en-US" b="1" i="0" dirty="0">
                <a:solidFill>
                  <a:srgbClr val="00B050"/>
                </a:solidFill>
                <a:effectLst/>
                <a:latin typeface="Montserrat" panose="00000500000000000000" pitchFamily="2" charset="0"/>
                <a:hlinkClick r:id="rId5">
                  <a:extLst>
                    <a:ext uri="{A12FA001-AC4F-418D-AE19-62706E023703}">
                      <ahyp:hlinkClr xmlns:ahyp="http://schemas.microsoft.com/office/drawing/2018/hyperlinkcolor" val="tx"/>
                    </a:ext>
                  </a:extLst>
                </a:hlinkClick>
              </a:rPr>
              <a:t>Redesign Your IT Organizational Structure</a:t>
            </a:r>
            <a:endParaRPr lang="en-US" b="1" i="0" dirty="0">
              <a:solidFill>
                <a:srgbClr val="00B050"/>
              </a:solidFill>
              <a:effectLst/>
              <a:latin typeface="Montserrat" panose="00000500000000000000" pitchFamily="2" charset="0"/>
            </a:endParaRPr>
          </a:p>
        </p:txBody>
      </p:sp>
      <p:sp>
        <p:nvSpPr>
          <p:cNvPr id="37" name="TextBox 36">
            <a:extLst>
              <a:ext uri="{FF2B5EF4-FFF2-40B4-BE49-F238E27FC236}">
                <a16:creationId xmlns:a16="http://schemas.microsoft.com/office/drawing/2014/main" id="{149165BD-036B-4415-81D5-8BFB42645719}"/>
              </a:ext>
            </a:extLst>
          </p:cNvPr>
          <p:cNvSpPr txBox="1"/>
          <p:nvPr/>
        </p:nvSpPr>
        <p:spPr>
          <a:xfrm>
            <a:off x="6634932" y="4371640"/>
            <a:ext cx="5058304"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Define future-state work units, roles, and responsibilities that will enable the IT organization to complete the work that needs to be done.</a:t>
            </a:r>
          </a:p>
        </p:txBody>
      </p:sp>
      <p:sp>
        <p:nvSpPr>
          <p:cNvPr id="45" name="TextBox 44">
            <a:extLst>
              <a:ext uri="{FF2B5EF4-FFF2-40B4-BE49-F238E27FC236}">
                <a16:creationId xmlns:a16="http://schemas.microsoft.com/office/drawing/2014/main" id="{39C00EEE-1EBF-41E9-9FEE-6FD36FC832A7}"/>
              </a:ext>
            </a:extLst>
          </p:cNvPr>
          <p:cNvSpPr txBox="1"/>
          <p:nvPr/>
        </p:nvSpPr>
        <p:spPr>
          <a:xfrm>
            <a:off x="6278408" y="4869723"/>
            <a:ext cx="5464958" cy="600164"/>
          </a:xfrm>
          <a:prstGeom prst="rect">
            <a:avLst/>
          </a:prstGeom>
          <a:noFill/>
        </p:spPr>
        <p:txBody>
          <a:bodyPr wrap="none" rtlCol="0">
            <a:spAutoFit/>
          </a:bodyPr>
          <a:lstStyle/>
          <a:p>
            <a:r>
              <a:rPr lang="en-US" sz="1100" b="1" dirty="0">
                <a:latin typeface="Exo" panose="02000303000000000000" pitchFamily="2" charset="0"/>
                <a:ea typeface="Roboto" panose="02000000000000000000" pitchFamily="2" charset="0"/>
              </a:rPr>
              <a:t>“Leadership, Culture &amp; Values” gap between importance and effectiveness </a:t>
            </a:r>
          </a:p>
          <a:p>
            <a:r>
              <a:rPr lang="en-US" sz="1100" b="1" dirty="0">
                <a:latin typeface="Exo" panose="02000303000000000000" pitchFamily="2" charset="0"/>
                <a:ea typeface="Roboto" panose="02000000000000000000" pitchFamily="2" charset="0"/>
              </a:rPr>
              <a:t>Info-Tech Research Group Management and Governance Diagnostic Benchmark 2021</a:t>
            </a:r>
          </a:p>
          <a:p>
            <a:endParaRPr lang="en-US" sz="1100" b="1" dirty="0">
              <a:latin typeface="Exo" panose="02000303000000000000" pitchFamily="2" charset="0"/>
              <a:ea typeface="Roboto" panose="02000000000000000000" pitchFamily="2" charset="0"/>
            </a:endParaRPr>
          </a:p>
        </p:txBody>
      </p:sp>
      <p:graphicFrame>
        <p:nvGraphicFramePr>
          <p:cNvPr id="4" name="Chart 3">
            <a:extLst>
              <a:ext uri="{FF2B5EF4-FFF2-40B4-BE49-F238E27FC236}">
                <a16:creationId xmlns:a16="http://schemas.microsoft.com/office/drawing/2014/main" id="{ACB2B280-83EA-42AF-9850-D51218D872BD}"/>
              </a:ext>
            </a:extLst>
          </p:cNvPr>
          <p:cNvGraphicFramePr/>
          <p:nvPr>
            <p:extLst>
              <p:ext uri="{D42A27DB-BD31-4B8C-83A1-F6EECF244321}">
                <p14:modId xmlns:p14="http://schemas.microsoft.com/office/powerpoint/2010/main" val="3325158000"/>
              </p:ext>
            </p:extLst>
          </p:nvPr>
        </p:nvGraphicFramePr>
        <p:xfrm>
          <a:off x="6196733" y="5256646"/>
          <a:ext cx="5375943" cy="1528233"/>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Connector: Elbow 5">
            <a:extLst>
              <a:ext uri="{FF2B5EF4-FFF2-40B4-BE49-F238E27FC236}">
                <a16:creationId xmlns:a16="http://schemas.microsoft.com/office/drawing/2014/main" id="{4B7013C2-22E9-4D9E-9307-A2657E21D042}"/>
              </a:ext>
            </a:extLst>
          </p:cNvPr>
          <p:cNvCxnSpPr>
            <a:cxnSpLocks/>
          </p:cNvCxnSpPr>
          <p:nvPr/>
        </p:nvCxnSpPr>
        <p:spPr>
          <a:xfrm>
            <a:off x="10113818" y="5615709"/>
            <a:ext cx="812800" cy="508000"/>
          </a:xfrm>
          <a:prstGeom prst="bentConnector3">
            <a:avLst>
              <a:gd name="adj1" fmla="val 136364"/>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0F5DE1-EED1-4DEE-A1D0-B5519E597C41}"/>
              </a:ext>
            </a:extLst>
          </p:cNvPr>
          <p:cNvSpPr txBox="1"/>
          <p:nvPr/>
        </p:nvSpPr>
        <p:spPr>
          <a:xfrm>
            <a:off x="10742998" y="5762725"/>
            <a:ext cx="511679" cy="276999"/>
          </a:xfrm>
          <a:prstGeom prst="rect">
            <a:avLst/>
          </a:prstGeom>
          <a:noFill/>
        </p:spPr>
        <p:txBody>
          <a:bodyPr wrap="none" rtlCol="0">
            <a:spAutoFit/>
          </a:bodyPr>
          <a:lstStyle/>
          <a:p>
            <a:r>
              <a:rPr lang="en-US" sz="1200" i="0" dirty="0">
                <a:solidFill>
                  <a:srgbClr val="00B050"/>
                </a:solidFill>
                <a:effectLst/>
                <a:latin typeface="Roboto" panose="02000000000000000000" pitchFamily="2" charset="0"/>
                <a:ea typeface="Roboto" panose="02000000000000000000" pitchFamily="2" charset="0"/>
              </a:rPr>
              <a:t>∆</a:t>
            </a:r>
            <a:r>
              <a:rPr lang="en-US" sz="1200" dirty="0">
                <a:solidFill>
                  <a:srgbClr val="00B050"/>
                </a:solidFill>
                <a:latin typeface="Roboto" panose="02000000000000000000" pitchFamily="2" charset="0"/>
                <a:ea typeface="Roboto" panose="02000000000000000000" pitchFamily="2" charset="0"/>
              </a:rPr>
              <a:t>2.1</a:t>
            </a:r>
          </a:p>
        </p:txBody>
      </p:sp>
    </p:spTree>
    <p:extLst>
      <p:ext uri="{BB962C8B-B14F-4D97-AF65-F5344CB8AC3E}">
        <p14:creationId xmlns:p14="http://schemas.microsoft.com/office/powerpoint/2010/main" val="2351385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1">
            <a:extLst>
              <a:ext uri="{FF2B5EF4-FFF2-40B4-BE49-F238E27FC236}">
                <a16:creationId xmlns:a16="http://schemas.microsoft.com/office/drawing/2014/main" id="{D69877BD-01F0-46DF-8910-719EC3A24EDF}"/>
              </a:ext>
            </a:extLst>
          </p:cNvPr>
          <p:cNvSpPr>
            <a:spLocks noGrp="1"/>
          </p:cNvSpPr>
          <p:nvPr>
            <p:ph type="ctrTitle"/>
          </p:nvPr>
        </p:nvSpPr>
        <p:spPr>
          <a:xfrm>
            <a:off x="748992" y="1019223"/>
            <a:ext cx="8986024" cy="1342492"/>
          </a:xfrm>
        </p:spPr>
        <p:txBody>
          <a:bodyPr>
            <a:noAutofit/>
          </a:bodyPr>
          <a:lstStyle/>
          <a:p>
            <a:r>
              <a:rPr lang="en-US" sz="4400" dirty="0"/>
              <a:t>Design an automation platform</a:t>
            </a:r>
          </a:p>
        </p:txBody>
      </p:sp>
      <p:sp>
        <p:nvSpPr>
          <p:cNvPr id="15" name="Subtitle 6">
            <a:extLst>
              <a:ext uri="{FF2B5EF4-FFF2-40B4-BE49-F238E27FC236}">
                <a16:creationId xmlns:a16="http://schemas.microsoft.com/office/drawing/2014/main" id="{E30BC179-A946-4E0B-BD29-98C4E73A49E7}"/>
              </a:ext>
            </a:extLst>
          </p:cNvPr>
          <p:cNvSpPr>
            <a:spLocks noGrp="1"/>
          </p:cNvSpPr>
          <p:nvPr>
            <p:ph type="subTitle" idx="1"/>
          </p:nvPr>
        </p:nvSpPr>
        <p:spPr>
          <a:xfrm>
            <a:off x="767292" y="2531641"/>
            <a:ext cx="1178387" cy="365124"/>
          </a:xfrm>
        </p:spPr>
        <p:txBody>
          <a:bodyPr/>
          <a:lstStyle/>
          <a:p>
            <a:r>
              <a:rPr lang="en-US" dirty="0">
                <a:solidFill>
                  <a:srgbClr val="9E30A0"/>
                </a:solidFill>
              </a:rPr>
              <a:t>Priority 04</a:t>
            </a:r>
          </a:p>
        </p:txBody>
      </p:sp>
      <p:sp>
        <p:nvSpPr>
          <p:cNvPr id="16" name="Text Placeholder 7">
            <a:extLst>
              <a:ext uri="{FF2B5EF4-FFF2-40B4-BE49-F238E27FC236}">
                <a16:creationId xmlns:a16="http://schemas.microsoft.com/office/drawing/2014/main" id="{C0464F8E-3C20-40CA-B736-D6ADDF22A842}"/>
              </a:ext>
            </a:extLst>
          </p:cNvPr>
          <p:cNvSpPr>
            <a:spLocks noGrp="1"/>
          </p:cNvSpPr>
          <p:nvPr>
            <p:ph type="body" sz="quarter" idx="10"/>
          </p:nvPr>
        </p:nvSpPr>
        <p:spPr>
          <a:xfrm>
            <a:off x="2001434" y="2531641"/>
            <a:ext cx="6287103" cy="365124"/>
          </a:xfrm>
        </p:spPr>
        <p:txBody>
          <a:bodyPr/>
          <a:lstStyle/>
          <a:p>
            <a:r>
              <a:rPr lang="en-US" dirty="0"/>
              <a:t>| APO04 Innovation</a:t>
            </a:r>
          </a:p>
        </p:txBody>
      </p:sp>
      <p:sp>
        <p:nvSpPr>
          <p:cNvPr id="17" name="Text Placeholder 12">
            <a:extLst>
              <a:ext uri="{FF2B5EF4-FFF2-40B4-BE49-F238E27FC236}">
                <a16:creationId xmlns:a16="http://schemas.microsoft.com/office/drawing/2014/main" id="{8467CDB4-9F1D-4967-8BF4-858D5AAA3DCC}"/>
              </a:ext>
            </a:extLst>
          </p:cNvPr>
          <p:cNvSpPr>
            <a:spLocks noGrp="1"/>
          </p:cNvSpPr>
          <p:nvPr>
            <p:ph type="body" sz="quarter" idx="11"/>
          </p:nvPr>
        </p:nvSpPr>
        <p:spPr>
          <a:xfrm>
            <a:off x="771294" y="3023847"/>
            <a:ext cx="5487649" cy="961744"/>
          </a:xfrm>
        </p:spPr>
        <p:txBody>
          <a:bodyPr/>
          <a:lstStyle/>
          <a:p>
            <a:r>
              <a:rPr lang="en-US" dirty="0"/>
              <a:t>Position yourself to buy or build a platform that will enable new automation opportunities through seamless integration. </a:t>
            </a:r>
          </a:p>
          <a:p>
            <a:endParaRPr lang="en-US" dirty="0"/>
          </a:p>
        </p:txBody>
      </p:sp>
      <p:pic>
        <p:nvPicPr>
          <p:cNvPr id="2" name="Picture 2">
            <a:extLst>
              <a:ext uri="{FF2B5EF4-FFF2-40B4-BE49-F238E27FC236}">
                <a16:creationId xmlns:a16="http://schemas.microsoft.com/office/drawing/2014/main" id="{5BC1709D-68B5-FDA5-02F8-062F2BD5A60D}"/>
              </a:ext>
            </a:extLst>
          </p:cNvPr>
          <p:cNvPicPr>
            <a:picLocks noChangeAspect="1"/>
          </p:cNvPicPr>
          <p:nvPr/>
        </p:nvPicPr>
        <p:blipFill>
          <a:blip r:embed="rId3"/>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1777044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EAA2E8B-4B55-3A4A-9E13-CBA0542668F0}"/>
              </a:ext>
            </a:extLst>
          </p:cNvPr>
          <p:cNvGrpSpPr/>
          <p:nvPr/>
        </p:nvGrpSpPr>
        <p:grpSpPr>
          <a:xfrm>
            <a:off x="-399146" y="4832715"/>
            <a:ext cx="8015022" cy="1691888"/>
            <a:chOff x="1494412" y="1236320"/>
            <a:chExt cx="6340810" cy="985212"/>
          </a:xfrm>
        </p:grpSpPr>
        <p:sp>
          <p:nvSpPr>
            <p:cNvPr id="38" name="Rounded Rectangle 37">
              <a:extLst>
                <a:ext uri="{FF2B5EF4-FFF2-40B4-BE49-F238E27FC236}">
                  <a16:creationId xmlns:a16="http://schemas.microsoft.com/office/drawing/2014/main" id="{89738672-373D-FC4A-986E-616D34890080}"/>
                </a:ext>
              </a:extLst>
            </p:cNvPr>
            <p:cNvSpPr/>
            <p:nvPr/>
          </p:nvSpPr>
          <p:spPr>
            <a:xfrm rot="10800000">
              <a:off x="1494412" y="1236320"/>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 name="Rounded Rectangle 38">
              <a:extLst>
                <a:ext uri="{FF2B5EF4-FFF2-40B4-BE49-F238E27FC236}">
                  <a16:creationId xmlns:a16="http://schemas.microsoft.com/office/drawing/2014/main" id="{B49978E8-78BA-8141-8C5C-6E81F126FA5C}"/>
                </a:ext>
              </a:extLst>
            </p:cNvPr>
            <p:cNvSpPr/>
            <p:nvPr/>
          </p:nvSpPr>
          <p:spPr>
            <a:xfrm>
              <a:off x="1494416" y="1236323"/>
              <a:ext cx="6340806" cy="985209"/>
            </a:xfrm>
            <a:prstGeom prst="roundRect">
              <a:avLst>
                <a:gd name="adj" fmla="val 6715"/>
              </a:avLst>
            </a:prstGeom>
            <a:solidFill>
              <a:schemeClr val="bg1"/>
            </a:solidFill>
            <a:ln>
              <a:noFill/>
            </a:ln>
            <a:effectLst>
              <a:outerShdw blurRad="216892" dist="60721" dir="102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1" name="Text Placeholder 7">
            <a:extLst>
              <a:ext uri="{FF2B5EF4-FFF2-40B4-BE49-F238E27FC236}">
                <a16:creationId xmlns:a16="http://schemas.microsoft.com/office/drawing/2014/main" id="{E8079E46-BFA2-4948-B842-429AC2DFCA73}"/>
              </a:ext>
            </a:extLst>
          </p:cNvPr>
          <p:cNvSpPr>
            <a:spLocks noGrp="1"/>
          </p:cNvSpPr>
          <p:nvPr>
            <p:ph type="body" sz="quarter" idx="10"/>
          </p:nvPr>
        </p:nvSpPr>
        <p:spPr>
          <a:xfrm>
            <a:off x="764416" y="1414407"/>
            <a:ext cx="6570228" cy="446048"/>
          </a:xfrm>
        </p:spPr>
        <p:txBody>
          <a:bodyPr/>
          <a:lstStyle/>
          <a:p>
            <a:r>
              <a:rPr lang="en-US" dirty="0"/>
              <a:t>Necessity is the mother of innovation </a:t>
            </a:r>
          </a:p>
        </p:txBody>
      </p:sp>
      <p:sp>
        <p:nvSpPr>
          <p:cNvPr id="44" name="Text Placeholder 8">
            <a:extLst>
              <a:ext uri="{FF2B5EF4-FFF2-40B4-BE49-F238E27FC236}">
                <a16:creationId xmlns:a16="http://schemas.microsoft.com/office/drawing/2014/main" id="{E6F937C8-E323-FC45-872D-89C758EBFF5D}"/>
              </a:ext>
            </a:extLst>
          </p:cNvPr>
          <p:cNvSpPr>
            <a:spLocks noGrp="1"/>
          </p:cNvSpPr>
          <p:nvPr>
            <p:ph type="body" sz="quarter" idx="11"/>
          </p:nvPr>
        </p:nvSpPr>
        <p:spPr>
          <a:xfrm>
            <a:off x="764417" y="1746510"/>
            <a:ext cx="6721610" cy="1712635"/>
          </a:xfrm>
        </p:spPr>
        <p:txBody>
          <a:bodyPr/>
          <a:lstStyle/>
          <a:p>
            <a:pPr>
              <a:lnSpc>
                <a:spcPct val="109000"/>
              </a:lnSpc>
            </a:pPr>
            <a:r>
              <a:rPr lang="en-US" sz="1100" kern="0" dirty="0">
                <a:latin typeface="Roboto" panose="02000000000000000000" pitchFamily="2" charset="0"/>
                <a:ea typeface="Roboto" panose="02000000000000000000" pitchFamily="2" charset="0"/>
                <a:cs typeface="Teko" panose="02000000000000000000" pitchFamily="2" charset="77"/>
              </a:rPr>
              <a:t>When it’s said that digital transformation accelerated during the pandemic, what’s really meant is that processes that were formerly done manually became automated through software. In responses to the Tech Trends survey, CIOs say digital transformation was more of a focus during the pandemic, and eight in ten CIOs also say they shifted more than 20% of their organization’s processes to digital during the pandemic. Automating tasks through software can be called digitalization. </a:t>
            </a:r>
          </a:p>
          <a:p>
            <a:pPr>
              <a:lnSpc>
                <a:spcPct val="109000"/>
              </a:lnSpc>
            </a:pPr>
            <a:r>
              <a:rPr lang="en-US" sz="1100" kern="0" dirty="0">
                <a:latin typeface="Roboto" panose="02000000000000000000" pitchFamily="2" charset="0"/>
                <a:ea typeface="Roboto" panose="02000000000000000000" pitchFamily="2" charset="0"/>
                <a:cs typeface="Teko" panose="02000000000000000000" pitchFamily="2" charset="77"/>
              </a:rPr>
              <a:t>Most organizations became more digitalized during the pandemic. But how they pursued it depends on their IT maturity. For digital laggards, partnering with a technology services platform is the path of least resistance. For sophisticated innovators, they can consider building a platform to address the specific needs of their business process. Doing so requires the foundation of an existing “digital factory” or innovation arm where new technologies can be tested, proofs of concept developed, and external partnerships formed. Patience is key with these efforts, as not every investment will yield immediate returns and some will fail outright. </a:t>
            </a:r>
          </a:p>
          <a:p>
            <a:pPr>
              <a:lnSpc>
                <a:spcPct val="109000"/>
              </a:lnSpc>
            </a:pPr>
            <a:r>
              <a:rPr lang="en-US" sz="1100" kern="0" dirty="0">
                <a:latin typeface="Roboto" panose="02000000000000000000" pitchFamily="2" charset="0"/>
                <a:ea typeface="Roboto" panose="02000000000000000000" pitchFamily="2" charset="0"/>
                <a:cs typeface="Teko" panose="02000000000000000000" pitchFamily="2" charset="77"/>
              </a:rPr>
              <a:t>Build it or buy it, platform participants integrate with their existing systems through application programming interfaces (APIs). Organizations should determine their platform strategies based on maturity, then look to integrate the business processes that will yield the most gains.</a:t>
            </a:r>
          </a:p>
        </p:txBody>
      </p:sp>
      <p:sp>
        <p:nvSpPr>
          <p:cNvPr id="49" name="Text Placeholder 9">
            <a:extLst>
              <a:ext uri="{FF2B5EF4-FFF2-40B4-BE49-F238E27FC236}">
                <a16:creationId xmlns:a16="http://schemas.microsoft.com/office/drawing/2014/main" id="{73D18C30-B8EC-CE4E-B9D6-CB4C30F99B9C}"/>
              </a:ext>
            </a:extLst>
          </p:cNvPr>
          <p:cNvSpPr>
            <a:spLocks noGrp="1"/>
          </p:cNvSpPr>
          <p:nvPr>
            <p:ph type="body" sz="quarter" idx="13"/>
          </p:nvPr>
        </p:nvSpPr>
        <p:spPr>
          <a:xfrm>
            <a:off x="8782800" y="1318076"/>
            <a:ext cx="3409200" cy="1552574"/>
          </a:xfrm>
        </p:spPr>
        <p:txBody>
          <a:bodyPr/>
          <a:lstStyle/>
          <a:p>
            <a:pPr>
              <a:lnSpc>
                <a:spcPts val="2200"/>
              </a:lnSpc>
            </a:pPr>
            <a:r>
              <a:rPr lang="en-US" sz="1800" dirty="0"/>
              <a:t>         </a:t>
            </a:r>
            <a:r>
              <a:rPr lang="en-US" sz="1800" dirty="0">
                <a:solidFill>
                  <a:schemeClr val="bg1"/>
                </a:solidFill>
              </a:rPr>
              <a:t>of CIOs say digital      transformation became much more of a focus for their organization during the pandemic.</a:t>
            </a:r>
          </a:p>
        </p:txBody>
      </p:sp>
      <p:sp>
        <p:nvSpPr>
          <p:cNvPr id="51" name="Text Placeholder 10">
            <a:extLst>
              <a:ext uri="{FF2B5EF4-FFF2-40B4-BE49-F238E27FC236}">
                <a16:creationId xmlns:a16="http://schemas.microsoft.com/office/drawing/2014/main" id="{0FF41555-52A9-A04A-B1CC-DAFD80257027}"/>
              </a:ext>
            </a:extLst>
          </p:cNvPr>
          <p:cNvSpPr>
            <a:spLocks noGrp="1"/>
          </p:cNvSpPr>
          <p:nvPr>
            <p:ph type="body" sz="quarter" idx="14"/>
          </p:nvPr>
        </p:nvSpPr>
        <p:spPr>
          <a:xfrm>
            <a:off x="9106072" y="2893741"/>
            <a:ext cx="2646019" cy="291097"/>
          </a:xfrm>
        </p:spPr>
        <p:txBody>
          <a:bodyPr/>
          <a:lstStyle/>
          <a:p>
            <a:r>
              <a:rPr lang="en-US" sz="1000" b="0" kern="1200" cap="none" spc="0" dirty="0">
                <a:solidFill>
                  <a:schemeClr val="bg1">
                    <a:lumMod val="50000"/>
                  </a:schemeClr>
                </a:solidFill>
                <a:latin typeface="Roboto" panose="02000000000000000000" pitchFamily="2" charset="0"/>
                <a:ea typeface="Roboto" panose="02000000000000000000" pitchFamily="2" charset="0"/>
                <a:cs typeface="+mn-cs"/>
              </a:rPr>
              <a:t>Info-Tech Tech Trends 2022 Survey</a:t>
            </a:r>
          </a:p>
        </p:txBody>
      </p:sp>
      <p:sp>
        <p:nvSpPr>
          <p:cNvPr id="55" name="Text Placeholder 7">
            <a:extLst>
              <a:ext uri="{FF2B5EF4-FFF2-40B4-BE49-F238E27FC236}">
                <a16:creationId xmlns:a16="http://schemas.microsoft.com/office/drawing/2014/main" id="{91AB2878-115F-BC40-930C-50BC6997FBE2}"/>
              </a:ext>
            </a:extLst>
          </p:cNvPr>
          <p:cNvSpPr txBox="1">
            <a:spLocks/>
          </p:cNvSpPr>
          <p:nvPr/>
        </p:nvSpPr>
        <p:spPr>
          <a:xfrm>
            <a:off x="769439" y="4918089"/>
            <a:ext cx="6393873"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rPr>
              <a:t>What role should you play in the platform ecosystem?</a:t>
            </a:r>
          </a:p>
        </p:txBody>
      </p:sp>
      <p:sp>
        <p:nvSpPr>
          <p:cNvPr id="27" name="Title 6">
            <a:extLst>
              <a:ext uri="{FF2B5EF4-FFF2-40B4-BE49-F238E27FC236}">
                <a16:creationId xmlns:a16="http://schemas.microsoft.com/office/drawing/2014/main" id="{CA09AFAF-D694-4C91-903D-F534F8C483DC}"/>
              </a:ext>
            </a:extLst>
          </p:cNvPr>
          <p:cNvSpPr txBox="1">
            <a:spLocks/>
          </p:cNvSpPr>
          <p:nvPr/>
        </p:nvSpPr>
        <p:spPr>
          <a:xfrm>
            <a:off x="753265" y="265521"/>
            <a:ext cx="7103335" cy="993328"/>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500" b="1" kern="1200" cap="none" baseline="0">
                <a:solidFill>
                  <a:schemeClr val="tx1">
                    <a:lumMod val="85000"/>
                    <a:lumOff val="15000"/>
                  </a:schemeClr>
                </a:solidFill>
                <a:latin typeface="Montserrat" pitchFamily="2" charset="77"/>
                <a:ea typeface="+mj-ea"/>
                <a:cs typeface="+mj-cs"/>
              </a:defRPr>
            </a:lvl1pPr>
          </a:lstStyle>
          <a:p>
            <a:r>
              <a:rPr lang="en-US" sz="2800" b="0" dirty="0"/>
              <a:t>Build it or buy it, but platform integration can yield great benefits</a:t>
            </a:r>
          </a:p>
        </p:txBody>
      </p:sp>
      <p:grpSp>
        <p:nvGrpSpPr>
          <p:cNvPr id="13" name="Group 12">
            <a:extLst>
              <a:ext uri="{FF2B5EF4-FFF2-40B4-BE49-F238E27FC236}">
                <a16:creationId xmlns:a16="http://schemas.microsoft.com/office/drawing/2014/main" id="{AE7EE418-5479-4061-AC32-5DB24272A191}"/>
              </a:ext>
            </a:extLst>
          </p:cNvPr>
          <p:cNvGrpSpPr/>
          <p:nvPr/>
        </p:nvGrpSpPr>
        <p:grpSpPr>
          <a:xfrm>
            <a:off x="1521228" y="5042378"/>
            <a:ext cx="5673437" cy="565179"/>
            <a:chOff x="256308" y="5153888"/>
            <a:chExt cx="5673437" cy="565179"/>
          </a:xfrm>
        </p:grpSpPr>
        <p:sp>
          <p:nvSpPr>
            <p:cNvPr id="6" name="Arrow: Pentagon 5">
              <a:extLst>
                <a:ext uri="{FF2B5EF4-FFF2-40B4-BE49-F238E27FC236}">
                  <a16:creationId xmlns:a16="http://schemas.microsoft.com/office/drawing/2014/main" id="{95783D0E-2D65-4FEC-BE0C-D49656290C7C}"/>
                </a:ext>
              </a:extLst>
            </p:cNvPr>
            <p:cNvSpPr/>
            <p:nvPr/>
          </p:nvSpPr>
          <p:spPr>
            <a:xfrm>
              <a:off x="295564" y="5477163"/>
              <a:ext cx="942109" cy="230909"/>
            </a:xfrm>
            <a:prstGeom prst="homePlate">
              <a:avLst/>
            </a:prstGeom>
            <a:solidFill>
              <a:srgbClr val="B4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panose="02000000000000000000" pitchFamily="2" charset="0"/>
                  <a:ea typeface="Roboto" panose="02000000000000000000" pitchFamily="2" charset="0"/>
                </a:rPr>
                <a:t>Struggle</a:t>
              </a:r>
              <a:endParaRPr lang="en-CA" sz="1200" b="1" dirty="0">
                <a:latin typeface="Roboto" panose="02000000000000000000" pitchFamily="2" charset="0"/>
                <a:ea typeface="Roboto" panose="02000000000000000000" pitchFamily="2" charset="0"/>
              </a:endParaRPr>
            </a:p>
          </p:txBody>
        </p:sp>
        <p:sp>
          <p:nvSpPr>
            <p:cNvPr id="31" name="Arrow: Pentagon 30">
              <a:extLst>
                <a:ext uri="{FF2B5EF4-FFF2-40B4-BE49-F238E27FC236}">
                  <a16:creationId xmlns:a16="http://schemas.microsoft.com/office/drawing/2014/main" id="{BE4CEC7A-2E3F-467E-8F37-B6117D591DA4}"/>
                </a:ext>
              </a:extLst>
            </p:cNvPr>
            <p:cNvSpPr/>
            <p:nvPr/>
          </p:nvSpPr>
          <p:spPr>
            <a:xfrm>
              <a:off x="1454727" y="5477163"/>
              <a:ext cx="942109" cy="230909"/>
            </a:xfrm>
            <a:prstGeom prst="homePlate">
              <a:avLst/>
            </a:prstGeom>
            <a:solidFill>
              <a:srgbClr val="ED7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panose="02000000000000000000" pitchFamily="2" charset="0"/>
                  <a:ea typeface="Roboto" panose="02000000000000000000" pitchFamily="2" charset="0"/>
                </a:rPr>
                <a:t>Support</a:t>
              </a:r>
              <a:endParaRPr lang="en-CA" sz="1200" b="1" dirty="0">
                <a:latin typeface="Roboto" panose="02000000000000000000" pitchFamily="2" charset="0"/>
                <a:ea typeface="Roboto" panose="02000000000000000000" pitchFamily="2" charset="0"/>
              </a:endParaRPr>
            </a:p>
          </p:txBody>
        </p:sp>
        <p:sp>
          <p:nvSpPr>
            <p:cNvPr id="32" name="Arrow: Pentagon 31">
              <a:extLst>
                <a:ext uri="{FF2B5EF4-FFF2-40B4-BE49-F238E27FC236}">
                  <a16:creationId xmlns:a16="http://schemas.microsoft.com/office/drawing/2014/main" id="{C59D15B2-9A6F-44C8-8A53-65A921801F47}"/>
                </a:ext>
              </a:extLst>
            </p:cNvPr>
            <p:cNvSpPr/>
            <p:nvPr/>
          </p:nvSpPr>
          <p:spPr>
            <a:xfrm>
              <a:off x="2613890" y="5477163"/>
              <a:ext cx="942109" cy="230909"/>
            </a:xfrm>
            <a:prstGeom prst="homePlate">
              <a:avLst/>
            </a:prstGeom>
            <a:solidFill>
              <a:srgbClr val="F8C6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panose="02000000000000000000" pitchFamily="2" charset="0"/>
                  <a:ea typeface="Roboto" panose="02000000000000000000" pitchFamily="2" charset="0"/>
                </a:rPr>
                <a:t>Optimize</a:t>
              </a:r>
              <a:endParaRPr lang="en-CA" sz="1200" b="1" dirty="0">
                <a:latin typeface="Roboto" panose="02000000000000000000" pitchFamily="2" charset="0"/>
                <a:ea typeface="Roboto" panose="02000000000000000000" pitchFamily="2" charset="0"/>
              </a:endParaRPr>
            </a:p>
          </p:txBody>
        </p:sp>
        <p:sp>
          <p:nvSpPr>
            <p:cNvPr id="33" name="Arrow: Pentagon 32">
              <a:extLst>
                <a:ext uri="{FF2B5EF4-FFF2-40B4-BE49-F238E27FC236}">
                  <a16:creationId xmlns:a16="http://schemas.microsoft.com/office/drawing/2014/main" id="{1FF5FAB0-3C1A-4B71-87CA-932FB273A670}"/>
                </a:ext>
              </a:extLst>
            </p:cNvPr>
            <p:cNvSpPr/>
            <p:nvPr/>
          </p:nvSpPr>
          <p:spPr>
            <a:xfrm>
              <a:off x="3773053" y="5477163"/>
              <a:ext cx="942109" cy="230909"/>
            </a:xfrm>
            <a:prstGeom prst="homePlate">
              <a:avLst/>
            </a:prstGeom>
            <a:solidFill>
              <a:srgbClr val="19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panose="02000000000000000000" pitchFamily="2" charset="0"/>
                  <a:ea typeface="Roboto" panose="02000000000000000000" pitchFamily="2" charset="0"/>
                </a:rPr>
                <a:t>Expand</a:t>
              </a:r>
              <a:endParaRPr lang="en-CA" sz="1200" b="1" dirty="0">
                <a:latin typeface="Roboto" panose="02000000000000000000" pitchFamily="2" charset="0"/>
                <a:ea typeface="Roboto" panose="02000000000000000000" pitchFamily="2" charset="0"/>
              </a:endParaRPr>
            </a:p>
          </p:txBody>
        </p:sp>
        <p:sp>
          <p:nvSpPr>
            <p:cNvPr id="34" name="Arrow: Pentagon 33">
              <a:extLst>
                <a:ext uri="{FF2B5EF4-FFF2-40B4-BE49-F238E27FC236}">
                  <a16:creationId xmlns:a16="http://schemas.microsoft.com/office/drawing/2014/main" id="{4D294F61-9048-48CE-B09C-9C46675AEA0C}"/>
                </a:ext>
              </a:extLst>
            </p:cNvPr>
            <p:cNvSpPr/>
            <p:nvPr/>
          </p:nvSpPr>
          <p:spPr>
            <a:xfrm>
              <a:off x="4932216" y="5477162"/>
              <a:ext cx="997529" cy="241905"/>
            </a:xfrm>
            <a:prstGeom prst="homePlate">
              <a:avLst/>
            </a:prstGeom>
            <a:solidFill>
              <a:srgbClr val="259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panose="02000000000000000000" pitchFamily="2" charset="0"/>
                  <a:ea typeface="Roboto" panose="02000000000000000000" pitchFamily="2" charset="0"/>
                </a:rPr>
                <a:t>Transform</a:t>
              </a:r>
              <a:endParaRPr lang="en-CA" sz="1200" b="1" dirty="0">
                <a:latin typeface="Roboto" panose="02000000000000000000" pitchFamily="2" charset="0"/>
                <a:ea typeface="Roboto" panose="02000000000000000000" pitchFamily="2" charset="0"/>
              </a:endParaRPr>
            </a:p>
          </p:txBody>
        </p:sp>
        <p:pic>
          <p:nvPicPr>
            <p:cNvPr id="8" name="Graphic 7" descr="Crawl outline">
              <a:extLst>
                <a:ext uri="{FF2B5EF4-FFF2-40B4-BE49-F238E27FC236}">
                  <a16:creationId xmlns:a16="http://schemas.microsoft.com/office/drawing/2014/main" id="{717CCFA6-A701-42C1-8E24-C8C3AAE23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308" y="5153888"/>
              <a:ext cx="385619" cy="385619"/>
            </a:xfrm>
            <a:prstGeom prst="rect">
              <a:avLst/>
            </a:prstGeom>
          </p:spPr>
        </p:pic>
        <p:pic>
          <p:nvPicPr>
            <p:cNvPr id="10" name="Graphic 9" descr="Walk outline">
              <a:extLst>
                <a:ext uri="{FF2B5EF4-FFF2-40B4-BE49-F238E27FC236}">
                  <a16:creationId xmlns:a16="http://schemas.microsoft.com/office/drawing/2014/main" id="{D33690C9-8595-44C8-891D-87547B48A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09454" y="5153890"/>
              <a:ext cx="323273" cy="332509"/>
            </a:xfrm>
            <a:prstGeom prst="rect">
              <a:avLst/>
            </a:prstGeom>
          </p:spPr>
        </p:pic>
        <p:pic>
          <p:nvPicPr>
            <p:cNvPr id="12" name="Graphic 11" descr="Run outline">
              <a:extLst>
                <a:ext uri="{FF2B5EF4-FFF2-40B4-BE49-F238E27FC236}">
                  <a16:creationId xmlns:a16="http://schemas.microsoft.com/office/drawing/2014/main" id="{89455FEA-6128-43E3-A449-6835B5B54A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7128" y="5160638"/>
              <a:ext cx="325672" cy="325672"/>
            </a:xfrm>
            <a:prstGeom prst="rect">
              <a:avLst/>
            </a:prstGeom>
          </p:spPr>
        </p:pic>
      </p:grpSp>
      <p:sp>
        <p:nvSpPr>
          <p:cNvPr id="14" name="Rectangle: Rounded Corners 13">
            <a:extLst>
              <a:ext uri="{FF2B5EF4-FFF2-40B4-BE49-F238E27FC236}">
                <a16:creationId xmlns:a16="http://schemas.microsoft.com/office/drawing/2014/main" id="{3471798D-5E94-46F2-9E1F-D3F282B22133}"/>
              </a:ext>
            </a:extLst>
          </p:cNvPr>
          <p:cNvSpPr/>
          <p:nvPr/>
        </p:nvSpPr>
        <p:spPr>
          <a:xfrm>
            <a:off x="2709545" y="5716636"/>
            <a:ext cx="4411230" cy="14778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latin typeface="Roboto" panose="02000000000000000000" pitchFamily="2" charset="0"/>
                <a:ea typeface="Roboto" panose="02000000000000000000" pitchFamily="2" charset="0"/>
              </a:rPr>
              <a:t>Integrate</a:t>
            </a:r>
          </a:p>
        </p:txBody>
      </p:sp>
      <p:sp>
        <p:nvSpPr>
          <p:cNvPr id="43" name="Rectangle: Rounded Corners 42">
            <a:extLst>
              <a:ext uri="{FF2B5EF4-FFF2-40B4-BE49-F238E27FC236}">
                <a16:creationId xmlns:a16="http://schemas.microsoft.com/office/drawing/2014/main" id="{105B6605-A394-4DCE-A45D-74A5C0BB4528}"/>
              </a:ext>
            </a:extLst>
          </p:cNvPr>
          <p:cNvSpPr/>
          <p:nvPr/>
        </p:nvSpPr>
        <p:spPr>
          <a:xfrm>
            <a:off x="2706369" y="5912330"/>
            <a:ext cx="3509703" cy="1645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latin typeface="Roboto" panose="02000000000000000000" pitchFamily="2" charset="0"/>
                <a:ea typeface="Roboto" panose="02000000000000000000" pitchFamily="2" charset="0"/>
              </a:rPr>
              <a:t>Buy</a:t>
            </a:r>
          </a:p>
        </p:txBody>
      </p:sp>
      <p:sp>
        <p:nvSpPr>
          <p:cNvPr id="45" name="Rectangle: Rounded Corners 44">
            <a:extLst>
              <a:ext uri="{FF2B5EF4-FFF2-40B4-BE49-F238E27FC236}">
                <a16:creationId xmlns:a16="http://schemas.microsoft.com/office/drawing/2014/main" id="{B90B2797-CDD2-43CB-82C5-9F62C5CD5A0E}"/>
              </a:ext>
            </a:extLst>
          </p:cNvPr>
          <p:cNvSpPr/>
          <p:nvPr/>
        </p:nvSpPr>
        <p:spPr>
          <a:xfrm>
            <a:off x="5514109" y="6108025"/>
            <a:ext cx="1617792" cy="15355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latin typeface="Roboto" panose="02000000000000000000" pitchFamily="2" charset="0"/>
                <a:ea typeface="Roboto" panose="02000000000000000000" pitchFamily="2" charset="0"/>
              </a:rPr>
              <a:t>Build</a:t>
            </a:r>
          </a:p>
        </p:txBody>
      </p:sp>
      <p:sp>
        <p:nvSpPr>
          <p:cNvPr id="46" name="Rectangle: Rounded Corners 45">
            <a:extLst>
              <a:ext uri="{FF2B5EF4-FFF2-40B4-BE49-F238E27FC236}">
                <a16:creationId xmlns:a16="http://schemas.microsoft.com/office/drawing/2014/main" id="{9AF12F1E-F64A-4CD3-B509-EF12F1760BEC}"/>
              </a:ext>
            </a:extLst>
          </p:cNvPr>
          <p:cNvSpPr/>
          <p:nvPr/>
        </p:nvSpPr>
        <p:spPr>
          <a:xfrm>
            <a:off x="4116069" y="6303722"/>
            <a:ext cx="2410461" cy="1684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latin typeface="Roboto" panose="02000000000000000000" pitchFamily="2" charset="0"/>
                <a:ea typeface="Roboto" panose="02000000000000000000" pitchFamily="2" charset="0"/>
              </a:rPr>
              <a:t>Partner</a:t>
            </a:r>
          </a:p>
        </p:txBody>
      </p:sp>
      <p:sp>
        <p:nvSpPr>
          <p:cNvPr id="47" name="Rectangle: Rounded Corners 46">
            <a:extLst>
              <a:ext uri="{FF2B5EF4-FFF2-40B4-BE49-F238E27FC236}">
                <a16:creationId xmlns:a16="http://schemas.microsoft.com/office/drawing/2014/main" id="{D74CE5C8-7B9D-4698-9C79-7B7B825C6620}"/>
              </a:ext>
            </a:extLst>
          </p:cNvPr>
          <p:cNvSpPr/>
          <p:nvPr/>
        </p:nvSpPr>
        <p:spPr>
          <a:xfrm>
            <a:off x="1546629" y="5712306"/>
            <a:ext cx="984250" cy="7217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latin typeface="Roboto" panose="02000000000000000000" pitchFamily="2" charset="0"/>
                <a:ea typeface="Roboto" panose="02000000000000000000" pitchFamily="2" charset="0"/>
              </a:rPr>
              <a:t>Improve</a:t>
            </a:r>
          </a:p>
        </p:txBody>
      </p:sp>
      <p:sp>
        <p:nvSpPr>
          <p:cNvPr id="48" name="Text Placeholder 7">
            <a:extLst>
              <a:ext uri="{FF2B5EF4-FFF2-40B4-BE49-F238E27FC236}">
                <a16:creationId xmlns:a16="http://schemas.microsoft.com/office/drawing/2014/main" id="{0286B567-4D6C-4033-A710-50788EC53213}"/>
              </a:ext>
            </a:extLst>
          </p:cNvPr>
          <p:cNvSpPr txBox="1">
            <a:spLocks/>
          </p:cNvSpPr>
          <p:nvPr/>
        </p:nvSpPr>
        <p:spPr>
          <a:xfrm>
            <a:off x="764416" y="5361165"/>
            <a:ext cx="716280"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8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rPr>
              <a:t>Maturity</a:t>
            </a:r>
          </a:p>
        </p:txBody>
      </p:sp>
      <p:sp>
        <p:nvSpPr>
          <p:cNvPr id="50" name="Text Placeholder 7">
            <a:extLst>
              <a:ext uri="{FF2B5EF4-FFF2-40B4-BE49-F238E27FC236}">
                <a16:creationId xmlns:a16="http://schemas.microsoft.com/office/drawing/2014/main" id="{B51757D9-C7A9-4D17-B9AB-52606AC87166}"/>
              </a:ext>
            </a:extLst>
          </p:cNvPr>
          <p:cNvSpPr txBox="1">
            <a:spLocks/>
          </p:cNvSpPr>
          <p:nvPr/>
        </p:nvSpPr>
        <p:spPr>
          <a:xfrm>
            <a:off x="764416" y="5658345"/>
            <a:ext cx="716280"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sz="800" dirty="0">
                <a:solidFill>
                  <a:prstClr val="black">
                    <a:lumMod val="85000"/>
                    <a:lumOff val="15000"/>
                  </a:prstClr>
                </a:solidFill>
              </a:rPr>
              <a:t>Role</a:t>
            </a:r>
            <a:endParaRPr kumimoji="0" lang="en-US" sz="8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endParaRPr>
          </a:p>
        </p:txBody>
      </p:sp>
      <p:grpSp>
        <p:nvGrpSpPr>
          <p:cNvPr id="29" name="Group 28">
            <a:extLst>
              <a:ext uri="{FF2B5EF4-FFF2-40B4-BE49-F238E27FC236}">
                <a16:creationId xmlns:a16="http://schemas.microsoft.com/office/drawing/2014/main" id="{70620A99-917E-402F-9291-15A418AA830A}"/>
              </a:ext>
            </a:extLst>
          </p:cNvPr>
          <p:cNvGrpSpPr/>
          <p:nvPr/>
        </p:nvGrpSpPr>
        <p:grpSpPr>
          <a:xfrm>
            <a:off x="7486026" y="195190"/>
            <a:ext cx="2438766" cy="1625844"/>
            <a:chOff x="5217489" y="209811"/>
            <a:chExt cx="2438766" cy="1625844"/>
          </a:xfrm>
        </p:grpSpPr>
        <p:grpSp>
          <p:nvGrpSpPr>
            <p:cNvPr id="30" name="Group 29">
              <a:extLst>
                <a:ext uri="{FF2B5EF4-FFF2-40B4-BE49-F238E27FC236}">
                  <a16:creationId xmlns:a16="http://schemas.microsoft.com/office/drawing/2014/main" id="{20B2AFD0-7EC8-4500-88D5-5D1D2BD097C0}"/>
                </a:ext>
              </a:extLst>
            </p:cNvPr>
            <p:cNvGrpSpPr/>
            <p:nvPr/>
          </p:nvGrpSpPr>
          <p:grpSpPr>
            <a:xfrm>
              <a:off x="5217489" y="209811"/>
              <a:ext cx="2438766" cy="1625844"/>
              <a:chOff x="5217489" y="209811"/>
              <a:chExt cx="2438766" cy="1625844"/>
            </a:xfrm>
          </p:grpSpPr>
          <p:sp>
            <p:nvSpPr>
              <p:cNvPr id="36" name="Oval 35">
                <a:extLst>
                  <a:ext uri="{FF2B5EF4-FFF2-40B4-BE49-F238E27FC236}">
                    <a16:creationId xmlns:a16="http://schemas.microsoft.com/office/drawing/2014/main" id="{786AD0CA-6F88-408E-A0B6-6FC1D6F84D0C}"/>
                  </a:ext>
                </a:extLst>
              </p:cNvPr>
              <p:cNvSpPr/>
              <p:nvPr/>
            </p:nvSpPr>
            <p:spPr>
              <a:xfrm>
                <a:off x="5883965" y="486603"/>
                <a:ext cx="1090103" cy="10587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graphicFrame>
            <p:nvGraphicFramePr>
              <p:cNvPr id="40" name="Chart 39">
                <a:extLst>
                  <a:ext uri="{FF2B5EF4-FFF2-40B4-BE49-F238E27FC236}">
                    <a16:creationId xmlns:a16="http://schemas.microsoft.com/office/drawing/2014/main" id="{6838E2D2-6AF7-4769-9CEB-EEF0D4A3FEDD}"/>
                  </a:ext>
                </a:extLst>
              </p:cNvPr>
              <p:cNvGraphicFramePr/>
              <p:nvPr>
                <p:extLst>
                  <p:ext uri="{D42A27DB-BD31-4B8C-83A1-F6EECF244321}">
                    <p14:modId xmlns:p14="http://schemas.microsoft.com/office/powerpoint/2010/main" val="3522599327"/>
                  </p:ext>
                </p:extLst>
              </p:nvPr>
            </p:nvGraphicFramePr>
            <p:xfrm>
              <a:off x="5217489" y="209811"/>
              <a:ext cx="2438766" cy="1625844"/>
            </p:xfrm>
            <a:graphic>
              <a:graphicData uri="http://schemas.openxmlformats.org/drawingml/2006/chart">
                <c:chart xmlns:c="http://schemas.openxmlformats.org/drawingml/2006/chart" xmlns:r="http://schemas.openxmlformats.org/officeDocument/2006/relationships" r:id="rId9"/>
              </a:graphicData>
            </a:graphic>
          </p:graphicFrame>
        </p:grpSp>
        <p:sp>
          <p:nvSpPr>
            <p:cNvPr id="35" name="Text Placeholder 9">
              <a:extLst>
                <a:ext uri="{FF2B5EF4-FFF2-40B4-BE49-F238E27FC236}">
                  <a16:creationId xmlns:a16="http://schemas.microsoft.com/office/drawing/2014/main" id="{C5786112-5829-4E37-A682-D4F44AC020C5}"/>
                </a:ext>
              </a:extLst>
            </p:cNvPr>
            <p:cNvSpPr txBox="1">
              <a:spLocks/>
            </p:cNvSpPr>
            <p:nvPr/>
          </p:nvSpPr>
          <p:spPr>
            <a:xfrm>
              <a:off x="5998169" y="757068"/>
              <a:ext cx="976453" cy="535302"/>
            </a:xfrm>
            <a:prstGeom prst="rect">
              <a:avLst/>
            </a:prstGeom>
          </p:spPr>
          <p:txBody>
            <a:bodyPr lIns="0" tIns="0" rIns="0" bIns="0" anchor="ctr" anchorCtr="0"/>
            <a:lstStyle>
              <a:lvl1pPr marL="0" indent="0" algn="l" defTabSz="914400" rtl="0" eaLnBrk="1" latinLnBrk="0" hangingPunct="1">
                <a:lnSpc>
                  <a:spcPts val="3100"/>
                </a:lnSpc>
                <a:spcBef>
                  <a:spcPts val="1000"/>
                </a:spcBef>
                <a:buFont typeface="Arial" panose="020B0604020202020204" pitchFamily="34" charset="0"/>
                <a:buNone/>
                <a:defRPr sz="3000" b="1" i="0" kern="1200">
                  <a:solidFill>
                    <a:srgbClr val="FFC00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9E30A0"/>
                  </a:solidFill>
                  <a:latin typeface="Exo" panose="02000503000000000000" pitchFamily="2" charset="77"/>
                </a:rPr>
                <a:t>68%</a:t>
              </a:r>
            </a:p>
          </p:txBody>
        </p:sp>
      </p:grpSp>
    </p:spTree>
    <p:extLst>
      <p:ext uri="{BB962C8B-B14F-4D97-AF65-F5344CB8AC3E}">
        <p14:creationId xmlns:p14="http://schemas.microsoft.com/office/powerpoint/2010/main" val="699203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26690" y="866823"/>
            <a:ext cx="7260771" cy="1342492"/>
          </a:xfrm>
        </p:spPr>
        <p:txBody>
          <a:bodyPr>
            <a:normAutofit/>
          </a:bodyPr>
          <a:lstStyle/>
          <a:p>
            <a:r>
              <a:rPr lang="en-US" dirty="0"/>
              <a:t>Bob Crozier</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82446" y="2301390"/>
            <a:ext cx="4324349" cy="365124"/>
          </a:xfrm>
        </p:spPr>
        <p:txBody>
          <a:bodyPr/>
          <a:lstStyle/>
          <a:p>
            <a:r>
              <a:rPr lang="en-US" dirty="0">
                <a:solidFill>
                  <a:srgbClr val="9E30A0"/>
                </a:solidFill>
              </a:rPr>
              <a:t>Chief Architect, Allianz Technology &amp; Global Head of Blockchain, </a:t>
            </a:r>
            <a:br>
              <a:rPr lang="en-US" dirty="0">
                <a:solidFill>
                  <a:srgbClr val="9E30A0"/>
                </a:solidFill>
              </a:rPr>
            </a:br>
            <a:r>
              <a:rPr lang="en-US" dirty="0">
                <a:solidFill>
                  <a:srgbClr val="9E30A0"/>
                </a:solidFill>
              </a:rPr>
              <a:t>Allianz Technology SE</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783092" y="3129455"/>
            <a:ext cx="6581775" cy="1413970"/>
          </a:xfrm>
        </p:spPr>
        <p:txBody>
          <a:bodyPr/>
          <a:lstStyle/>
          <a:p>
            <a:r>
              <a:rPr lang="en-US" sz="2800" dirty="0"/>
              <a:t>"Smart contracts are really just workflows between counterparties."</a:t>
            </a:r>
          </a:p>
        </p:txBody>
      </p:sp>
      <p:sp>
        <p:nvSpPr>
          <p:cNvPr id="8" name="Rounded Rectangle 12">
            <a:extLst>
              <a:ext uri="{FF2B5EF4-FFF2-40B4-BE49-F238E27FC236}">
                <a16:creationId xmlns:a16="http://schemas.microsoft.com/office/drawing/2014/main" id="{98BFEF62-FD53-4B4D-AB90-C40C7BFBDEDA}"/>
              </a:ext>
            </a:extLst>
          </p:cNvPr>
          <p:cNvSpPr/>
          <p:nvPr/>
        </p:nvSpPr>
        <p:spPr>
          <a:xfrm>
            <a:off x="800101" y="5433686"/>
            <a:ext cx="6340806" cy="985209"/>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ounded Rectangle 13">
            <a:extLst>
              <a:ext uri="{FF2B5EF4-FFF2-40B4-BE49-F238E27FC236}">
                <a16:creationId xmlns:a16="http://schemas.microsoft.com/office/drawing/2014/main" id="{15EB258A-9F62-4FA9-9043-595EB4D49A68}"/>
              </a:ext>
            </a:extLst>
          </p:cNvPr>
          <p:cNvSpPr/>
          <p:nvPr/>
        </p:nvSpPr>
        <p:spPr>
          <a:xfrm rot="10800000">
            <a:off x="800097" y="5433683"/>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 Placeholder 3">
            <a:extLst>
              <a:ext uri="{FF2B5EF4-FFF2-40B4-BE49-F238E27FC236}">
                <a16:creationId xmlns:a16="http://schemas.microsoft.com/office/drawing/2014/main" id="{561CE83B-5B2F-44D5-99DE-AD2525D98632}"/>
              </a:ext>
            </a:extLst>
          </p:cNvPr>
          <p:cNvSpPr txBox="1">
            <a:spLocks/>
          </p:cNvSpPr>
          <p:nvPr/>
        </p:nvSpPr>
        <p:spPr>
          <a:xfrm>
            <a:off x="1743200" y="5888939"/>
            <a:ext cx="5200267" cy="26914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rgbClr val="292F36"/>
                </a:solidFill>
                <a:latin typeface="Exo" panose="02000303000000000000" pitchFamily="2" charset="0"/>
                <a:hlinkClick r:id="rId3"/>
              </a:rPr>
              <a:t>How Allianz took a blockchain platform from pilot to 1 million transactions</a:t>
            </a:r>
            <a:endParaRPr lang="en-US" b="1" i="0" dirty="0">
              <a:solidFill>
                <a:srgbClr val="292F36"/>
              </a:solidFill>
              <a:effectLst/>
              <a:latin typeface="Exo" panose="02000303000000000000" pitchFamily="2" charset="0"/>
            </a:endParaRPr>
          </a:p>
        </p:txBody>
      </p:sp>
      <p:grpSp>
        <p:nvGrpSpPr>
          <p:cNvPr id="11" name="Group 10">
            <a:extLst>
              <a:ext uri="{FF2B5EF4-FFF2-40B4-BE49-F238E27FC236}">
                <a16:creationId xmlns:a16="http://schemas.microsoft.com/office/drawing/2014/main" id="{AC82B533-32DE-4C37-974E-4DA3DBF43E14}"/>
              </a:ext>
            </a:extLst>
          </p:cNvPr>
          <p:cNvGrpSpPr/>
          <p:nvPr/>
        </p:nvGrpSpPr>
        <p:grpSpPr>
          <a:xfrm>
            <a:off x="1008577" y="5628123"/>
            <a:ext cx="526148" cy="529957"/>
            <a:chOff x="973035" y="5538334"/>
            <a:chExt cx="673429" cy="678304"/>
          </a:xfrm>
        </p:grpSpPr>
        <p:sp>
          <p:nvSpPr>
            <p:cNvPr id="14" name="Oval 13">
              <a:extLst>
                <a:ext uri="{FF2B5EF4-FFF2-40B4-BE49-F238E27FC236}">
                  <a16:creationId xmlns:a16="http://schemas.microsoft.com/office/drawing/2014/main" id="{57B2EFDE-6BD7-4E25-896B-D04620461767}"/>
                </a:ext>
              </a:extLst>
            </p:cNvPr>
            <p:cNvSpPr/>
            <p:nvPr userDrawn="1"/>
          </p:nvSpPr>
          <p:spPr>
            <a:xfrm>
              <a:off x="973035" y="5538334"/>
              <a:ext cx="673429" cy="678304"/>
            </a:xfrm>
            <a:prstGeom prst="ellipse">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riangle 19">
              <a:extLst>
                <a:ext uri="{FF2B5EF4-FFF2-40B4-BE49-F238E27FC236}">
                  <a16:creationId xmlns:a16="http://schemas.microsoft.com/office/drawing/2014/main" id="{AEC8B169-C527-4817-8006-C347BCD1A6F7}"/>
                </a:ext>
              </a:extLst>
            </p:cNvPr>
            <p:cNvSpPr/>
            <p:nvPr userDrawn="1"/>
          </p:nvSpPr>
          <p:spPr>
            <a:xfrm rot="5400000">
              <a:off x="1181889" y="5715748"/>
              <a:ext cx="363105" cy="313200"/>
            </a:xfrm>
            <a:prstGeom prst="triangle">
              <a:avLst/>
            </a:prstGeom>
            <a:solidFill>
              <a:srgbClr val="FFC000"/>
            </a:solidFill>
            <a:ln w="25400">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6" name="TextBox 15">
            <a:extLst>
              <a:ext uri="{FF2B5EF4-FFF2-40B4-BE49-F238E27FC236}">
                <a16:creationId xmlns:a16="http://schemas.microsoft.com/office/drawing/2014/main" id="{3EF7F153-78FE-4C3B-9D8A-9DB99546D135}"/>
              </a:ext>
            </a:extLst>
          </p:cNvPr>
          <p:cNvSpPr txBox="1"/>
          <p:nvPr/>
        </p:nvSpPr>
        <p:spPr>
          <a:xfrm>
            <a:off x="1743201" y="5634085"/>
            <a:ext cx="3920910" cy="1938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0" kern="1200" noProof="0" dirty="0">
                <a:solidFill>
                  <a:schemeClr val="tx1"/>
                </a:solidFill>
                <a:latin typeface="Montserrat" pitchFamily="2" charset="77"/>
                <a:ea typeface="+mn-ea"/>
                <a:cs typeface="+mn-cs"/>
              </a:rPr>
              <a:t>Listen to the Tech Insights podcast:</a:t>
            </a:r>
          </a:p>
        </p:txBody>
      </p:sp>
      <p:pic>
        <p:nvPicPr>
          <p:cNvPr id="1026" name="Picture 2">
            <a:extLst>
              <a:ext uri="{FF2B5EF4-FFF2-40B4-BE49-F238E27FC236}">
                <a16:creationId xmlns:a16="http://schemas.microsoft.com/office/drawing/2014/main" id="{3439D7BE-A5CF-4CDF-9D35-DC646055D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071688"/>
            <a:ext cx="28575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186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0103742-00D1-4C78-9BBB-9A356AA2E55F}"/>
              </a:ext>
            </a:extLst>
          </p:cNvPr>
          <p:cNvSpPr/>
          <p:nvPr/>
        </p:nvSpPr>
        <p:spPr>
          <a:xfrm>
            <a:off x="5850081" y="571500"/>
            <a:ext cx="6182591" cy="574617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6" name="Straight Arrow Connector 35">
            <a:extLst>
              <a:ext uri="{FF2B5EF4-FFF2-40B4-BE49-F238E27FC236}">
                <a16:creationId xmlns:a16="http://schemas.microsoft.com/office/drawing/2014/main" id="{539066C5-94D6-4ED3-8DA2-A5BEE05BFDC0}"/>
              </a:ext>
            </a:extLst>
          </p:cNvPr>
          <p:cNvCxnSpPr>
            <a:cxnSpLocks/>
          </p:cNvCxnSpPr>
          <p:nvPr/>
        </p:nvCxnSpPr>
        <p:spPr>
          <a:xfrm>
            <a:off x="5986309" y="1423868"/>
            <a:ext cx="0" cy="1163122"/>
          </a:xfrm>
          <a:prstGeom prst="straightConnector1">
            <a:avLst/>
          </a:prstGeom>
          <a:ln w="38100">
            <a:solidFill>
              <a:srgbClr val="9E30A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077B6175-C531-4EE8-9300-ED0D32FC2D2C}"/>
              </a:ext>
            </a:extLst>
          </p:cNvPr>
          <p:cNvCxnSpPr>
            <a:cxnSpLocks/>
          </p:cNvCxnSpPr>
          <p:nvPr/>
        </p:nvCxnSpPr>
        <p:spPr>
          <a:xfrm>
            <a:off x="715617" y="998883"/>
            <a:ext cx="0" cy="1882862"/>
          </a:xfrm>
          <a:prstGeom prst="straightConnector1">
            <a:avLst/>
          </a:prstGeom>
          <a:ln w="38100">
            <a:solidFill>
              <a:srgbClr val="9E30A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FFA96023-3872-455F-8B3E-7DDDFE2F81AD}"/>
              </a:ext>
            </a:extLst>
          </p:cNvPr>
          <p:cNvSpPr txBox="1"/>
          <p:nvPr/>
        </p:nvSpPr>
        <p:spPr>
          <a:xfrm>
            <a:off x="840511" y="867716"/>
            <a:ext cx="579005" cy="307777"/>
          </a:xfrm>
          <a:prstGeom prst="rect">
            <a:avLst/>
          </a:prstGeom>
          <a:noFill/>
        </p:spPr>
        <p:txBody>
          <a:bodyPr wrap="none" rtlCol="0">
            <a:spAutoFit/>
          </a:bodyPr>
          <a:lstStyle/>
          <a:p>
            <a:r>
              <a:rPr lang="en-US" sz="1400" b="1" dirty="0">
                <a:latin typeface="Exo" panose="02000303000000000000" pitchFamily="2" charset="0"/>
              </a:rPr>
              <a:t>2015</a:t>
            </a:r>
          </a:p>
        </p:txBody>
      </p:sp>
      <p:sp>
        <p:nvSpPr>
          <p:cNvPr id="8" name="TextBox 7">
            <a:extLst>
              <a:ext uri="{FF2B5EF4-FFF2-40B4-BE49-F238E27FC236}">
                <a16:creationId xmlns:a16="http://schemas.microsoft.com/office/drawing/2014/main" id="{DDA850D6-022A-4786-8696-98578D2D3ED8}"/>
              </a:ext>
            </a:extLst>
          </p:cNvPr>
          <p:cNvSpPr txBox="1"/>
          <p:nvPr/>
        </p:nvSpPr>
        <p:spPr>
          <a:xfrm>
            <a:off x="840511" y="1093355"/>
            <a:ext cx="4468090" cy="1277273"/>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After smart contracts are demonstrated on the Ethereum blockchain, Allianz and other insurers recognize the business value. There is potential to use the capability to administer a complex, multi-party contract where the presence of the reinsurer in the risk transfer ecosystem is required. Manual contracts could be turned into code and automated. Allianz organized an early proof of concept around a theoretical pandemic excessive loss contract.</a:t>
            </a:r>
          </a:p>
        </p:txBody>
      </p:sp>
      <p:sp>
        <p:nvSpPr>
          <p:cNvPr id="10" name="TextBox 9">
            <a:extLst>
              <a:ext uri="{FF2B5EF4-FFF2-40B4-BE49-F238E27FC236}">
                <a16:creationId xmlns:a16="http://schemas.microsoft.com/office/drawing/2014/main" id="{4260B7F2-2BCF-4919-BAAF-C701DD8C0C3A}"/>
              </a:ext>
            </a:extLst>
          </p:cNvPr>
          <p:cNvSpPr txBox="1"/>
          <p:nvPr/>
        </p:nvSpPr>
        <p:spPr>
          <a:xfrm>
            <a:off x="840511" y="2745007"/>
            <a:ext cx="583814" cy="307777"/>
          </a:xfrm>
          <a:prstGeom prst="rect">
            <a:avLst/>
          </a:prstGeom>
          <a:noFill/>
        </p:spPr>
        <p:txBody>
          <a:bodyPr wrap="none" rtlCol="0">
            <a:spAutoFit/>
          </a:bodyPr>
          <a:lstStyle/>
          <a:p>
            <a:r>
              <a:rPr lang="en-US" sz="1400" b="1" dirty="0">
                <a:latin typeface="Exo" panose="02000303000000000000" pitchFamily="2" charset="0"/>
              </a:rPr>
              <a:t>2018</a:t>
            </a:r>
          </a:p>
        </p:txBody>
      </p:sp>
      <p:cxnSp>
        <p:nvCxnSpPr>
          <p:cNvPr id="11" name="Straight Arrow Connector 10">
            <a:extLst>
              <a:ext uri="{FF2B5EF4-FFF2-40B4-BE49-F238E27FC236}">
                <a16:creationId xmlns:a16="http://schemas.microsoft.com/office/drawing/2014/main" id="{F89EAED2-B30B-40A7-9F2B-74AF24D75640}"/>
              </a:ext>
            </a:extLst>
          </p:cNvPr>
          <p:cNvCxnSpPr>
            <a:cxnSpLocks/>
          </p:cNvCxnSpPr>
          <p:nvPr/>
        </p:nvCxnSpPr>
        <p:spPr>
          <a:xfrm>
            <a:off x="724853" y="5559334"/>
            <a:ext cx="0" cy="968466"/>
          </a:xfrm>
          <a:prstGeom prst="straightConnector1">
            <a:avLst/>
          </a:prstGeom>
          <a:ln w="38100">
            <a:solidFill>
              <a:srgbClr val="9E30A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42782E1D-7086-480F-A6EE-EEB2800BDB2C}"/>
              </a:ext>
            </a:extLst>
          </p:cNvPr>
          <p:cNvSpPr txBox="1"/>
          <p:nvPr/>
        </p:nvSpPr>
        <p:spPr>
          <a:xfrm>
            <a:off x="840511" y="3054927"/>
            <a:ext cx="4468090" cy="1785104"/>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Allianz Chief Architect Bob Crozier is leading the Global Blockchain Center of Competence for Allianz. They educate Allianz on the value of blockchain for business. They also partner with a joint venture between the Technology University of Munich and the state of Bavaria. A cohort of Masters students is looking for real business problems to solve with open-source distributed ledger technology. Allianz puts its problem statement in front of the group. A student team presents a proof of concept for an international motor insurance claims settlement and it comes in second place at a pitch day competition. </a:t>
            </a:r>
          </a:p>
        </p:txBody>
      </p:sp>
      <p:cxnSp>
        <p:nvCxnSpPr>
          <p:cNvPr id="14" name="Straight Arrow Connector 13">
            <a:extLst>
              <a:ext uri="{FF2B5EF4-FFF2-40B4-BE49-F238E27FC236}">
                <a16:creationId xmlns:a16="http://schemas.microsoft.com/office/drawing/2014/main" id="{F9E1B268-7353-4B3F-AF0F-1AFC1FA9C6E6}"/>
              </a:ext>
            </a:extLst>
          </p:cNvPr>
          <p:cNvCxnSpPr>
            <a:cxnSpLocks/>
          </p:cNvCxnSpPr>
          <p:nvPr/>
        </p:nvCxnSpPr>
        <p:spPr>
          <a:xfrm>
            <a:off x="719081" y="2883102"/>
            <a:ext cx="0" cy="2673148"/>
          </a:xfrm>
          <a:prstGeom prst="straightConnector1">
            <a:avLst/>
          </a:prstGeom>
          <a:ln w="38100">
            <a:solidFill>
              <a:srgbClr val="9E30A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E836D7F6-4D76-44F0-B04B-59EA03A8ED0D}"/>
              </a:ext>
            </a:extLst>
          </p:cNvPr>
          <p:cNvSpPr txBox="1"/>
          <p:nvPr/>
        </p:nvSpPr>
        <p:spPr>
          <a:xfrm>
            <a:off x="840511" y="5239978"/>
            <a:ext cx="580608" cy="307777"/>
          </a:xfrm>
          <a:prstGeom prst="rect">
            <a:avLst/>
          </a:prstGeom>
          <a:noFill/>
        </p:spPr>
        <p:txBody>
          <a:bodyPr wrap="none" rtlCol="0">
            <a:spAutoFit/>
          </a:bodyPr>
          <a:lstStyle/>
          <a:p>
            <a:r>
              <a:rPr lang="en-US" sz="1400" b="1" dirty="0">
                <a:latin typeface="Exo" panose="02000303000000000000" pitchFamily="2" charset="0"/>
              </a:rPr>
              <a:t>2019</a:t>
            </a:r>
          </a:p>
        </p:txBody>
      </p:sp>
      <p:sp>
        <p:nvSpPr>
          <p:cNvPr id="18" name="TextBox 17">
            <a:extLst>
              <a:ext uri="{FF2B5EF4-FFF2-40B4-BE49-F238E27FC236}">
                <a16:creationId xmlns:a16="http://schemas.microsoft.com/office/drawing/2014/main" id="{A7DE4E92-92B2-4132-A6B9-B12706CA5B18}"/>
              </a:ext>
            </a:extLst>
          </p:cNvPr>
          <p:cNvSpPr txBox="1"/>
          <p:nvPr/>
        </p:nvSpPr>
        <p:spPr>
          <a:xfrm>
            <a:off x="840511" y="5459844"/>
            <a:ext cx="4468090" cy="1107996"/>
          </a:xfrm>
          <a:prstGeom prst="rect">
            <a:avLst/>
          </a:prstGeom>
          <a:solidFill>
            <a:schemeClr val="bg1"/>
          </a:solidFill>
        </p:spPr>
        <p:txBody>
          <a:bodyPr wrap="square" rtlCol="0">
            <a:spAutoFit/>
          </a:bodyPr>
          <a:lstStyle/>
          <a:p>
            <a:r>
              <a:rPr lang="en-US" sz="1100" dirty="0">
                <a:latin typeface="Roboto" panose="02000000000000000000" pitchFamily="2" charset="0"/>
                <a:ea typeface="Roboto" panose="02000000000000000000" pitchFamily="2" charset="0"/>
              </a:rPr>
              <a:t>Allianz brings the concept back in-house, and its business leaders return to the concept. Startup Luther Systems is engaged to build a minimum-viable product for the solution, with the goal being a pilot involving three or four subsidiaries in different countries. The Blockchain Center begins communicating with 25 Allianz subsidiaries that will eventually deploy the platform.</a:t>
            </a:r>
          </a:p>
        </p:txBody>
      </p:sp>
      <p:sp>
        <p:nvSpPr>
          <p:cNvPr id="23" name="Oval 22">
            <a:extLst>
              <a:ext uri="{FF2B5EF4-FFF2-40B4-BE49-F238E27FC236}">
                <a16:creationId xmlns:a16="http://schemas.microsoft.com/office/drawing/2014/main" id="{12A33E3A-8415-4E6D-94F6-23FE6610179F}"/>
              </a:ext>
            </a:extLst>
          </p:cNvPr>
          <p:cNvSpPr/>
          <p:nvPr/>
        </p:nvSpPr>
        <p:spPr>
          <a:xfrm>
            <a:off x="638251" y="90487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Oval 23">
            <a:extLst>
              <a:ext uri="{FF2B5EF4-FFF2-40B4-BE49-F238E27FC236}">
                <a16:creationId xmlns:a16="http://schemas.microsoft.com/office/drawing/2014/main" id="{EE190069-A222-40E7-AB47-71A5B611A4FD}"/>
              </a:ext>
            </a:extLst>
          </p:cNvPr>
          <p:cNvSpPr/>
          <p:nvPr/>
        </p:nvSpPr>
        <p:spPr>
          <a:xfrm>
            <a:off x="638251" y="279209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Oval 24">
            <a:extLst>
              <a:ext uri="{FF2B5EF4-FFF2-40B4-BE49-F238E27FC236}">
                <a16:creationId xmlns:a16="http://schemas.microsoft.com/office/drawing/2014/main" id="{92FE2446-86EC-43FF-A66A-FFE6C0B86DF3}"/>
              </a:ext>
            </a:extLst>
          </p:cNvPr>
          <p:cNvSpPr/>
          <p:nvPr/>
        </p:nvSpPr>
        <p:spPr>
          <a:xfrm>
            <a:off x="638251" y="5470525"/>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6" name="Straight Arrow Connector 25">
            <a:extLst>
              <a:ext uri="{FF2B5EF4-FFF2-40B4-BE49-F238E27FC236}">
                <a16:creationId xmlns:a16="http://schemas.microsoft.com/office/drawing/2014/main" id="{74421152-F767-41EC-81F6-17B0A566178B}"/>
              </a:ext>
            </a:extLst>
          </p:cNvPr>
          <p:cNvCxnSpPr>
            <a:cxnSpLocks/>
          </p:cNvCxnSpPr>
          <p:nvPr/>
        </p:nvCxnSpPr>
        <p:spPr>
          <a:xfrm>
            <a:off x="5986309" y="586014"/>
            <a:ext cx="0" cy="840831"/>
          </a:xfrm>
          <a:prstGeom prst="straightConnector1">
            <a:avLst/>
          </a:prstGeom>
          <a:ln w="38100">
            <a:solidFill>
              <a:srgbClr val="9E30A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27" name="Oval 26">
            <a:extLst>
              <a:ext uri="{FF2B5EF4-FFF2-40B4-BE49-F238E27FC236}">
                <a16:creationId xmlns:a16="http://schemas.microsoft.com/office/drawing/2014/main" id="{5BAA4304-CCE2-4DC3-B30B-5D2B77BBE958}"/>
              </a:ext>
            </a:extLst>
          </p:cNvPr>
          <p:cNvSpPr/>
          <p:nvPr/>
        </p:nvSpPr>
        <p:spPr>
          <a:xfrm>
            <a:off x="5910033" y="502920"/>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TextBox 27">
            <a:extLst>
              <a:ext uri="{FF2B5EF4-FFF2-40B4-BE49-F238E27FC236}">
                <a16:creationId xmlns:a16="http://schemas.microsoft.com/office/drawing/2014/main" id="{DA1755D8-8528-4AAD-BEEB-C7D72ECBB088}"/>
              </a:ext>
            </a:extLst>
          </p:cNvPr>
          <p:cNvSpPr txBox="1"/>
          <p:nvPr/>
        </p:nvSpPr>
        <p:spPr>
          <a:xfrm>
            <a:off x="6143551" y="430433"/>
            <a:ext cx="623889" cy="307777"/>
          </a:xfrm>
          <a:prstGeom prst="rect">
            <a:avLst/>
          </a:prstGeom>
          <a:noFill/>
        </p:spPr>
        <p:txBody>
          <a:bodyPr wrap="none" rtlCol="0">
            <a:spAutoFit/>
          </a:bodyPr>
          <a:lstStyle/>
          <a:p>
            <a:r>
              <a:rPr lang="en-US" sz="1400" b="1" dirty="0">
                <a:latin typeface="Exo" panose="02000303000000000000" pitchFamily="2" charset="0"/>
              </a:rPr>
              <a:t>2020</a:t>
            </a:r>
          </a:p>
        </p:txBody>
      </p:sp>
      <p:sp>
        <p:nvSpPr>
          <p:cNvPr id="29" name="TextBox 28">
            <a:extLst>
              <a:ext uri="{FF2B5EF4-FFF2-40B4-BE49-F238E27FC236}">
                <a16:creationId xmlns:a16="http://schemas.microsoft.com/office/drawing/2014/main" id="{9C11B706-04F1-4006-8C71-0E1D62E1BAEA}"/>
              </a:ext>
            </a:extLst>
          </p:cNvPr>
          <p:cNvSpPr txBox="1"/>
          <p:nvPr/>
        </p:nvSpPr>
        <p:spPr>
          <a:xfrm>
            <a:off x="6144262" y="687532"/>
            <a:ext cx="4468090" cy="600164"/>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Allianz is in build mode on its international motor insurance claims platform. It leverages its internal Dev/SecOps teams based in Munich and in India.  </a:t>
            </a:r>
          </a:p>
        </p:txBody>
      </p:sp>
      <p:sp>
        <p:nvSpPr>
          <p:cNvPr id="30" name="TextBox 29">
            <a:extLst>
              <a:ext uri="{FF2B5EF4-FFF2-40B4-BE49-F238E27FC236}">
                <a16:creationId xmlns:a16="http://schemas.microsoft.com/office/drawing/2014/main" id="{D60CA1AD-54ED-46D1-B91B-DB8CF6CDBE9F}"/>
              </a:ext>
            </a:extLst>
          </p:cNvPr>
          <p:cNvSpPr txBox="1"/>
          <p:nvPr/>
        </p:nvSpPr>
        <p:spPr>
          <a:xfrm>
            <a:off x="6124501" y="1322608"/>
            <a:ext cx="971741" cy="307777"/>
          </a:xfrm>
          <a:prstGeom prst="rect">
            <a:avLst/>
          </a:prstGeom>
          <a:noFill/>
        </p:spPr>
        <p:txBody>
          <a:bodyPr wrap="none" rtlCol="0">
            <a:spAutoFit/>
          </a:bodyPr>
          <a:lstStyle/>
          <a:p>
            <a:r>
              <a:rPr lang="en-US" sz="1400" b="1" dirty="0">
                <a:latin typeface="Exo" panose="02000303000000000000" pitchFamily="2" charset="0"/>
              </a:rPr>
              <a:t>May 2021</a:t>
            </a:r>
          </a:p>
        </p:txBody>
      </p:sp>
      <p:sp>
        <p:nvSpPr>
          <p:cNvPr id="31" name="TextBox 30">
            <a:extLst>
              <a:ext uri="{FF2B5EF4-FFF2-40B4-BE49-F238E27FC236}">
                <a16:creationId xmlns:a16="http://schemas.microsoft.com/office/drawing/2014/main" id="{7854E16D-E1B1-4F8E-A00A-F2D01A16D376}"/>
              </a:ext>
            </a:extLst>
          </p:cNvPr>
          <p:cNvSpPr txBox="1"/>
          <p:nvPr/>
        </p:nvSpPr>
        <p:spPr>
          <a:xfrm>
            <a:off x="6144262" y="1582247"/>
            <a:ext cx="4468090" cy="769441"/>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Allianz goes live with its new platform on May 17, decommissioning its old system and migrating all live claims data onto the new blockchain platform. It sees 400 concurrent users go live across Europe. </a:t>
            </a:r>
          </a:p>
        </p:txBody>
      </p:sp>
      <p:sp>
        <p:nvSpPr>
          <p:cNvPr id="33" name="Oval 32">
            <a:extLst>
              <a:ext uri="{FF2B5EF4-FFF2-40B4-BE49-F238E27FC236}">
                <a16:creationId xmlns:a16="http://schemas.microsoft.com/office/drawing/2014/main" id="{FDADFC25-98D6-4AA6-A1F7-BAC0A62BF00B}"/>
              </a:ext>
            </a:extLst>
          </p:cNvPr>
          <p:cNvSpPr/>
          <p:nvPr/>
        </p:nvSpPr>
        <p:spPr>
          <a:xfrm>
            <a:off x="5910033" y="1348740"/>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Title 6">
            <a:extLst>
              <a:ext uri="{FF2B5EF4-FFF2-40B4-BE49-F238E27FC236}">
                <a16:creationId xmlns:a16="http://schemas.microsoft.com/office/drawing/2014/main" id="{FC21D1DF-6F97-4170-B006-4F7D5E8680BC}"/>
              </a:ext>
            </a:extLst>
          </p:cNvPr>
          <p:cNvSpPr txBox="1">
            <a:spLocks/>
          </p:cNvSpPr>
          <p:nvPr/>
        </p:nvSpPr>
        <p:spPr>
          <a:xfrm>
            <a:off x="547957" y="113064"/>
            <a:ext cx="5067300" cy="64227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400" dirty="0"/>
              <a:t>Internal interpretation: </a:t>
            </a:r>
            <a:br>
              <a:rPr lang="en-US" sz="2400" dirty="0"/>
            </a:br>
            <a:r>
              <a:rPr lang="en-US" sz="2400" dirty="0"/>
              <a:t>Allianz Technology</a:t>
            </a:r>
          </a:p>
        </p:txBody>
      </p:sp>
      <p:pic>
        <p:nvPicPr>
          <p:cNvPr id="5" name="Picture 4">
            <a:extLst>
              <a:ext uri="{FF2B5EF4-FFF2-40B4-BE49-F238E27FC236}">
                <a16:creationId xmlns:a16="http://schemas.microsoft.com/office/drawing/2014/main" id="{EA328F1D-D40E-4E12-926F-460E46B551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52118" y="3576603"/>
            <a:ext cx="4003829" cy="2671063"/>
          </a:xfrm>
          <a:prstGeom prst="rect">
            <a:avLst/>
          </a:prstGeom>
        </p:spPr>
      </p:pic>
      <p:sp>
        <p:nvSpPr>
          <p:cNvPr id="37" name="TextBox 36">
            <a:extLst>
              <a:ext uri="{FF2B5EF4-FFF2-40B4-BE49-F238E27FC236}">
                <a16:creationId xmlns:a16="http://schemas.microsoft.com/office/drawing/2014/main" id="{6F86F4F6-2D71-499C-A98F-7CF48C20A7FD}"/>
              </a:ext>
            </a:extLst>
          </p:cNvPr>
          <p:cNvSpPr txBox="1"/>
          <p:nvPr/>
        </p:nvSpPr>
        <p:spPr>
          <a:xfrm>
            <a:off x="6147361" y="2412268"/>
            <a:ext cx="1289135" cy="307777"/>
          </a:xfrm>
          <a:prstGeom prst="rect">
            <a:avLst/>
          </a:prstGeom>
          <a:noFill/>
        </p:spPr>
        <p:txBody>
          <a:bodyPr wrap="none" rtlCol="0">
            <a:spAutoFit/>
          </a:bodyPr>
          <a:lstStyle/>
          <a:p>
            <a:r>
              <a:rPr lang="en-US" sz="1400" b="1" dirty="0">
                <a:latin typeface="Exo" panose="02000303000000000000" pitchFamily="2" charset="0"/>
              </a:rPr>
              <a:t>January 2022</a:t>
            </a:r>
          </a:p>
        </p:txBody>
      </p:sp>
      <p:sp>
        <p:nvSpPr>
          <p:cNvPr id="38" name="TextBox 37">
            <a:extLst>
              <a:ext uri="{FF2B5EF4-FFF2-40B4-BE49-F238E27FC236}">
                <a16:creationId xmlns:a16="http://schemas.microsoft.com/office/drawing/2014/main" id="{1329BA81-D4E3-48DE-8E36-A8F1B01892AE}"/>
              </a:ext>
            </a:extLst>
          </p:cNvPr>
          <p:cNvSpPr txBox="1"/>
          <p:nvPr/>
        </p:nvSpPr>
        <p:spPr>
          <a:xfrm>
            <a:off x="6144262" y="2738582"/>
            <a:ext cx="4468090" cy="769441"/>
          </a:xfrm>
          <a:prstGeom prst="rect">
            <a:avLst/>
          </a:prstGeom>
          <a:noFill/>
        </p:spPr>
        <p:txBody>
          <a:bodyPr wrap="square" rtlCol="0">
            <a:spAutoFit/>
          </a:bodyPr>
          <a:lstStyle/>
          <a:p>
            <a:r>
              <a:rPr lang="en-US" sz="1100" dirty="0">
                <a:latin typeface="Roboto" panose="02000000000000000000" pitchFamily="2" charset="0"/>
                <a:ea typeface="Roboto" panose="02000000000000000000" pitchFamily="2" charset="0"/>
              </a:rPr>
              <a:t>Allianz mines its one-millionth block to its ledger on Jan. 19, with each block representing a peer-to-peer transaction across its 25 subsidiaries in different countries. The platform has settled hundreds of millions of dollars.</a:t>
            </a:r>
          </a:p>
        </p:txBody>
      </p:sp>
      <p:sp>
        <p:nvSpPr>
          <p:cNvPr id="39" name="Oval 38">
            <a:extLst>
              <a:ext uri="{FF2B5EF4-FFF2-40B4-BE49-F238E27FC236}">
                <a16:creationId xmlns:a16="http://schemas.microsoft.com/office/drawing/2014/main" id="{58C782F4-357C-4B92-BC6A-3DE66E0F5F5D}"/>
              </a:ext>
            </a:extLst>
          </p:cNvPr>
          <p:cNvSpPr/>
          <p:nvPr/>
        </p:nvSpPr>
        <p:spPr>
          <a:xfrm>
            <a:off x="5910033" y="2510790"/>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40" name="Straight Arrow Connector 39">
            <a:extLst>
              <a:ext uri="{FF2B5EF4-FFF2-40B4-BE49-F238E27FC236}">
                <a16:creationId xmlns:a16="http://schemas.microsoft.com/office/drawing/2014/main" id="{D9459C21-A810-46B7-ADD6-6085CE201217}"/>
              </a:ext>
            </a:extLst>
          </p:cNvPr>
          <p:cNvCxnSpPr>
            <a:cxnSpLocks/>
          </p:cNvCxnSpPr>
          <p:nvPr/>
        </p:nvCxnSpPr>
        <p:spPr>
          <a:xfrm>
            <a:off x="5986309" y="2603393"/>
            <a:ext cx="0" cy="815668"/>
          </a:xfrm>
          <a:prstGeom prst="straightConnector1">
            <a:avLst/>
          </a:prstGeom>
          <a:ln w="38100">
            <a:solidFill>
              <a:srgbClr val="9E30A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7169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41">
            <a:extLst>
              <a:ext uri="{FF2B5EF4-FFF2-40B4-BE49-F238E27FC236}">
                <a16:creationId xmlns:a16="http://schemas.microsoft.com/office/drawing/2014/main" id="{7214DB34-B4EF-4125-8DD8-62B442FF5AAC}"/>
              </a:ext>
            </a:extLst>
          </p:cNvPr>
          <p:cNvSpPr/>
          <p:nvPr/>
        </p:nvSpPr>
        <p:spPr>
          <a:xfrm>
            <a:off x="-162046" y="4190779"/>
            <a:ext cx="4027990" cy="233947"/>
          </a:xfrm>
          <a:prstGeom prst="roundRect">
            <a:avLst>
              <a:gd name="adj" fmla="val 5952"/>
            </a:avLst>
          </a:prstGeom>
          <a:gradFill flip="none" rotWithShape="1">
            <a:gsLst>
              <a:gs pos="26000">
                <a:srgbClr val="C0B2D8"/>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Rounded Rectangle 5">
            <a:extLst>
              <a:ext uri="{FF2B5EF4-FFF2-40B4-BE49-F238E27FC236}">
                <a16:creationId xmlns:a16="http://schemas.microsoft.com/office/drawing/2014/main" id="{B8968340-3EAC-47C4-97CB-B87886A2D696}"/>
              </a:ext>
            </a:extLst>
          </p:cNvPr>
          <p:cNvSpPr/>
          <p:nvPr/>
        </p:nvSpPr>
        <p:spPr>
          <a:xfrm>
            <a:off x="-162046" y="869065"/>
            <a:ext cx="4027990" cy="233947"/>
          </a:xfrm>
          <a:prstGeom prst="roundRect">
            <a:avLst>
              <a:gd name="adj" fmla="val 5952"/>
            </a:avLst>
          </a:prstGeom>
          <a:gradFill flip="none" rotWithShape="1">
            <a:gsLst>
              <a:gs pos="26000">
                <a:srgbClr val="C0B2D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8" name="Text Placeholder 87">
            <a:extLst>
              <a:ext uri="{FF2B5EF4-FFF2-40B4-BE49-F238E27FC236}">
                <a16:creationId xmlns:a16="http://schemas.microsoft.com/office/drawing/2014/main" id="{4521C551-B118-BE4A-82A8-F0B4B77DB7DA}"/>
              </a:ext>
            </a:extLst>
          </p:cNvPr>
          <p:cNvSpPr>
            <a:spLocks noGrp="1"/>
          </p:cNvSpPr>
          <p:nvPr>
            <p:ph type="body" sz="quarter" idx="23"/>
          </p:nvPr>
        </p:nvSpPr>
        <p:spPr/>
        <p:txBody>
          <a:bodyPr/>
          <a:lstStyle/>
          <a:p>
            <a:r>
              <a:rPr lang="en-US" dirty="0"/>
              <a:t>internal</a:t>
            </a:r>
          </a:p>
        </p:txBody>
      </p:sp>
      <p:sp>
        <p:nvSpPr>
          <p:cNvPr id="16" name="Title 15">
            <a:extLst>
              <a:ext uri="{FF2B5EF4-FFF2-40B4-BE49-F238E27FC236}">
                <a16:creationId xmlns:a16="http://schemas.microsoft.com/office/drawing/2014/main" id="{828BFF69-B34C-E04A-9C7B-2ED9EC251A79}"/>
              </a:ext>
            </a:extLst>
          </p:cNvPr>
          <p:cNvSpPr>
            <a:spLocks noGrp="1"/>
          </p:cNvSpPr>
          <p:nvPr>
            <p:ph type="ctrTitle"/>
          </p:nvPr>
        </p:nvSpPr>
        <p:spPr>
          <a:xfrm>
            <a:off x="747806" y="0"/>
            <a:ext cx="11032837" cy="642277"/>
          </a:xfrm>
        </p:spPr>
        <p:txBody>
          <a:bodyPr>
            <a:normAutofit/>
          </a:bodyPr>
          <a:lstStyle/>
          <a:p>
            <a:r>
              <a:rPr lang="en-US" sz="3200" dirty="0"/>
              <a:t>Implications: Organization, Process, Technology</a:t>
            </a:r>
          </a:p>
        </p:txBody>
      </p:sp>
      <p:sp>
        <p:nvSpPr>
          <p:cNvPr id="17" name="Text Placeholder 16">
            <a:extLst>
              <a:ext uri="{FF2B5EF4-FFF2-40B4-BE49-F238E27FC236}">
                <a16:creationId xmlns:a16="http://schemas.microsoft.com/office/drawing/2014/main" id="{C5908106-5965-2849-8DE6-238C14D148B9}"/>
              </a:ext>
            </a:extLst>
          </p:cNvPr>
          <p:cNvSpPr>
            <a:spLocks noGrp="1"/>
          </p:cNvSpPr>
          <p:nvPr>
            <p:ph type="body" sz="quarter" idx="10"/>
          </p:nvPr>
        </p:nvSpPr>
        <p:spPr/>
        <p:txBody>
          <a:bodyPr/>
          <a:lstStyle/>
          <a:p>
            <a:r>
              <a:rPr lang="en-US" dirty="0">
                <a:solidFill>
                  <a:schemeClr val="bg1"/>
                </a:solidFill>
              </a:rPr>
              <a:t>External</a:t>
            </a:r>
          </a:p>
        </p:txBody>
      </p:sp>
      <p:sp>
        <p:nvSpPr>
          <p:cNvPr id="18" name="Text Placeholder 17">
            <a:extLst>
              <a:ext uri="{FF2B5EF4-FFF2-40B4-BE49-F238E27FC236}">
                <a16:creationId xmlns:a16="http://schemas.microsoft.com/office/drawing/2014/main" id="{940F0ED0-9CC8-C549-A31E-C3C46913918F}"/>
              </a:ext>
            </a:extLst>
          </p:cNvPr>
          <p:cNvSpPr>
            <a:spLocks noGrp="1"/>
          </p:cNvSpPr>
          <p:nvPr>
            <p:ph type="body" sz="quarter" idx="11"/>
          </p:nvPr>
        </p:nvSpPr>
        <p:spPr>
          <a:xfrm>
            <a:off x="1412116" y="1408491"/>
            <a:ext cx="2858942" cy="395235"/>
          </a:xfrm>
        </p:spPr>
        <p:txBody>
          <a:bodyPr/>
          <a:lstStyle/>
          <a:p>
            <a:r>
              <a:rPr lang="en-US" dirty="0">
                <a:solidFill>
                  <a:schemeClr val="tx1"/>
                </a:solidFill>
              </a:rPr>
              <a:t>Organization </a:t>
            </a:r>
          </a:p>
        </p:txBody>
      </p:sp>
      <p:sp>
        <p:nvSpPr>
          <p:cNvPr id="20" name="Text Placeholder 19">
            <a:extLst>
              <a:ext uri="{FF2B5EF4-FFF2-40B4-BE49-F238E27FC236}">
                <a16:creationId xmlns:a16="http://schemas.microsoft.com/office/drawing/2014/main" id="{AAA44800-ACC9-164C-A788-CFAFF9E381F0}"/>
              </a:ext>
            </a:extLst>
          </p:cNvPr>
          <p:cNvSpPr>
            <a:spLocks noGrp="1"/>
          </p:cNvSpPr>
          <p:nvPr>
            <p:ph type="body" sz="quarter" idx="16"/>
          </p:nvPr>
        </p:nvSpPr>
        <p:spPr>
          <a:xfrm>
            <a:off x="1412116" y="1946590"/>
            <a:ext cx="2858942" cy="395235"/>
          </a:xfrm>
        </p:spPr>
        <p:txBody>
          <a:bodyPr/>
          <a:lstStyle/>
          <a:p>
            <a:r>
              <a:rPr lang="en-US" dirty="0">
                <a:solidFill>
                  <a:schemeClr val="tx1"/>
                </a:solidFill>
              </a:rPr>
              <a:t>Process</a:t>
            </a:r>
          </a:p>
        </p:txBody>
      </p:sp>
      <p:sp>
        <p:nvSpPr>
          <p:cNvPr id="21" name="Text Placeholder 20">
            <a:extLst>
              <a:ext uri="{FF2B5EF4-FFF2-40B4-BE49-F238E27FC236}">
                <a16:creationId xmlns:a16="http://schemas.microsoft.com/office/drawing/2014/main" id="{1065F2A9-CDEC-6C4B-86C8-6811399FBF69}"/>
              </a:ext>
            </a:extLst>
          </p:cNvPr>
          <p:cNvSpPr>
            <a:spLocks noGrp="1"/>
          </p:cNvSpPr>
          <p:nvPr>
            <p:ph type="body" sz="quarter" idx="17"/>
          </p:nvPr>
        </p:nvSpPr>
        <p:spPr>
          <a:xfrm>
            <a:off x="1412116" y="2537100"/>
            <a:ext cx="2858942" cy="395235"/>
          </a:xfrm>
        </p:spPr>
        <p:txBody>
          <a:bodyPr/>
          <a:lstStyle/>
          <a:p>
            <a:r>
              <a:rPr lang="en-US" dirty="0">
                <a:solidFill>
                  <a:schemeClr val="tx1"/>
                </a:solidFill>
              </a:rPr>
              <a:t>Technology</a:t>
            </a:r>
          </a:p>
        </p:txBody>
      </p:sp>
      <p:sp>
        <p:nvSpPr>
          <p:cNvPr id="87" name="Text Placeholder 86">
            <a:extLst>
              <a:ext uri="{FF2B5EF4-FFF2-40B4-BE49-F238E27FC236}">
                <a16:creationId xmlns:a16="http://schemas.microsoft.com/office/drawing/2014/main" id="{59945C35-9FB4-7349-9513-3E83E1AA7C13}"/>
              </a:ext>
            </a:extLst>
          </p:cNvPr>
          <p:cNvSpPr>
            <a:spLocks noGrp="1"/>
          </p:cNvSpPr>
          <p:nvPr>
            <p:ph type="body" sz="quarter" idx="22"/>
          </p:nvPr>
        </p:nvSpPr>
        <p:spPr>
          <a:xfrm>
            <a:off x="2764847" y="4474261"/>
            <a:ext cx="8579428" cy="2028139"/>
          </a:xfrm>
        </p:spPr>
        <p:txBody>
          <a:bodyPr/>
          <a:lstStyle/>
          <a:p>
            <a:r>
              <a:rPr lang="en-US" sz="1100" dirty="0">
                <a:latin typeface="Roboto" panose="02000000000000000000" pitchFamily="2" charset="0"/>
                <a:ea typeface="Roboto" panose="02000000000000000000" pitchFamily="2" charset="0"/>
              </a:rPr>
              <a:t>Allianz is a holding company that owns Allianz Technology and 25 operating entities across Europe. It uses the technology arm to innovate on the business process and creates shared platforms that its entities can integrate with to automate across the value chain.</a:t>
            </a:r>
          </a:p>
          <a:p>
            <a:r>
              <a:rPr lang="en-US" sz="1100" dirty="0">
                <a:latin typeface="Roboto" panose="02000000000000000000" pitchFamily="2" charset="0"/>
                <a:ea typeface="Roboto" panose="02000000000000000000" pitchFamily="2" charset="0"/>
              </a:rPr>
              <a:t>Initial interest in smart contracts on blockchain were funneled into a student competition, where a proof of concept was developed. Allianz partnered with a startup to develop an MVP, then developed the platform while aligning with its business units ahead of launch.</a:t>
            </a:r>
          </a:p>
          <a:p>
            <a:r>
              <a:rPr lang="en-US" sz="1100" dirty="0">
                <a:latin typeface="Roboto" panose="02000000000000000000" pitchFamily="2" charset="0"/>
                <a:ea typeface="Roboto" panose="02000000000000000000" pitchFamily="2" charset="0"/>
              </a:rPr>
              <a:t>Allianz built its blockchain platform on Hyperledger Fabric because it was a permissioned system, unlike other public permissionless blockchains such as Ethereum, and because its mining mechanism was much more energy efficient compared to other blockchains using Proof of Work consensus models. </a:t>
            </a:r>
          </a:p>
          <a:p>
            <a:endParaRPr lang="en-US" sz="11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p:txBody>
      </p:sp>
      <p:sp>
        <p:nvSpPr>
          <p:cNvPr id="30" name="Text Placeholder 17">
            <a:extLst>
              <a:ext uri="{FF2B5EF4-FFF2-40B4-BE49-F238E27FC236}">
                <a16:creationId xmlns:a16="http://schemas.microsoft.com/office/drawing/2014/main" id="{1C3BCB45-724E-4D79-A66D-970B22B4EDD1}"/>
              </a:ext>
            </a:extLst>
          </p:cNvPr>
          <p:cNvSpPr txBox="1">
            <a:spLocks/>
          </p:cNvSpPr>
          <p:nvPr/>
        </p:nvSpPr>
        <p:spPr>
          <a:xfrm>
            <a:off x="1412116" y="4518837"/>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B2D8"/>
                </a:solidFill>
              </a:rPr>
              <a:t>Organization </a:t>
            </a:r>
          </a:p>
        </p:txBody>
      </p:sp>
      <p:sp>
        <p:nvSpPr>
          <p:cNvPr id="31" name="Text Placeholder 19">
            <a:extLst>
              <a:ext uri="{FF2B5EF4-FFF2-40B4-BE49-F238E27FC236}">
                <a16:creationId xmlns:a16="http://schemas.microsoft.com/office/drawing/2014/main" id="{6B485391-C665-4D24-A322-F7E4B274F5AF}"/>
              </a:ext>
            </a:extLst>
          </p:cNvPr>
          <p:cNvSpPr txBox="1">
            <a:spLocks/>
          </p:cNvSpPr>
          <p:nvPr/>
        </p:nvSpPr>
        <p:spPr>
          <a:xfrm>
            <a:off x="1412116" y="505693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B2D8"/>
                </a:solidFill>
              </a:rPr>
              <a:t>Process</a:t>
            </a:r>
          </a:p>
        </p:txBody>
      </p:sp>
      <p:sp>
        <p:nvSpPr>
          <p:cNvPr id="32" name="Text Placeholder 20">
            <a:extLst>
              <a:ext uri="{FF2B5EF4-FFF2-40B4-BE49-F238E27FC236}">
                <a16:creationId xmlns:a16="http://schemas.microsoft.com/office/drawing/2014/main" id="{7AF366B5-E522-4E80-9220-24E751BB4D4D}"/>
              </a:ext>
            </a:extLst>
          </p:cNvPr>
          <p:cNvSpPr txBox="1">
            <a:spLocks/>
          </p:cNvSpPr>
          <p:nvPr/>
        </p:nvSpPr>
        <p:spPr>
          <a:xfrm>
            <a:off x="1412116" y="564744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B2D8"/>
                </a:solidFill>
              </a:rPr>
              <a:t>Technology</a:t>
            </a:r>
          </a:p>
        </p:txBody>
      </p:sp>
      <p:sp>
        <p:nvSpPr>
          <p:cNvPr id="39" name="Text Placeholder 86">
            <a:extLst>
              <a:ext uri="{FF2B5EF4-FFF2-40B4-BE49-F238E27FC236}">
                <a16:creationId xmlns:a16="http://schemas.microsoft.com/office/drawing/2014/main" id="{013F7B79-09A0-4403-B686-269FB5170A8D}"/>
              </a:ext>
            </a:extLst>
          </p:cNvPr>
          <p:cNvSpPr txBox="1">
            <a:spLocks/>
          </p:cNvSpPr>
          <p:nvPr/>
        </p:nvSpPr>
        <p:spPr>
          <a:xfrm>
            <a:off x="2737137" y="1296952"/>
            <a:ext cx="8579428" cy="1913839"/>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latin typeface="Roboto" panose="02000000000000000000" pitchFamily="2" charset="0"/>
                <a:ea typeface="Roboto" panose="02000000000000000000" pitchFamily="2" charset="0"/>
              </a:rPr>
              <a:t>To explore emerging technologies like blockchain, organizations need staff that are accountable for innovation and have leeway to develop proofs of concept. External partners are often required to bring in fresh ideas and move quickly towards an MVP.</a:t>
            </a:r>
          </a:p>
          <a:p>
            <a:r>
              <a:rPr lang="en-US" sz="1100" dirty="0">
                <a:solidFill>
                  <a:schemeClr val="tx1"/>
                </a:solidFill>
                <a:latin typeface="Roboto" panose="02000000000000000000" pitchFamily="2" charset="0"/>
                <a:ea typeface="Roboto" panose="02000000000000000000" pitchFamily="2" charset="0"/>
              </a:rPr>
              <a:t>According to the Tech Trends 2022 survey, 84% of CIOs consider automation a high-value digital capability, and 77% say identity verification is a high-value capability. A blockchain platform using smart contracts can deliver those. </a:t>
            </a:r>
          </a:p>
          <a:p>
            <a:r>
              <a:rPr lang="en-US" sz="1100" dirty="0">
                <a:solidFill>
                  <a:schemeClr val="tx1"/>
                </a:solidFill>
                <a:latin typeface="Roboto" panose="02000000000000000000" pitchFamily="2" charset="0"/>
                <a:ea typeface="Roboto" panose="02000000000000000000" pitchFamily="2" charset="0"/>
              </a:rPr>
              <a:t>The Linux Foundation’s Hyperledger Fabric is an open-source blockchain technology that’s become popular in the financial industry for its method of forming consensus and its modular architecture. It’s been adopted by USAA, MasterCard, and PayPal. It also underpins the IBM Blockchain Platform and is supported by Azure Blockchain.</a:t>
            </a:r>
          </a:p>
          <a:p>
            <a:endParaRPr lang="en-US" sz="1100" dirty="0">
              <a:solidFill>
                <a:schemeClr val="tx1"/>
              </a:solidFill>
              <a:latin typeface="Roboto" panose="02000000000000000000" pitchFamily="2" charset="0"/>
              <a:ea typeface="Roboto" panose="02000000000000000000" pitchFamily="2" charset="0"/>
            </a:endParaRPr>
          </a:p>
          <a:p>
            <a:endParaRPr lang="en-US" sz="1100" dirty="0">
              <a:solidFill>
                <a:schemeClr val="tx1"/>
              </a:solidFill>
              <a:latin typeface="Roboto" panose="02000000000000000000" pitchFamily="2" charset="0"/>
              <a:ea typeface="Roboto" panose="02000000000000000000" pitchFamily="2" charset="0"/>
            </a:endParaRPr>
          </a:p>
        </p:txBody>
      </p:sp>
      <p:pic>
        <p:nvPicPr>
          <p:cNvPr id="41" name="Graphic 40" descr="Users with solid fill">
            <a:extLst>
              <a:ext uri="{FF2B5EF4-FFF2-40B4-BE49-F238E27FC236}">
                <a16:creationId xmlns:a16="http://schemas.microsoft.com/office/drawing/2014/main" id="{AD983711-3835-414B-AB00-E914A30E8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1362075"/>
            <a:ext cx="495300" cy="495300"/>
          </a:xfrm>
          <a:prstGeom prst="rect">
            <a:avLst/>
          </a:prstGeom>
        </p:spPr>
      </p:pic>
      <p:pic>
        <p:nvPicPr>
          <p:cNvPr id="43" name="Graphic 42" descr="Arrow circle with solid fill">
            <a:extLst>
              <a:ext uri="{FF2B5EF4-FFF2-40B4-BE49-F238E27FC236}">
                <a16:creationId xmlns:a16="http://schemas.microsoft.com/office/drawing/2014/main" id="{CE939B9B-BFD1-4486-9AEE-B66101BF23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1866900"/>
            <a:ext cx="495300" cy="495300"/>
          </a:xfrm>
          <a:prstGeom prst="rect">
            <a:avLst/>
          </a:prstGeom>
        </p:spPr>
      </p:pic>
      <p:pic>
        <p:nvPicPr>
          <p:cNvPr id="45" name="Graphic 44" descr="Ui Ux with solid fill">
            <a:extLst>
              <a:ext uri="{FF2B5EF4-FFF2-40B4-BE49-F238E27FC236}">
                <a16:creationId xmlns:a16="http://schemas.microsoft.com/office/drawing/2014/main" id="{C6ABC9A4-26F6-4131-A349-AD534D95E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2476500"/>
            <a:ext cx="495300" cy="495300"/>
          </a:xfrm>
          <a:prstGeom prst="rect">
            <a:avLst/>
          </a:prstGeom>
        </p:spPr>
      </p:pic>
      <p:pic>
        <p:nvPicPr>
          <p:cNvPr id="48" name="Graphic 47" descr="Users with solid fill">
            <a:extLst>
              <a:ext uri="{FF2B5EF4-FFF2-40B4-BE49-F238E27FC236}">
                <a16:creationId xmlns:a16="http://schemas.microsoft.com/office/drawing/2014/main" id="{9456EF19-303C-4171-AF5F-CD6B444D8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4467225"/>
            <a:ext cx="495300" cy="495300"/>
          </a:xfrm>
          <a:prstGeom prst="rect">
            <a:avLst/>
          </a:prstGeom>
        </p:spPr>
      </p:pic>
      <p:pic>
        <p:nvPicPr>
          <p:cNvPr id="49" name="Graphic 48" descr="Arrow circle with solid fill">
            <a:extLst>
              <a:ext uri="{FF2B5EF4-FFF2-40B4-BE49-F238E27FC236}">
                <a16:creationId xmlns:a16="http://schemas.microsoft.com/office/drawing/2014/main" id="{57899CEB-869C-46E7-93BE-3EE460D15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4972050"/>
            <a:ext cx="495300" cy="495300"/>
          </a:xfrm>
          <a:prstGeom prst="rect">
            <a:avLst/>
          </a:prstGeom>
        </p:spPr>
      </p:pic>
      <p:pic>
        <p:nvPicPr>
          <p:cNvPr id="50" name="Graphic 49" descr="Ui Ux with solid fill">
            <a:extLst>
              <a:ext uri="{FF2B5EF4-FFF2-40B4-BE49-F238E27FC236}">
                <a16:creationId xmlns:a16="http://schemas.microsoft.com/office/drawing/2014/main" id="{133D3365-B927-4F9F-9A65-61B6760EFF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5581650"/>
            <a:ext cx="495300" cy="495300"/>
          </a:xfrm>
          <a:prstGeom prst="rect">
            <a:avLst/>
          </a:prstGeom>
        </p:spPr>
      </p:pic>
    </p:spTree>
    <p:extLst>
      <p:ext uri="{BB962C8B-B14F-4D97-AF65-F5344CB8AC3E}">
        <p14:creationId xmlns:p14="http://schemas.microsoft.com/office/powerpoint/2010/main" val="2321911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F7124A-7F37-40C1-A13A-8629AF0DD519}"/>
              </a:ext>
            </a:extLst>
          </p:cNvPr>
          <p:cNvSpPr/>
          <p:nvPr/>
        </p:nvSpPr>
        <p:spPr>
          <a:xfrm>
            <a:off x="889000" y="4635500"/>
            <a:ext cx="6273800" cy="16383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1FEA6489-BB42-254C-AD0D-21619C39B131}"/>
              </a:ext>
            </a:extLst>
          </p:cNvPr>
          <p:cNvSpPr>
            <a:spLocks noGrp="1"/>
          </p:cNvSpPr>
          <p:nvPr>
            <p:ph type="ctrTitle"/>
          </p:nvPr>
        </p:nvSpPr>
        <p:spPr>
          <a:xfrm>
            <a:off x="748992" y="642599"/>
            <a:ext cx="6602731" cy="642277"/>
          </a:xfrm>
        </p:spPr>
        <p:txBody>
          <a:bodyPr/>
          <a:lstStyle/>
          <a:p>
            <a:r>
              <a:rPr lang="en-US" dirty="0"/>
              <a:t>Resources Applied</a:t>
            </a:r>
          </a:p>
        </p:txBody>
      </p:sp>
      <p:sp>
        <p:nvSpPr>
          <p:cNvPr id="10" name="Text Placeholder 9">
            <a:extLst>
              <a:ext uri="{FF2B5EF4-FFF2-40B4-BE49-F238E27FC236}">
                <a16:creationId xmlns:a16="http://schemas.microsoft.com/office/drawing/2014/main" id="{9D907FED-40FE-1D4A-AD23-DCD0C96CBA21}"/>
              </a:ext>
            </a:extLst>
          </p:cNvPr>
          <p:cNvSpPr>
            <a:spLocks noGrp="1"/>
          </p:cNvSpPr>
          <p:nvPr>
            <p:ph type="body" sz="quarter" idx="10"/>
          </p:nvPr>
        </p:nvSpPr>
        <p:spPr>
          <a:xfrm>
            <a:off x="782445" y="1734554"/>
            <a:ext cx="2971229" cy="223805"/>
          </a:xfrm>
        </p:spPr>
        <p:txBody>
          <a:bodyPr/>
          <a:lstStyle/>
          <a:p>
            <a:r>
              <a:rPr lang="en-US" dirty="0"/>
              <a:t>Time to innovate</a:t>
            </a:r>
          </a:p>
        </p:txBody>
      </p:sp>
      <p:sp>
        <p:nvSpPr>
          <p:cNvPr id="11" name="Text Placeholder 10">
            <a:extLst>
              <a:ext uri="{FF2B5EF4-FFF2-40B4-BE49-F238E27FC236}">
                <a16:creationId xmlns:a16="http://schemas.microsoft.com/office/drawing/2014/main" id="{6248942E-08AA-3E46-80D2-5D3FA30DEB4F}"/>
              </a:ext>
            </a:extLst>
          </p:cNvPr>
          <p:cNvSpPr>
            <a:spLocks noGrp="1"/>
          </p:cNvSpPr>
          <p:nvPr>
            <p:ph type="body" sz="quarter" idx="11"/>
          </p:nvPr>
        </p:nvSpPr>
        <p:spPr>
          <a:xfrm>
            <a:off x="782444" y="1958360"/>
            <a:ext cx="2971229" cy="2585066"/>
          </a:xfrm>
        </p:spPr>
        <p:txBody>
          <a:bodyPr/>
          <a:lstStyle/>
          <a:p>
            <a:pPr lvl="0"/>
            <a:r>
              <a:rPr lang="en-US" dirty="0"/>
              <a:t>Exploring emerging technology for potential use cases is difficult for staff tasked with running day-to-day operations. Organizations serious about innovation create a separate team that can focus on “moonshot” projects and connect with external partners.</a:t>
            </a:r>
          </a:p>
        </p:txBody>
      </p:sp>
      <p:sp>
        <p:nvSpPr>
          <p:cNvPr id="12" name="Text Placeholder 11">
            <a:extLst>
              <a:ext uri="{FF2B5EF4-FFF2-40B4-BE49-F238E27FC236}">
                <a16:creationId xmlns:a16="http://schemas.microsoft.com/office/drawing/2014/main" id="{707233E8-9C4F-B64D-94EB-AE1BD8D57D1B}"/>
              </a:ext>
            </a:extLst>
          </p:cNvPr>
          <p:cNvSpPr>
            <a:spLocks noGrp="1"/>
          </p:cNvSpPr>
          <p:nvPr>
            <p:ph type="body" sz="quarter" idx="12"/>
          </p:nvPr>
        </p:nvSpPr>
        <p:spPr>
          <a:xfrm>
            <a:off x="4297017" y="1734554"/>
            <a:ext cx="2971229" cy="223805"/>
          </a:xfrm>
        </p:spPr>
        <p:txBody>
          <a:bodyPr/>
          <a:lstStyle/>
          <a:p>
            <a:r>
              <a:rPr lang="en-US" dirty="0"/>
              <a:t>Long-term ROI</a:t>
            </a:r>
          </a:p>
        </p:txBody>
      </p:sp>
      <p:sp>
        <p:nvSpPr>
          <p:cNvPr id="13" name="Text Placeholder 12">
            <a:extLst>
              <a:ext uri="{FF2B5EF4-FFF2-40B4-BE49-F238E27FC236}">
                <a16:creationId xmlns:a16="http://schemas.microsoft.com/office/drawing/2014/main" id="{849FD78E-046E-CB41-A59D-FEDBC134B3DA}"/>
              </a:ext>
            </a:extLst>
          </p:cNvPr>
          <p:cNvSpPr>
            <a:spLocks noGrp="1"/>
          </p:cNvSpPr>
          <p:nvPr>
            <p:ph type="body" sz="quarter" idx="13"/>
          </p:nvPr>
        </p:nvSpPr>
        <p:spPr>
          <a:xfrm>
            <a:off x="4315869" y="1920652"/>
            <a:ext cx="2971229" cy="3155275"/>
          </a:xfrm>
        </p:spPr>
        <p:txBody>
          <a:bodyPr/>
          <a:lstStyle/>
          <a:p>
            <a:pPr lvl="0"/>
            <a:r>
              <a:rPr lang="en-US" dirty="0"/>
              <a:t>Automation of new business processes often requires a high upfront initial investment for a long-term efficiency gain. A proof of concept should demonstrate clear business value that can be repeated often and for a long period. </a:t>
            </a:r>
          </a:p>
        </p:txBody>
      </p:sp>
      <p:sp>
        <p:nvSpPr>
          <p:cNvPr id="14" name="Text Placeholder 13">
            <a:extLst>
              <a:ext uri="{FF2B5EF4-FFF2-40B4-BE49-F238E27FC236}">
                <a16:creationId xmlns:a16="http://schemas.microsoft.com/office/drawing/2014/main" id="{248FB19C-5CEF-F745-96DA-1F629F82DFF8}"/>
              </a:ext>
            </a:extLst>
          </p:cNvPr>
          <p:cNvSpPr>
            <a:spLocks noGrp="1"/>
          </p:cNvSpPr>
          <p:nvPr>
            <p:ph type="body" sz="quarter" idx="14"/>
          </p:nvPr>
        </p:nvSpPr>
        <p:spPr>
          <a:xfrm>
            <a:off x="8518383" y="1437885"/>
            <a:ext cx="3809428" cy="408571"/>
          </a:xfrm>
        </p:spPr>
        <p:txBody>
          <a:bodyPr/>
          <a:lstStyle/>
          <a:p>
            <a:r>
              <a:rPr lang="en-US" dirty="0"/>
              <a:t>Allianz</a:t>
            </a:r>
          </a:p>
        </p:txBody>
      </p:sp>
      <p:sp>
        <p:nvSpPr>
          <p:cNvPr id="15" name="Text Placeholder 14">
            <a:extLst>
              <a:ext uri="{FF2B5EF4-FFF2-40B4-BE49-F238E27FC236}">
                <a16:creationId xmlns:a16="http://schemas.microsoft.com/office/drawing/2014/main" id="{F26A3C75-17E0-0A4A-89F2-0C9A22CB7645}"/>
              </a:ext>
            </a:extLst>
          </p:cNvPr>
          <p:cNvSpPr>
            <a:spLocks noGrp="1"/>
          </p:cNvSpPr>
          <p:nvPr>
            <p:ph type="body" sz="quarter" idx="15"/>
          </p:nvPr>
        </p:nvSpPr>
        <p:spPr>
          <a:xfrm>
            <a:off x="8518383" y="1846456"/>
            <a:ext cx="2971229" cy="4365397"/>
          </a:xfrm>
        </p:spPr>
        <p:txBody>
          <a:bodyPr/>
          <a:lstStyle/>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Several operating entities from different countries supplied subject matter expertise and helped with the testing process.</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Allianz Technology team has eight staff members. It is augmented by Luther Systems and the team at industry group B3i.</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Funding of less than $5 million to develop. Dev team continues to add improvements.</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Operating requires just one full-time employee plus infrastructure costs, mostly for public cloud hosting.</a:t>
            </a:r>
          </a:p>
          <a:p>
            <a:pPr marL="285750" indent="-285750">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2CCCC8CE-DD53-4C2A-95A9-58C6CA9BCB5B}"/>
              </a:ext>
            </a:extLst>
          </p:cNvPr>
          <p:cNvSpPr txBox="1"/>
          <p:nvPr/>
        </p:nvSpPr>
        <p:spPr>
          <a:xfrm>
            <a:off x="1320800" y="4786610"/>
            <a:ext cx="5435600" cy="1138773"/>
          </a:xfrm>
          <a:prstGeom prst="rect">
            <a:avLst/>
          </a:prstGeom>
          <a:noFill/>
        </p:spPr>
        <p:txBody>
          <a:bodyPr wrap="square">
            <a:spAutoFit/>
          </a:bodyPr>
          <a:lstStyle/>
          <a:p>
            <a:r>
              <a:rPr lang="en-US" sz="1800" b="1" i="1" dirty="0">
                <a:latin typeface="Exo" panose="02000303000000000000" pitchFamily="2" charset="0"/>
                <a:ea typeface="Roboto" panose="02000000000000000000" pitchFamily="2" charset="0"/>
              </a:rPr>
              <a:t>“My next project has to deliver in the tens of millions of value in return. </a:t>
            </a:r>
            <a:r>
              <a:rPr lang="en-US" b="1" i="1" dirty="0">
                <a:latin typeface="Exo" panose="02000303000000000000" pitchFamily="2" charset="0"/>
                <a:ea typeface="Roboto" panose="02000000000000000000" pitchFamily="2" charset="0"/>
              </a:rPr>
              <a:t>The bar is high and that’s what it should be for a business of our size</a:t>
            </a:r>
            <a:r>
              <a:rPr lang="en-US" sz="1800" b="1" i="1" dirty="0">
                <a:latin typeface="Exo" panose="02000303000000000000" pitchFamily="2" charset="0"/>
                <a:ea typeface="Roboto" panose="02000000000000000000" pitchFamily="2" charset="0"/>
              </a:rPr>
              <a:t>.”</a:t>
            </a:r>
          </a:p>
          <a:p>
            <a:pPr algn="r"/>
            <a:r>
              <a:rPr lang="en-US" sz="1400" b="1" dirty="0">
                <a:latin typeface="Exo" panose="02000303000000000000" pitchFamily="2" charset="0"/>
                <a:ea typeface="Roboto" panose="02000000000000000000" pitchFamily="2" charset="0"/>
              </a:rPr>
              <a:t>– Bob Crozier, Allianz</a:t>
            </a:r>
            <a:endParaRPr lang="en-US" b="1" dirty="0">
              <a:latin typeface="Exo" panose="02000303000000000000" pitchFamily="2" charset="0"/>
            </a:endParaRPr>
          </a:p>
        </p:txBody>
      </p:sp>
      <p:cxnSp>
        <p:nvCxnSpPr>
          <p:cNvPr id="22" name="Straight Connector 21">
            <a:extLst>
              <a:ext uri="{FF2B5EF4-FFF2-40B4-BE49-F238E27FC236}">
                <a16:creationId xmlns:a16="http://schemas.microsoft.com/office/drawing/2014/main" id="{2B6E81DE-0FC1-4015-A64C-FDDED1D4FA99}"/>
              </a:ext>
            </a:extLst>
          </p:cNvPr>
          <p:cNvCxnSpPr>
            <a:cxnSpLocks/>
          </p:cNvCxnSpPr>
          <p:nvPr/>
        </p:nvCxnSpPr>
        <p:spPr>
          <a:xfrm>
            <a:off x="863600" y="4622800"/>
            <a:ext cx="62992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6326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A074FD8-6A88-4C6F-8326-CB2798FC4623}"/>
              </a:ext>
            </a:extLst>
          </p:cNvPr>
          <p:cNvSpPr/>
          <p:nvPr/>
        </p:nvSpPr>
        <p:spPr>
          <a:xfrm>
            <a:off x="5837382" y="4552373"/>
            <a:ext cx="5514110" cy="1571336"/>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66864" y="550071"/>
            <a:ext cx="11019972" cy="642277"/>
          </a:xfrm>
        </p:spPr>
        <p:txBody>
          <a:bodyPr>
            <a:normAutofit/>
          </a:bodyPr>
          <a:lstStyle/>
          <a:p>
            <a:r>
              <a:rPr lang="en-US" dirty="0"/>
              <a:t>Outcomes at Allianz</a:t>
            </a:r>
          </a:p>
        </p:txBody>
      </p:sp>
      <p:sp>
        <p:nvSpPr>
          <p:cNvPr id="12" name="Text Placeholder 11">
            <a:extLst>
              <a:ext uri="{FF2B5EF4-FFF2-40B4-BE49-F238E27FC236}">
                <a16:creationId xmlns:a16="http://schemas.microsoft.com/office/drawing/2014/main" id="{E3EBCA25-22AB-724B-B19E-0C9F62B7DF18}"/>
              </a:ext>
            </a:extLst>
          </p:cNvPr>
          <p:cNvSpPr>
            <a:spLocks noGrp="1"/>
          </p:cNvSpPr>
          <p:nvPr>
            <p:ph type="body" sz="quarter" idx="10"/>
          </p:nvPr>
        </p:nvSpPr>
        <p:spPr>
          <a:xfrm>
            <a:off x="767517" y="1340408"/>
            <a:ext cx="4648199" cy="221918"/>
          </a:xfrm>
        </p:spPr>
        <p:txBody>
          <a:bodyPr/>
          <a:lstStyle/>
          <a:p>
            <a:r>
              <a:rPr lang="en-US" dirty="0"/>
              <a:t>From insurer to platform provider </a:t>
            </a:r>
          </a:p>
        </p:txBody>
      </p:sp>
      <p:sp>
        <p:nvSpPr>
          <p:cNvPr id="13" name="Text Placeholder 12">
            <a:extLst>
              <a:ext uri="{FF2B5EF4-FFF2-40B4-BE49-F238E27FC236}">
                <a16:creationId xmlns:a16="http://schemas.microsoft.com/office/drawing/2014/main" id="{89E86AD6-B01B-CB43-8356-740FF3A1ADA3}"/>
              </a:ext>
            </a:extLst>
          </p:cNvPr>
          <p:cNvSpPr>
            <a:spLocks noGrp="1"/>
          </p:cNvSpPr>
          <p:nvPr>
            <p:ph type="body" sz="quarter" idx="11"/>
          </p:nvPr>
        </p:nvSpPr>
        <p:spPr>
          <a:xfrm>
            <a:off x="772134" y="1641987"/>
            <a:ext cx="4488873" cy="3973721"/>
          </a:xfrm>
        </p:spPr>
        <p:txBody>
          <a:bodyPr/>
          <a:lstStyle/>
          <a:p>
            <a:r>
              <a:rPr lang="en-US" b="1" dirty="0"/>
              <a:t>Deliver your own SaaS: </a:t>
            </a:r>
            <a:r>
              <a:rPr lang="en-US" dirty="0"/>
              <a:t>Allianz Technology built its blockchain-based claims settlement platform and its subsidiaries consume it as software as a service. The platform runs on a distributed architecture across Europe, with each node running the same version of the software. Operating entities can also integrate their own systems to the platform via APIs and further automate business processes such as billing.</a:t>
            </a:r>
          </a:p>
          <a:p>
            <a:r>
              <a:rPr lang="en-US" b="1" dirty="0"/>
              <a:t>Ready to scale: </a:t>
            </a:r>
            <a:r>
              <a:rPr lang="en-US" dirty="0"/>
              <a:t>After processing one million transactions, the international claims settlement platform is proven and ready to add more participants. Crozier sees auto repair shops and auto manufacturers as the next logical users.</a:t>
            </a:r>
          </a:p>
        </p:txBody>
      </p:sp>
      <p:sp>
        <p:nvSpPr>
          <p:cNvPr id="7" name="TextBox 6">
            <a:extLst>
              <a:ext uri="{FF2B5EF4-FFF2-40B4-BE49-F238E27FC236}">
                <a16:creationId xmlns:a16="http://schemas.microsoft.com/office/drawing/2014/main" id="{AF0F319C-EC07-469E-8051-73D5B321A60A}"/>
              </a:ext>
            </a:extLst>
          </p:cNvPr>
          <p:cNvSpPr txBox="1"/>
          <p:nvPr/>
        </p:nvSpPr>
        <p:spPr>
          <a:xfrm>
            <a:off x="5929746" y="3515118"/>
            <a:ext cx="5121113" cy="646331"/>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Allianz is a shareholder of the Blockchain Insurance Industry Initiative (B3i). It is providing a platform used by a group of insurance companies in the commercial and reinsurance space. </a:t>
            </a:r>
          </a:p>
        </p:txBody>
      </p:sp>
      <p:sp>
        <p:nvSpPr>
          <p:cNvPr id="10" name="Text Placeholder 11">
            <a:extLst>
              <a:ext uri="{FF2B5EF4-FFF2-40B4-BE49-F238E27FC236}">
                <a16:creationId xmlns:a16="http://schemas.microsoft.com/office/drawing/2014/main" id="{827213D5-6690-4B1F-AA81-80C1D553044F}"/>
              </a:ext>
            </a:extLst>
          </p:cNvPr>
          <p:cNvSpPr txBox="1">
            <a:spLocks/>
          </p:cNvSpPr>
          <p:nvPr/>
        </p:nvSpPr>
        <p:spPr>
          <a:xfrm>
            <a:off x="6025264" y="4263717"/>
            <a:ext cx="574501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should we use blockchain? THREE key criteria:</a:t>
            </a:r>
          </a:p>
        </p:txBody>
      </p:sp>
      <p:pic>
        <p:nvPicPr>
          <p:cNvPr id="9" name="Graphic 8" descr="Cube outline">
            <a:extLst>
              <a:ext uri="{FF2B5EF4-FFF2-40B4-BE49-F238E27FC236}">
                <a16:creationId xmlns:a16="http://schemas.microsoft.com/office/drawing/2014/main" id="{98276016-41A3-4A6F-8BCB-10C58F9437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0691" y="4652818"/>
            <a:ext cx="914400" cy="914400"/>
          </a:xfrm>
          <a:prstGeom prst="rect">
            <a:avLst/>
          </a:prstGeom>
        </p:spPr>
      </p:pic>
      <p:pic>
        <p:nvPicPr>
          <p:cNvPr id="15" name="Graphic 14" descr="Cube outline">
            <a:extLst>
              <a:ext uri="{FF2B5EF4-FFF2-40B4-BE49-F238E27FC236}">
                <a16:creationId xmlns:a16="http://schemas.microsoft.com/office/drawing/2014/main" id="{3491D02A-C1A6-4152-ABA4-93C2030A5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3383" y="4652818"/>
            <a:ext cx="914400" cy="914400"/>
          </a:xfrm>
          <a:prstGeom prst="rect">
            <a:avLst/>
          </a:prstGeom>
        </p:spPr>
      </p:pic>
      <p:pic>
        <p:nvPicPr>
          <p:cNvPr id="16" name="Graphic 15" descr="Cube outline">
            <a:extLst>
              <a:ext uri="{FF2B5EF4-FFF2-40B4-BE49-F238E27FC236}">
                <a16:creationId xmlns:a16="http://schemas.microsoft.com/office/drawing/2014/main" id="{AFF9D38B-995D-4DA3-8B8B-AB223F4D4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6074" y="4652818"/>
            <a:ext cx="914400" cy="914400"/>
          </a:xfrm>
          <a:prstGeom prst="rect">
            <a:avLst/>
          </a:prstGeom>
        </p:spPr>
      </p:pic>
      <p:sp>
        <p:nvSpPr>
          <p:cNvPr id="14" name="TextBox 13">
            <a:extLst>
              <a:ext uri="{FF2B5EF4-FFF2-40B4-BE49-F238E27FC236}">
                <a16:creationId xmlns:a16="http://schemas.microsoft.com/office/drawing/2014/main" id="{BEC50F8C-9712-4790-8E81-D4492AFE0C75}"/>
              </a:ext>
            </a:extLst>
          </p:cNvPr>
          <p:cNvSpPr txBox="1"/>
          <p:nvPr/>
        </p:nvSpPr>
        <p:spPr>
          <a:xfrm>
            <a:off x="5929746" y="4516582"/>
            <a:ext cx="1790875" cy="276999"/>
          </a:xfrm>
          <a:prstGeom prst="rect">
            <a:avLst/>
          </a:prstGeom>
          <a:noFill/>
        </p:spPr>
        <p:txBody>
          <a:bodyPr wrap="none" rtlCol="0">
            <a:spAutoFit/>
          </a:bodyPr>
          <a:lstStyle/>
          <a:p>
            <a:r>
              <a:rPr lang="en-US" sz="1200" b="1" dirty="0">
                <a:latin typeface="Arial" panose="020B0604020202020204" pitchFamily="34" charset="0"/>
              </a:rPr>
              <a:t>Redundant processes</a:t>
            </a:r>
          </a:p>
        </p:txBody>
      </p:sp>
      <p:sp>
        <p:nvSpPr>
          <p:cNvPr id="18" name="TextBox 17">
            <a:extLst>
              <a:ext uri="{FF2B5EF4-FFF2-40B4-BE49-F238E27FC236}">
                <a16:creationId xmlns:a16="http://schemas.microsoft.com/office/drawing/2014/main" id="{41DB1917-784A-42BF-A514-B6C73EE933DA}"/>
              </a:ext>
            </a:extLst>
          </p:cNvPr>
          <p:cNvSpPr txBox="1"/>
          <p:nvPr/>
        </p:nvSpPr>
        <p:spPr>
          <a:xfrm>
            <a:off x="8178801" y="4516582"/>
            <a:ext cx="904415" cy="276999"/>
          </a:xfrm>
          <a:prstGeom prst="rect">
            <a:avLst/>
          </a:prstGeom>
          <a:noFill/>
        </p:spPr>
        <p:txBody>
          <a:bodyPr wrap="none" rtlCol="0">
            <a:spAutoFit/>
          </a:bodyPr>
          <a:lstStyle/>
          <a:p>
            <a:r>
              <a:rPr lang="en-US" sz="1200" b="1" dirty="0">
                <a:latin typeface="Arial" panose="020B0604020202020204" pitchFamily="34" charset="0"/>
              </a:rPr>
              <a:t>Audit trail</a:t>
            </a:r>
          </a:p>
        </p:txBody>
      </p:sp>
      <p:sp>
        <p:nvSpPr>
          <p:cNvPr id="19" name="TextBox 18">
            <a:extLst>
              <a:ext uri="{FF2B5EF4-FFF2-40B4-BE49-F238E27FC236}">
                <a16:creationId xmlns:a16="http://schemas.microsoft.com/office/drawing/2014/main" id="{5A8A87C0-516E-49D5-A5FD-1D1BA9480890}"/>
              </a:ext>
            </a:extLst>
          </p:cNvPr>
          <p:cNvSpPr txBox="1"/>
          <p:nvPr/>
        </p:nvSpPr>
        <p:spPr>
          <a:xfrm>
            <a:off x="9966038" y="4516582"/>
            <a:ext cx="1237839" cy="276999"/>
          </a:xfrm>
          <a:prstGeom prst="rect">
            <a:avLst/>
          </a:prstGeom>
          <a:noFill/>
        </p:spPr>
        <p:txBody>
          <a:bodyPr wrap="none" rtlCol="0">
            <a:spAutoFit/>
          </a:bodyPr>
          <a:lstStyle/>
          <a:p>
            <a:r>
              <a:rPr lang="en-US" sz="1200" b="1" dirty="0">
                <a:latin typeface="Arial" panose="020B0604020202020204" pitchFamily="34" charset="0"/>
              </a:rPr>
              <a:t>Reconciliation</a:t>
            </a:r>
          </a:p>
        </p:txBody>
      </p:sp>
      <p:sp>
        <p:nvSpPr>
          <p:cNvPr id="17" name="Cylinder 16">
            <a:extLst>
              <a:ext uri="{FF2B5EF4-FFF2-40B4-BE49-F238E27FC236}">
                <a16:creationId xmlns:a16="http://schemas.microsoft.com/office/drawing/2014/main" id="{D8CEED23-F0D8-4D53-BF30-D0B690EEDE96}"/>
              </a:ext>
            </a:extLst>
          </p:cNvPr>
          <p:cNvSpPr/>
          <p:nvPr/>
        </p:nvSpPr>
        <p:spPr>
          <a:xfrm rot="5400000">
            <a:off x="7559963" y="4345712"/>
            <a:ext cx="87745" cy="1565563"/>
          </a:xfrm>
          <a:prstGeom prst="can">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Cylinder 20">
            <a:extLst>
              <a:ext uri="{FF2B5EF4-FFF2-40B4-BE49-F238E27FC236}">
                <a16:creationId xmlns:a16="http://schemas.microsoft.com/office/drawing/2014/main" id="{3A7B2CF1-122C-4C38-8B79-9740A25A848D}"/>
              </a:ext>
            </a:extLst>
          </p:cNvPr>
          <p:cNvSpPr/>
          <p:nvPr/>
        </p:nvSpPr>
        <p:spPr>
          <a:xfrm rot="5400000">
            <a:off x="9504218" y="4350331"/>
            <a:ext cx="87745" cy="1565563"/>
          </a:xfrm>
          <a:prstGeom prst="can">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extBox 21">
            <a:extLst>
              <a:ext uri="{FF2B5EF4-FFF2-40B4-BE49-F238E27FC236}">
                <a16:creationId xmlns:a16="http://schemas.microsoft.com/office/drawing/2014/main" id="{30CBC8EC-C0FD-4BCC-BB43-E1E959ADA4FC}"/>
              </a:ext>
            </a:extLst>
          </p:cNvPr>
          <p:cNvSpPr txBox="1"/>
          <p:nvPr/>
        </p:nvSpPr>
        <p:spPr>
          <a:xfrm>
            <a:off x="5934364" y="5435599"/>
            <a:ext cx="2138727" cy="646331"/>
          </a:xfrm>
          <a:prstGeom prst="rect">
            <a:avLst/>
          </a:prstGeom>
          <a:noFill/>
        </p:spPr>
        <p:txBody>
          <a:bodyPr wrap="none" rtlCol="0">
            <a:spAutoFit/>
          </a:bodyPr>
          <a:lstStyle/>
          <a:p>
            <a:r>
              <a:rPr lang="en-US" sz="1200" dirty="0">
                <a:latin typeface="Arial" panose="020B0604020202020204" pitchFamily="34" charset="0"/>
              </a:rPr>
              <a:t>Different entities follow</a:t>
            </a:r>
            <a:br>
              <a:rPr lang="en-US" sz="1200" dirty="0">
                <a:latin typeface="Arial" panose="020B0604020202020204" pitchFamily="34" charset="0"/>
              </a:rPr>
            </a:br>
            <a:r>
              <a:rPr lang="en-US" sz="1200" dirty="0">
                <a:latin typeface="Arial" panose="020B0604020202020204" pitchFamily="34" charset="0"/>
              </a:rPr>
              <a:t>the same process to achieve</a:t>
            </a:r>
            <a:br>
              <a:rPr lang="en-US" sz="1200" dirty="0">
                <a:latin typeface="Arial" panose="020B0604020202020204" pitchFamily="34" charset="0"/>
              </a:rPr>
            </a:br>
            <a:r>
              <a:rPr lang="en-US" sz="1200" dirty="0">
                <a:latin typeface="Arial" panose="020B0604020202020204" pitchFamily="34" charset="0"/>
              </a:rPr>
              <a:t>the desired outcome.</a:t>
            </a:r>
          </a:p>
        </p:txBody>
      </p:sp>
      <p:sp>
        <p:nvSpPr>
          <p:cNvPr id="23" name="TextBox 22">
            <a:extLst>
              <a:ext uri="{FF2B5EF4-FFF2-40B4-BE49-F238E27FC236}">
                <a16:creationId xmlns:a16="http://schemas.microsoft.com/office/drawing/2014/main" id="{408A1B8F-C3F3-4343-8E4F-4CD28EF0D09E}"/>
              </a:ext>
            </a:extLst>
          </p:cNvPr>
          <p:cNvSpPr txBox="1"/>
          <p:nvPr/>
        </p:nvSpPr>
        <p:spPr>
          <a:xfrm>
            <a:off x="7960431" y="5435599"/>
            <a:ext cx="1656223" cy="646331"/>
          </a:xfrm>
          <a:prstGeom prst="rect">
            <a:avLst/>
          </a:prstGeom>
          <a:noFill/>
        </p:spPr>
        <p:txBody>
          <a:bodyPr wrap="none" rtlCol="0">
            <a:spAutoFit/>
          </a:bodyPr>
          <a:lstStyle/>
          <a:p>
            <a:r>
              <a:rPr lang="en-US" sz="1200" dirty="0">
                <a:latin typeface="Arial" panose="020B0604020202020204" pitchFamily="34" charset="0"/>
              </a:rPr>
              <a:t>Accountability in </a:t>
            </a:r>
            <a:br>
              <a:rPr lang="en-US" sz="1200" dirty="0">
                <a:latin typeface="Arial" panose="020B0604020202020204" pitchFamily="34" charset="0"/>
              </a:rPr>
            </a:br>
            <a:r>
              <a:rPr lang="en-US" sz="1200" dirty="0">
                <a:latin typeface="Arial" panose="020B0604020202020204" pitchFamily="34" charset="0"/>
              </a:rPr>
              <a:t>the decision making</a:t>
            </a:r>
            <a:br>
              <a:rPr lang="en-US" sz="1200" dirty="0">
                <a:latin typeface="Arial" panose="020B0604020202020204" pitchFamily="34" charset="0"/>
              </a:rPr>
            </a:br>
            <a:r>
              <a:rPr lang="en-US" sz="1200" dirty="0">
                <a:latin typeface="Arial" panose="020B0604020202020204" pitchFamily="34" charset="0"/>
              </a:rPr>
              <a:t>must be documented.</a:t>
            </a:r>
          </a:p>
        </p:txBody>
      </p:sp>
      <p:sp>
        <p:nvSpPr>
          <p:cNvPr id="24" name="TextBox 23">
            <a:extLst>
              <a:ext uri="{FF2B5EF4-FFF2-40B4-BE49-F238E27FC236}">
                <a16:creationId xmlns:a16="http://schemas.microsoft.com/office/drawing/2014/main" id="{8E495CF1-43FD-4B63-AB5D-35F44894A18E}"/>
              </a:ext>
            </a:extLst>
          </p:cNvPr>
          <p:cNvSpPr txBox="1"/>
          <p:nvPr/>
        </p:nvSpPr>
        <p:spPr>
          <a:xfrm>
            <a:off x="9591966" y="5435599"/>
            <a:ext cx="1898072" cy="646331"/>
          </a:xfrm>
          <a:prstGeom prst="rect">
            <a:avLst/>
          </a:prstGeom>
          <a:noFill/>
        </p:spPr>
        <p:txBody>
          <a:bodyPr wrap="square" rtlCol="0">
            <a:spAutoFit/>
          </a:bodyPr>
          <a:lstStyle/>
          <a:p>
            <a:r>
              <a:rPr lang="en-US" sz="1200" dirty="0">
                <a:latin typeface="Arial" panose="020B0604020202020204" pitchFamily="34" charset="0"/>
              </a:rPr>
              <a:t>Parties need to be able to resolve disputes by tracing back to the truth. </a:t>
            </a:r>
          </a:p>
        </p:txBody>
      </p:sp>
      <p:pic>
        <p:nvPicPr>
          <p:cNvPr id="1026" name="Picture 2">
            <a:extLst>
              <a:ext uri="{FF2B5EF4-FFF2-40B4-BE49-F238E27FC236}">
                <a16:creationId xmlns:a16="http://schemas.microsoft.com/office/drawing/2014/main" id="{1AC95F07-044C-4F02-B076-822C32870B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025264" y="689293"/>
            <a:ext cx="4893643" cy="275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32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02500" y="350616"/>
            <a:ext cx="6683829" cy="642277"/>
          </a:xfrm>
        </p:spPr>
        <p:txBody>
          <a:bodyPr>
            <a:normAutofit/>
          </a:bodyPr>
          <a:lstStyle/>
          <a:p>
            <a:r>
              <a:rPr lang="en-US" dirty="0"/>
              <a:t>From Priorities to Action</a:t>
            </a:r>
          </a:p>
        </p:txBody>
      </p:sp>
      <p:sp>
        <p:nvSpPr>
          <p:cNvPr id="14" name="Text Placeholder 13">
            <a:extLst>
              <a:ext uri="{FF2B5EF4-FFF2-40B4-BE49-F238E27FC236}">
                <a16:creationId xmlns:a16="http://schemas.microsoft.com/office/drawing/2014/main" id="{ECFC7D99-1031-BC44-9BF7-41D588F9013C}"/>
              </a:ext>
            </a:extLst>
          </p:cNvPr>
          <p:cNvSpPr>
            <a:spLocks noGrp="1"/>
          </p:cNvSpPr>
          <p:nvPr>
            <p:ph type="body" sz="quarter" idx="12"/>
          </p:nvPr>
        </p:nvSpPr>
        <p:spPr>
          <a:xfrm>
            <a:off x="774438" y="1470574"/>
            <a:ext cx="5071955" cy="202985"/>
          </a:xfrm>
        </p:spPr>
        <p:txBody>
          <a:bodyPr/>
          <a:lstStyle/>
          <a:p>
            <a:r>
              <a:rPr lang="en-US" dirty="0"/>
              <a:t>It’s a build vs. buy question for platforms</a:t>
            </a:r>
          </a:p>
        </p:txBody>
      </p:sp>
      <p:sp>
        <p:nvSpPr>
          <p:cNvPr id="15" name="Text Placeholder 14">
            <a:extLst>
              <a:ext uri="{FF2B5EF4-FFF2-40B4-BE49-F238E27FC236}">
                <a16:creationId xmlns:a16="http://schemas.microsoft.com/office/drawing/2014/main" id="{197A0BE0-5DBC-CD42-8B50-A99E19208320}"/>
              </a:ext>
            </a:extLst>
          </p:cNvPr>
          <p:cNvSpPr>
            <a:spLocks noGrp="1"/>
          </p:cNvSpPr>
          <p:nvPr>
            <p:ph type="body" sz="quarter" idx="13"/>
          </p:nvPr>
        </p:nvSpPr>
        <p:spPr>
          <a:xfrm>
            <a:off x="766763" y="1736939"/>
            <a:ext cx="5417220" cy="1613022"/>
          </a:xfrm>
        </p:spPr>
        <p:txBody>
          <a:bodyPr/>
          <a:lstStyle/>
          <a:p>
            <a:pPr>
              <a:lnSpc>
                <a:spcPct val="109000"/>
              </a:lnSpc>
            </a:pPr>
            <a:r>
              <a:rPr lang="en-US" sz="1200" dirty="0">
                <a:latin typeface="Roboto" panose="02000000000000000000" pitchFamily="2" charset="0"/>
                <a:ea typeface="Roboto" panose="02000000000000000000" pitchFamily="2" charset="0"/>
              </a:rPr>
              <a:t>Allianz was able to build a platform for its group of European subsidiaries because of its established digital factory and commitment to innovation. Allianz Technology is at the “innovate” level of IT maturity, allowing it to create a platform that subsidiaries can integrate with via APIs. For firms that are lower on the IT maturity scale, buying a platform solution is the better path to automation. These firms will be concerned with integrating their legacy systems to platforms that can reduce the friction of their operating environments and introduce modern new capabilities.</a:t>
            </a:r>
          </a:p>
          <a:p>
            <a:endParaRPr lang="en-US" sz="1200" dirty="0">
              <a:latin typeface="Exo" panose="02000303000000000000" pitchFamily="2" charset="0"/>
              <a:ea typeface="Roboto" panose="02000000000000000000" pitchFamily="2" charset="0"/>
            </a:endParaRPr>
          </a:p>
        </p:txBody>
      </p:sp>
      <p:grpSp>
        <p:nvGrpSpPr>
          <p:cNvPr id="22" name="Group 21">
            <a:extLst>
              <a:ext uri="{FF2B5EF4-FFF2-40B4-BE49-F238E27FC236}">
                <a16:creationId xmlns:a16="http://schemas.microsoft.com/office/drawing/2014/main" id="{8FA57BF0-4E67-439B-A7F0-C7B5264A6E3E}"/>
              </a:ext>
            </a:extLst>
          </p:cNvPr>
          <p:cNvGrpSpPr/>
          <p:nvPr/>
        </p:nvGrpSpPr>
        <p:grpSpPr>
          <a:xfrm>
            <a:off x="6270625" y="949882"/>
            <a:ext cx="5499100" cy="3540125"/>
            <a:chOff x="480519" y="4657601"/>
            <a:chExt cx="7618452" cy="1403236"/>
          </a:xfrm>
        </p:grpSpPr>
        <p:sp>
          <p:nvSpPr>
            <p:cNvPr id="23" name="Rounded Rectangle 22">
              <a:extLst>
                <a:ext uri="{FF2B5EF4-FFF2-40B4-BE49-F238E27FC236}">
                  <a16:creationId xmlns:a16="http://schemas.microsoft.com/office/drawing/2014/main" id="{B4A25128-A86C-4F5F-B0F3-0B3DC8EC39BA}"/>
                </a:ext>
              </a:extLst>
            </p:cNvPr>
            <p:cNvSpPr/>
            <p:nvPr/>
          </p:nvSpPr>
          <p:spPr>
            <a:xfrm>
              <a:off x="480524" y="4657609"/>
              <a:ext cx="7618447" cy="1403228"/>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ounded Rectangle 23">
              <a:extLst>
                <a:ext uri="{FF2B5EF4-FFF2-40B4-BE49-F238E27FC236}">
                  <a16:creationId xmlns:a16="http://schemas.microsoft.com/office/drawing/2014/main" id="{FAE840F7-CEEA-4D21-9161-C9F087048568}"/>
                </a:ext>
              </a:extLst>
            </p:cNvPr>
            <p:cNvSpPr/>
            <p:nvPr/>
          </p:nvSpPr>
          <p:spPr>
            <a:xfrm rot="10800000">
              <a:off x="480519" y="4657601"/>
              <a:ext cx="7618450" cy="1403230"/>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7" name="Text Placeholder 13">
            <a:extLst>
              <a:ext uri="{FF2B5EF4-FFF2-40B4-BE49-F238E27FC236}">
                <a16:creationId xmlns:a16="http://schemas.microsoft.com/office/drawing/2014/main" id="{03DA1080-E030-42C4-A570-E18E234CADDD}"/>
              </a:ext>
            </a:extLst>
          </p:cNvPr>
          <p:cNvSpPr txBox="1">
            <a:spLocks/>
          </p:cNvSpPr>
          <p:nvPr/>
        </p:nvSpPr>
        <p:spPr>
          <a:xfrm>
            <a:off x="6707808" y="1443200"/>
            <a:ext cx="4353791" cy="157533"/>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the next step</a:t>
            </a:r>
          </a:p>
        </p:txBody>
      </p:sp>
      <p:sp>
        <p:nvSpPr>
          <p:cNvPr id="29" name="TextBox 28">
            <a:extLst>
              <a:ext uri="{FF2B5EF4-FFF2-40B4-BE49-F238E27FC236}">
                <a16:creationId xmlns:a16="http://schemas.microsoft.com/office/drawing/2014/main" id="{DF968FC4-CEB9-48D7-B57C-A87BDB5C0630}"/>
              </a:ext>
            </a:extLst>
          </p:cNvPr>
          <p:cNvSpPr txBox="1"/>
          <p:nvPr/>
        </p:nvSpPr>
        <p:spPr>
          <a:xfrm>
            <a:off x="6634932" y="2407093"/>
            <a:ext cx="4632325" cy="584775"/>
          </a:xfrm>
          <a:prstGeom prst="rect">
            <a:avLst/>
          </a:prstGeom>
          <a:noFill/>
        </p:spPr>
        <p:txBody>
          <a:bodyPr wrap="square">
            <a:spAutoFit/>
          </a:bodyPr>
          <a:lstStyle/>
          <a:p>
            <a:pPr algn="l"/>
            <a:r>
              <a:rPr lang="en-US" sz="1600" b="1" i="0" dirty="0">
                <a:solidFill>
                  <a:srgbClr val="9E30A0"/>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Build Effective Enterprise Integration on the Back of Business Process</a:t>
            </a:r>
            <a:endParaRPr lang="en-US" sz="1600" b="1" i="0" dirty="0">
              <a:solidFill>
                <a:srgbClr val="9E30A0"/>
              </a:solidFill>
              <a:effectLst/>
              <a:latin typeface="Montserrat" panose="00000500000000000000" pitchFamily="2" charset="0"/>
            </a:endParaRPr>
          </a:p>
        </p:txBody>
      </p:sp>
      <p:sp>
        <p:nvSpPr>
          <p:cNvPr id="31" name="TextBox 30">
            <a:extLst>
              <a:ext uri="{FF2B5EF4-FFF2-40B4-BE49-F238E27FC236}">
                <a16:creationId xmlns:a16="http://schemas.microsoft.com/office/drawing/2014/main" id="{112E303C-6A7E-4967-AACF-7CABABB2791D}"/>
              </a:ext>
            </a:extLst>
          </p:cNvPr>
          <p:cNvSpPr txBox="1"/>
          <p:nvPr/>
        </p:nvSpPr>
        <p:spPr>
          <a:xfrm>
            <a:off x="6634932" y="1955572"/>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Integrate automation solutions and take the first steps to building an automation suite.</a:t>
            </a:r>
          </a:p>
        </p:txBody>
      </p:sp>
      <p:sp>
        <p:nvSpPr>
          <p:cNvPr id="32" name="TextBox 31">
            <a:extLst>
              <a:ext uri="{FF2B5EF4-FFF2-40B4-BE49-F238E27FC236}">
                <a16:creationId xmlns:a16="http://schemas.microsoft.com/office/drawing/2014/main" id="{90BBEC17-F568-474E-B6B4-C218D40A3461}"/>
              </a:ext>
            </a:extLst>
          </p:cNvPr>
          <p:cNvSpPr txBox="1"/>
          <p:nvPr/>
        </p:nvSpPr>
        <p:spPr>
          <a:xfrm>
            <a:off x="6634932" y="1618689"/>
            <a:ext cx="5298450" cy="338554"/>
          </a:xfrm>
          <a:prstGeom prst="rect">
            <a:avLst/>
          </a:prstGeom>
          <a:noFill/>
        </p:spPr>
        <p:txBody>
          <a:bodyPr wrap="square">
            <a:spAutoFit/>
          </a:bodyPr>
          <a:lstStyle/>
          <a:p>
            <a:pPr algn="l"/>
            <a:r>
              <a:rPr lang="en-US" sz="1600" b="1" i="0" dirty="0">
                <a:solidFill>
                  <a:srgbClr val="9E30A0"/>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Accelerate Your Automation Processes</a:t>
            </a:r>
            <a:endParaRPr lang="en-US" sz="1600" b="1" i="0" dirty="0">
              <a:solidFill>
                <a:srgbClr val="9E30A0"/>
              </a:solidFill>
              <a:effectLst/>
              <a:latin typeface="Montserrat" panose="00000500000000000000" pitchFamily="2" charset="0"/>
            </a:endParaRPr>
          </a:p>
        </p:txBody>
      </p:sp>
      <p:sp>
        <p:nvSpPr>
          <p:cNvPr id="33" name="TextBox 32">
            <a:extLst>
              <a:ext uri="{FF2B5EF4-FFF2-40B4-BE49-F238E27FC236}">
                <a16:creationId xmlns:a16="http://schemas.microsoft.com/office/drawing/2014/main" id="{2ADEB957-0066-4AA0-8D21-9C55A5EF6FF6}"/>
              </a:ext>
            </a:extLst>
          </p:cNvPr>
          <p:cNvSpPr txBox="1"/>
          <p:nvPr/>
        </p:nvSpPr>
        <p:spPr>
          <a:xfrm>
            <a:off x="6634932" y="3020975"/>
            <a:ext cx="4953000" cy="461665"/>
          </a:xfrm>
          <a:prstGeom prst="rect">
            <a:avLst/>
          </a:prstGeom>
          <a:noFill/>
        </p:spPr>
        <p:txBody>
          <a:bodyPr wrap="square">
            <a:spAutoFit/>
          </a:bodyPr>
          <a:lstStyle/>
          <a:p>
            <a:pPr algn="l"/>
            <a:r>
              <a:rPr lang="en-US" sz="1200" b="0" i="0" dirty="0">
                <a:solidFill>
                  <a:srgbClr val="000000"/>
                </a:solidFill>
                <a:effectLst/>
                <a:latin typeface="Roboto" panose="02000000000000000000" pitchFamily="2" charset="0"/>
              </a:rPr>
              <a:t>From the backend to the frontlines – let enterprise integration help your business processes fly.</a:t>
            </a:r>
          </a:p>
        </p:txBody>
      </p:sp>
      <p:sp>
        <p:nvSpPr>
          <p:cNvPr id="34" name="TextBox 33">
            <a:extLst>
              <a:ext uri="{FF2B5EF4-FFF2-40B4-BE49-F238E27FC236}">
                <a16:creationId xmlns:a16="http://schemas.microsoft.com/office/drawing/2014/main" id="{87D43285-DE62-46E6-B415-D29537612EB1}"/>
              </a:ext>
            </a:extLst>
          </p:cNvPr>
          <p:cNvSpPr txBox="1"/>
          <p:nvPr/>
        </p:nvSpPr>
        <p:spPr>
          <a:xfrm>
            <a:off x="6634931" y="3466685"/>
            <a:ext cx="4626157" cy="338554"/>
          </a:xfrm>
          <a:prstGeom prst="rect">
            <a:avLst/>
          </a:prstGeom>
          <a:noFill/>
        </p:spPr>
        <p:txBody>
          <a:bodyPr wrap="square">
            <a:spAutoFit/>
          </a:bodyPr>
          <a:lstStyle/>
          <a:p>
            <a:pPr algn="l"/>
            <a:r>
              <a:rPr lang="en-US" sz="1600" b="1" i="0" dirty="0">
                <a:solidFill>
                  <a:srgbClr val="9E30A0"/>
                </a:solidFill>
                <a:effectLst/>
                <a:latin typeface="Montserrat" panose="00000500000000000000" pitchFamily="2" charset="0"/>
                <a:hlinkClick r:id="rId5">
                  <a:extLst>
                    <a:ext uri="{A12FA001-AC4F-418D-AE19-62706E023703}">
                      <ahyp:hlinkClr xmlns:ahyp="http://schemas.microsoft.com/office/drawing/2018/hyperlinkcolor" val="tx"/>
                    </a:ext>
                  </a:extLst>
                </a:hlinkClick>
              </a:rPr>
              <a:t>Evolve Your Business Through Innovation</a:t>
            </a:r>
            <a:endParaRPr lang="en-US" sz="1600" b="1" i="0" dirty="0">
              <a:solidFill>
                <a:srgbClr val="9E30A0"/>
              </a:solidFill>
              <a:effectLst/>
              <a:latin typeface="Montserrat" panose="00000500000000000000" pitchFamily="2" charset="0"/>
            </a:endParaRPr>
          </a:p>
        </p:txBody>
      </p:sp>
      <p:sp>
        <p:nvSpPr>
          <p:cNvPr id="37" name="TextBox 36">
            <a:extLst>
              <a:ext uri="{FF2B5EF4-FFF2-40B4-BE49-F238E27FC236}">
                <a16:creationId xmlns:a16="http://schemas.microsoft.com/office/drawing/2014/main" id="{149165BD-036B-4415-81D5-8BFB42645719}"/>
              </a:ext>
            </a:extLst>
          </p:cNvPr>
          <p:cNvSpPr txBox="1"/>
          <p:nvPr/>
        </p:nvSpPr>
        <p:spPr>
          <a:xfrm>
            <a:off x="6634932" y="3779491"/>
            <a:ext cx="5058304" cy="646331"/>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Innovation teams are tasked with the responsibility of ensuring that their organizations are in the best position to succeed while the world is in a period of turmoil, chaos, and uncertainty.</a:t>
            </a:r>
          </a:p>
        </p:txBody>
      </p:sp>
      <p:sp>
        <p:nvSpPr>
          <p:cNvPr id="45" name="TextBox 44">
            <a:extLst>
              <a:ext uri="{FF2B5EF4-FFF2-40B4-BE49-F238E27FC236}">
                <a16:creationId xmlns:a16="http://schemas.microsoft.com/office/drawing/2014/main" id="{39C00EEE-1EBF-41E9-9FEE-6FD36FC832A7}"/>
              </a:ext>
            </a:extLst>
          </p:cNvPr>
          <p:cNvSpPr txBox="1"/>
          <p:nvPr/>
        </p:nvSpPr>
        <p:spPr>
          <a:xfrm>
            <a:off x="6278408" y="4785642"/>
            <a:ext cx="5633273" cy="600164"/>
          </a:xfrm>
          <a:prstGeom prst="rect">
            <a:avLst/>
          </a:prstGeom>
          <a:noFill/>
        </p:spPr>
        <p:txBody>
          <a:bodyPr wrap="square" rtlCol="0">
            <a:spAutoFit/>
          </a:bodyPr>
          <a:lstStyle/>
          <a:p>
            <a:r>
              <a:rPr lang="en-US" sz="1100" b="1" dirty="0">
                <a:latin typeface="Exo" panose="02000303000000000000" pitchFamily="2" charset="0"/>
                <a:ea typeface="Roboto" panose="02000000000000000000" pitchFamily="2" charset="0"/>
              </a:rPr>
              <a:t>“Innovation” gap between importance and effectiveness Info-Tech Research Group </a:t>
            </a:r>
            <a:br>
              <a:rPr lang="en-US" sz="1100" b="1" dirty="0">
                <a:latin typeface="Exo" panose="02000303000000000000" pitchFamily="2" charset="0"/>
                <a:ea typeface="Roboto" panose="02000000000000000000" pitchFamily="2" charset="0"/>
              </a:rPr>
            </a:br>
            <a:r>
              <a:rPr lang="en-US" sz="1100" b="1" dirty="0">
                <a:latin typeface="Exo" panose="02000303000000000000" pitchFamily="2" charset="0"/>
                <a:ea typeface="Roboto" panose="02000000000000000000" pitchFamily="2" charset="0"/>
              </a:rPr>
              <a:t>Management and Governance Diagnostic Benchmark 2021</a:t>
            </a:r>
          </a:p>
          <a:p>
            <a:endParaRPr lang="en-US" sz="1100" b="1" dirty="0">
              <a:latin typeface="Exo" panose="02000303000000000000" pitchFamily="2" charset="0"/>
              <a:ea typeface="Roboto" panose="02000000000000000000" pitchFamily="2" charset="0"/>
            </a:endParaRPr>
          </a:p>
        </p:txBody>
      </p:sp>
      <p:graphicFrame>
        <p:nvGraphicFramePr>
          <p:cNvPr id="4" name="Chart 3">
            <a:extLst>
              <a:ext uri="{FF2B5EF4-FFF2-40B4-BE49-F238E27FC236}">
                <a16:creationId xmlns:a16="http://schemas.microsoft.com/office/drawing/2014/main" id="{ACB2B280-83EA-42AF-9850-D51218D872BD}"/>
              </a:ext>
            </a:extLst>
          </p:cNvPr>
          <p:cNvGraphicFramePr/>
          <p:nvPr>
            <p:extLst>
              <p:ext uri="{D42A27DB-BD31-4B8C-83A1-F6EECF244321}">
                <p14:modId xmlns:p14="http://schemas.microsoft.com/office/powerpoint/2010/main" val="603854837"/>
              </p:ext>
            </p:extLst>
          </p:nvPr>
        </p:nvGraphicFramePr>
        <p:xfrm>
          <a:off x="6196733" y="5284354"/>
          <a:ext cx="5375943" cy="1528233"/>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Connector: Elbow 5">
            <a:extLst>
              <a:ext uri="{FF2B5EF4-FFF2-40B4-BE49-F238E27FC236}">
                <a16:creationId xmlns:a16="http://schemas.microsoft.com/office/drawing/2014/main" id="{4B7013C2-22E9-4D9E-9307-A2657E21D042}"/>
              </a:ext>
            </a:extLst>
          </p:cNvPr>
          <p:cNvCxnSpPr>
            <a:cxnSpLocks/>
          </p:cNvCxnSpPr>
          <p:nvPr/>
        </p:nvCxnSpPr>
        <p:spPr>
          <a:xfrm>
            <a:off x="9882909" y="5624945"/>
            <a:ext cx="831273" cy="517236"/>
          </a:xfrm>
          <a:prstGeom prst="bentConnector3">
            <a:avLst>
              <a:gd name="adj1" fmla="val 157778"/>
            </a:avLst>
          </a:prstGeom>
          <a:ln>
            <a:solidFill>
              <a:srgbClr val="9E30A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0F5DE1-EED1-4DEE-A1D0-B5519E597C41}"/>
              </a:ext>
            </a:extLst>
          </p:cNvPr>
          <p:cNvSpPr txBox="1"/>
          <p:nvPr/>
        </p:nvSpPr>
        <p:spPr>
          <a:xfrm>
            <a:off x="10742998" y="5762725"/>
            <a:ext cx="518091" cy="276999"/>
          </a:xfrm>
          <a:prstGeom prst="rect">
            <a:avLst/>
          </a:prstGeom>
          <a:noFill/>
        </p:spPr>
        <p:txBody>
          <a:bodyPr wrap="none" rtlCol="0">
            <a:spAutoFit/>
          </a:bodyPr>
          <a:lstStyle/>
          <a:p>
            <a:r>
              <a:rPr lang="en-US" sz="1200" b="1" i="0" dirty="0">
                <a:solidFill>
                  <a:srgbClr val="9E30A0"/>
                </a:solidFill>
                <a:effectLst/>
                <a:latin typeface="Roboto" panose="02000000000000000000" pitchFamily="2" charset="0"/>
                <a:ea typeface="Roboto" panose="02000000000000000000" pitchFamily="2" charset="0"/>
              </a:rPr>
              <a:t>∆</a:t>
            </a:r>
            <a:r>
              <a:rPr lang="en-US" sz="1200" b="1" dirty="0">
                <a:solidFill>
                  <a:srgbClr val="9E30A0"/>
                </a:solidFill>
                <a:latin typeface="Roboto" panose="02000000000000000000" pitchFamily="2" charset="0"/>
                <a:ea typeface="Roboto" panose="02000000000000000000" pitchFamily="2" charset="0"/>
              </a:rPr>
              <a:t>2.1</a:t>
            </a:r>
          </a:p>
        </p:txBody>
      </p:sp>
      <p:pic>
        <p:nvPicPr>
          <p:cNvPr id="5" name="Picture 4">
            <a:extLst>
              <a:ext uri="{FF2B5EF4-FFF2-40B4-BE49-F238E27FC236}">
                <a16:creationId xmlns:a16="http://schemas.microsoft.com/office/drawing/2014/main" id="{4856528F-C924-4602-84F0-D02E77E31C3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2500" y="3987537"/>
            <a:ext cx="5165199" cy="2648423"/>
          </a:xfrm>
          <a:prstGeom prst="rect">
            <a:avLst/>
          </a:prstGeom>
        </p:spPr>
      </p:pic>
      <p:sp>
        <p:nvSpPr>
          <p:cNvPr id="25" name="Text Placeholder 13">
            <a:extLst>
              <a:ext uri="{FF2B5EF4-FFF2-40B4-BE49-F238E27FC236}">
                <a16:creationId xmlns:a16="http://schemas.microsoft.com/office/drawing/2014/main" id="{CE8FE7E6-1165-4B24-889E-AFF23F2E18D4}"/>
              </a:ext>
            </a:extLst>
          </p:cNvPr>
          <p:cNvSpPr txBox="1">
            <a:spLocks/>
          </p:cNvSpPr>
          <p:nvPr/>
        </p:nvSpPr>
        <p:spPr>
          <a:xfrm>
            <a:off x="777457" y="3547310"/>
            <a:ext cx="5071955" cy="20298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From info-Tech’s </a:t>
            </a:r>
            <a:r>
              <a:rPr lang="en-US" i="1" dirty="0"/>
              <a:t>Build a Winning Business Process Automation Playbook</a:t>
            </a:r>
          </a:p>
        </p:txBody>
      </p:sp>
    </p:spTree>
    <p:extLst>
      <p:ext uri="{BB962C8B-B14F-4D97-AF65-F5344CB8AC3E}">
        <p14:creationId xmlns:p14="http://schemas.microsoft.com/office/powerpoint/2010/main" val="265729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60144" y="1019223"/>
            <a:ext cx="7986292" cy="2717890"/>
          </a:xfrm>
        </p:spPr>
        <p:txBody>
          <a:bodyPr>
            <a:normAutofit fontScale="90000"/>
          </a:bodyPr>
          <a:lstStyle/>
          <a:p>
            <a:r>
              <a:rPr lang="en-US" sz="4900" dirty="0"/>
              <a:t>Prepare to report on new environmental, social, and governance (ESG) metrics</a:t>
            </a:r>
            <a:br>
              <a:rPr lang="en-US" sz="6000" b="1" dirty="0">
                <a:latin typeface="Exo" panose="02000303000000000000" pitchFamily="2" charset="0"/>
              </a:rPr>
            </a:br>
            <a:endParaRPr lang="en-US" dirty="0"/>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79857" y="3275868"/>
            <a:ext cx="1227362" cy="365124"/>
          </a:xfrm>
        </p:spPr>
        <p:txBody>
          <a:bodyPr/>
          <a:lstStyle/>
          <a:p>
            <a:r>
              <a:rPr lang="en-US" dirty="0">
                <a:solidFill>
                  <a:srgbClr val="00B0F0"/>
                </a:solidFill>
              </a:rPr>
              <a:t>Priority 05</a:t>
            </a:r>
          </a:p>
        </p:txBody>
      </p:sp>
      <p:sp>
        <p:nvSpPr>
          <p:cNvPr id="8" name="Text Placeholder 7">
            <a:extLst>
              <a:ext uri="{FF2B5EF4-FFF2-40B4-BE49-F238E27FC236}">
                <a16:creationId xmlns:a16="http://schemas.microsoft.com/office/drawing/2014/main" id="{3D689846-EE5F-9240-BBD7-9BD45073DD70}"/>
              </a:ext>
            </a:extLst>
          </p:cNvPr>
          <p:cNvSpPr>
            <a:spLocks noGrp="1"/>
          </p:cNvSpPr>
          <p:nvPr>
            <p:ph type="body" sz="quarter" idx="10"/>
          </p:nvPr>
        </p:nvSpPr>
        <p:spPr>
          <a:xfrm>
            <a:off x="2090644" y="3275868"/>
            <a:ext cx="6287103" cy="365124"/>
          </a:xfrm>
        </p:spPr>
        <p:txBody>
          <a:bodyPr/>
          <a:lstStyle/>
          <a:p>
            <a:r>
              <a:rPr lang="en-US" dirty="0"/>
              <a:t>|  ITRG06 </a:t>
            </a:r>
            <a:r>
              <a:rPr lang="en-US" sz="1200" b="1" dirty="0"/>
              <a:t>Business intelligence and reporting </a:t>
            </a:r>
            <a:endParaRPr lang="en-US" dirty="0"/>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760143" y="3626825"/>
            <a:ext cx="7260770" cy="655243"/>
          </a:xfrm>
        </p:spPr>
        <p:txBody>
          <a:bodyPr/>
          <a:lstStyle/>
          <a:p>
            <a:r>
              <a:rPr lang="en-US" dirty="0"/>
              <a:t>Be ready to either lead or support initiatives to meet the criteria of new ESG reporting mandates and work toward disclosure reporting solutions.</a:t>
            </a:r>
          </a:p>
        </p:txBody>
      </p:sp>
      <p:pic>
        <p:nvPicPr>
          <p:cNvPr id="2" name="Picture 2">
            <a:extLst>
              <a:ext uri="{FF2B5EF4-FFF2-40B4-BE49-F238E27FC236}">
                <a16:creationId xmlns:a16="http://schemas.microsoft.com/office/drawing/2014/main" id="{927133E5-682E-25CE-C902-12C1C272E278}"/>
              </a:ext>
            </a:extLst>
          </p:cNvPr>
          <p:cNvPicPr>
            <a:picLocks noChangeAspect="1"/>
          </p:cNvPicPr>
          <p:nvPr/>
        </p:nvPicPr>
        <p:blipFill>
          <a:blip r:embed="rId3"/>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3241165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E94-CE8E-4F73-B887-3672974A5AE5}"/>
              </a:ext>
            </a:extLst>
          </p:cNvPr>
          <p:cNvSpPr>
            <a:spLocks noGrp="1"/>
          </p:cNvSpPr>
          <p:nvPr>
            <p:ph type="ctrTitle"/>
          </p:nvPr>
        </p:nvSpPr>
        <p:spPr>
          <a:xfrm>
            <a:off x="681224" y="33654"/>
            <a:ext cx="10333447" cy="1299323"/>
          </a:xfrm>
        </p:spPr>
        <p:txBody>
          <a:bodyPr>
            <a:normAutofit/>
          </a:bodyPr>
          <a:lstStyle/>
          <a:p>
            <a:r>
              <a:rPr lang="en-US" dirty="0"/>
              <a:t>The CIO priorities are informed by Info-Tech’s trends research reports and surveys</a:t>
            </a:r>
          </a:p>
        </p:txBody>
      </p:sp>
      <p:sp>
        <p:nvSpPr>
          <p:cNvPr id="31" name="Rectangle 30">
            <a:extLst>
              <a:ext uri="{FF2B5EF4-FFF2-40B4-BE49-F238E27FC236}">
                <a16:creationId xmlns:a16="http://schemas.microsoft.com/office/drawing/2014/main" id="{605341C3-17B2-43AD-A510-F1A3DBEB90BA}"/>
              </a:ext>
            </a:extLst>
          </p:cNvPr>
          <p:cNvSpPr/>
          <p:nvPr/>
        </p:nvSpPr>
        <p:spPr>
          <a:xfrm>
            <a:off x="752475" y="1456465"/>
            <a:ext cx="10550263" cy="6111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33" name="TextBox 32">
            <a:extLst>
              <a:ext uri="{FF2B5EF4-FFF2-40B4-BE49-F238E27FC236}">
                <a16:creationId xmlns:a16="http://schemas.microsoft.com/office/drawing/2014/main" id="{DC8669A5-BE26-433B-B1E2-C73DC7BE430A}"/>
              </a:ext>
            </a:extLst>
          </p:cNvPr>
          <p:cNvSpPr txBox="1"/>
          <p:nvPr/>
        </p:nvSpPr>
        <p:spPr>
          <a:xfrm>
            <a:off x="6555094" y="1471572"/>
            <a:ext cx="5179692" cy="584775"/>
          </a:xfrm>
          <a:prstGeom prst="rect">
            <a:avLst/>
          </a:prstGeom>
          <a:noFill/>
          <a:ln>
            <a:noFill/>
          </a:ln>
        </p:spPr>
        <p:txBody>
          <a:bodyPr wrap="square" rtlCol="0">
            <a:spAutoFit/>
          </a:bodyPr>
          <a:lstStyle/>
          <a:p>
            <a:r>
              <a:rPr lang="en-US" sz="1600" dirty="0">
                <a:solidFill>
                  <a:schemeClr val="accent1"/>
                </a:solidFill>
                <a:latin typeface="Montserrat ExtraBold" panose="00000900000000000000" pitchFamily="2" charset="0"/>
                <a:ea typeface="Roboto" panose="02000000000000000000" pitchFamily="2" charset="0"/>
              </a:rPr>
              <a:t>Trend: </a:t>
            </a:r>
            <a:r>
              <a:rPr lang="en-US" sz="1600" dirty="0">
                <a:solidFill>
                  <a:srgbClr val="606060"/>
                </a:solidFill>
                <a:latin typeface="Roboto" panose="02000000000000000000" pitchFamily="2" charset="0"/>
                <a:ea typeface="Roboto" panose="02000000000000000000" pitchFamily="2" charset="0"/>
              </a:rPr>
              <a:t>“A general direction in which something is developing or changing.” </a:t>
            </a:r>
            <a:r>
              <a:rPr lang="en-US" sz="1050" dirty="0">
                <a:solidFill>
                  <a:srgbClr val="606060"/>
                </a:solidFill>
                <a:latin typeface="Roboto" panose="02000000000000000000" pitchFamily="2" charset="0"/>
                <a:ea typeface="Roboto" panose="02000000000000000000" pitchFamily="2" charset="0"/>
              </a:rPr>
              <a:t>(</a:t>
            </a:r>
            <a:r>
              <a:rPr lang="en-US" sz="1050" dirty="0">
                <a:solidFill>
                  <a:srgbClr val="606060"/>
                </a:solidFill>
                <a:latin typeface="Roboto" panose="02000000000000000000" pitchFamily="2" charset="0"/>
                <a:ea typeface="Roboto" panose="02000000000000000000" pitchFamily="2" charset="0"/>
                <a:hlinkClick r:id="rId3"/>
              </a:rPr>
              <a:t>Lexico/Oxford</a:t>
            </a:r>
            <a:r>
              <a:rPr lang="en-US" sz="1050" dirty="0">
                <a:solidFill>
                  <a:srgbClr val="606060"/>
                </a:solidFill>
                <a:latin typeface="Roboto" panose="02000000000000000000" pitchFamily="2" charset="0"/>
                <a:ea typeface="Roboto" panose="02000000000000000000" pitchFamily="2" charset="0"/>
              </a:rPr>
              <a:t>)</a:t>
            </a:r>
            <a:endParaRPr lang="en-US" sz="1600" dirty="0">
              <a:solidFill>
                <a:srgbClr val="606060"/>
              </a:solidFill>
              <a:latin typeface="Roboto" panose="02000000000000000000" pitchFamily="2" charset="0"/>
              <a:ea typeface="Roboto" panose="02000000000000000000" pitchFamily="2" charset="0"/>
            </a:endParaRPr>
          </a:p>
        </p:txBody>
      </p:sp>
      <p:sp>
        <p:nvSpPr>
          <p:cNvPr id="34" name="TextBox 33">
            <a:extLst>
              <a:ext uri="{FF2B5EF4-FFF2-40B4-BE49-F238E27FC236}">
                <a16:creationId xmlns:a16="http://schemas.microsoft.com/office/drawing/2014/main" id="{9F26DB07-8FDE-4FD3-9B6C-98AB1368DB1F}"/>
              </a:ext>
            </a:extLst>
          </p:cNvPr>
          <p:cNvSpPr txBox="1"/>
          <p:nvPr/>
        </p:nvSpPr>
        <p:spPr>
          <a:xfrm>
            <a:off x="675175" y="1471572"/>
            <a:ext cx="5179692" cy="584775"/>
          </a:xfrm>
          <a:prstGeom prst="rect">
            <a:avLst/>
          </a:prstGeom>
          <a:noFill/>
          <a:ln>
            <a:noFill/>
          </a:ln>
        </p:spPr>
        <p:txBody>
          <a:bodyPr wrap="square" rtlCol="0">
            <a:spAutoFit/>
          </a:bodyPr>
          <a:lstStyle/>
          <a:p>
            <a:r>
              <a:rPr lang="en-US" sz="1600" dirty="0">
                <a:solidFill>
                  <a:schemeClr val="accent1"/>
                </a:solidFill>
                <a:latin typeface="Montserrat ExtraBold" panose="00000900000000000000" pitchFamily="2" charset="0"/>
                <a:ea typeface="Roboto" panose="02000000000000000000" pitchFamily="2" charset="0"/>
              </a:rPr>
              <a:t>Priority: </a:t>
            </a:r>
            <a:r>
              <a:rPr lang="en-US" sz="1600" dirty="0">
                <a:solidFill>
                  <a:srgbClr val="606060"/>
                </a:solidFill>
                <a:latin typeface="Roboto" panose="02000000000000000000" pitchFamily="2" charset="0"/>
                <a:ea typeface="Roboto" panose="02000000000000000000" pitchFamily="2" charset="0"/>
              </a:rPr>
              <a:t>“The fact or condition of being regarded or treated as more important than others.” </a:t>
            </a:r>
            <a:r>
              <a:rPr lang="en-US" sz="1050" dirty="0">
                <a:solidFill>
                  <a:srgbClr val="606060"/>
                </a:solidFill>
                <a:latin typeface="Roboto" panose="02000000000000000000" pitchFamily="2" charset="0"/>
                <a:ea typeface="Roboto" panose="02000000000000000000" pitchFamily="2" charset="0"/>
              </a:rPr>
              <a:t>(</a:t>
            </a:r>
            <a:r>
              <a:rPr lang="en-US" sz="1050" dirty="0">
                <a:solidFill>
                  <a:srgbClr val="606060"/>
                </a:solidFill>
                <a:latin typeface="Roboto" panose="02000000000000000000" pitchFamily="2" charset="0"/>
                <a:ea typeface="Roboto" panose="02000000000000000000" pitchFamily="2" charset="0"/>
                <a:hlinkClick r:id="rId4"/>
              </a:rPr>
              <a:t>Lexico/Oxford</a:t>
            </a:r>
            <a:r>
              <a:rPr lang="en-US" sz="1050" dirty="0">
                <a:solidFill>
                  <a:srgbClr val="606060"/>
                </a:solidFill>
                <a:latin typeface="Roboto" panose="02000000000000000000" pitchFamily="2" charset="0"/>
                <a:ea typeface="Roboto" panose="02000000000000000000" pitchFamily="2" charset="0"/>
              </a:rPr>
              <a:t>)</a:t>
            </a:r>
            <a:endParaRPr lang="en-US" sz="1600" dirty="0">
              <a:solidFill>
                <a:srgbClr val="606060"/>
              </a:solidFill>
              <a:latin typeface="Roboto" panose="02000000000000000000" pitchFamily="2" charset="0"/>
              <a:ea typeface="Roboto" panose="02000000000000000000" pitchFamily="2" charset="0"/>
            </a:endParaRPr>
          </a:p>
        </p:txBody>
      </p:sp>
      <p:pic>
        <p:nvPicPr>
          <p:cNvPr id="1026" name="Picture 2">
            <a:extLst>
              <a:ext uri="{FF2B5EF4-FFF2-40B4-BE49-F238E27FC236}">
                <a16:creationId xmlns:a16="http://schemas.microsoft.com/office/drawing/2014/main" id="{3B43B105-5B3F-496A-82EB-785B716EE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6707" y="2056347"/>
            <a:ext cx="7061869" cy="4104855"/>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A213769D-F3F0-49AF-99F6-B446E9ABB1D7}"/>
              </a:ext>
            </a:extLst>
          </p:cNvPr>
          <p:cNvGrpSpPr/>
          <p:nvPr/>
        </p:nvGrpSpPr>
        <p:grpSpPr>
          <a:xfrm>
            <a:off x="3581276" y="6161202"/>
            <a:ext cx="4547182" cy="241810"/>
            <a:chOff x="2179926" y="3280346"/>
            <a:chExt cx="10894151" cy="468000"/>
          </a:xfrm>
        </p:grpSpPr>
        <p:grpSp>
          <p:nvGrpSpPr>
            <p:cNvPr id="37" name="Group 36">
              <a:extLst>
                <a:ext uri="{FF2B5EF4-FFF2-40B4-BE49-F238E27FC236}">
                  <a16:creationId xmlns:a16="http://schemas.microsoft.com/office/drawing/2014/main" id="{FC226D66-345D-4A27-8C96-85A1DD2887AF}"/>
                </a:ext>
              </a:extLst>
            </p:cNvPr>
            <p:cNvGrpSpPr/>
            <p:nvPr/>
          </p:nvGrpSpPr>
          <p:grpSpPr>
            <a:xfrm>
              <a:off x="2179926" y="3280346"/>
              <a:ext cx="10894151" cy="468000"/>
              <a:chOff x="2179926" y="2709431"/>
              <a:chExt cx="10894151" cy="468000"/>
            </a:xfrm>
          </p:grpSpPr>
          <p:sp>
            <p:nvSpPr>
              <p:cNvPr id="39" name="Rectangle 38">
                <a:hlinkClick r:id="rId6"/>
                <a:extLst>
                  <a:ext uri="{FF2B5EF4-FFF2-40B4-BE49-F238E27FC236}">
                    <a16:creationId xmlns:a16="http://schemas.microsoft.com/office/drawing/2014/main" id="{46AD7837-699D-4ECC-B604-3241E808F659}"/>
                  </a:ext>
                </a:extLst>
              </p:cNvPr>
              <p:cNvSpPr/>
              <p:nvPr/>
            </p:nvSpPr>
            <p:spPr>
              <a:xfrm>
                <a:off x="2648067" y="2709431"/>
                <a:ext cx="10426010" cy="468000"/>
              </a:xfrm>
              <a:prstGeom prst="rect">
                <a:avLst/>
              </a:prstGeom>
              <a:solidFill>
                <a:srgbClr val="5D3391"/>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Exo" panose="02000503000000000000" pitchFamily="2" charset="77"/>
                    <a:ea typeface="+mn-ea"/>
                    <a:cs typeface="+mn-cs"/>
                  </a:rPr>
                  <a:t>Visit Info-Tech’s Trends &amp; Priorities Research Center</a:t>
                </a:r>
              </a:p>
            </p:txBody>
          </p:sp>
          <p:sp>
            <p:nvSpPr>
              <p:cNvPr id="40" name="Rectangle 39">
                <a:extLst>
                  <a:ext uri="{FF2B5EF4-FFF2-40B4-BE49-F238E27FC236}">
                    <a16:creationId xmlns:a16="http://schemas.microsoft.com/office/drawing/2014/main" id="{2339104F-072A-42C3-89B8-5230655322C8}"/>
                  </a:ext>
                </a:extLst>
              </p:cNvPr>
              <p:cNvSpPr>
                <a:spLocks noChangeAspect="1"/>
              </p:cNvSpPr>
              <p:nvPr/>
            </p:nvSpPr>
            <p:spPr>
              <a:xfrm>
                <a:off x="2179926" y="2709431"/>
                <a:ext cx="468000" cy="468000"/>
              </a:xfrm>
              <a:prstGeom prst="rect">
                <a:avLst/>
              </a:prstGeom>
              <a:solidFill>
                <a:srgbClr val="5E3391">
                  <a:lumMod val="75000"/>
                </a:srgbClr>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38" name="Picture 37">
              <a:extLst>
                <a:ext uri="{FF2B5EF4-FFF2-40B4-BE49-F238E27FC236}">
                  <a16:creationId xmlns:a16="http://schemas.microsoft.com/office/drawing/2014/main" id="{A249BA35-97ED-46CC-9CE7-A5A7F5D70F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spTree>
    <p:extLst>
      <p:ext uri="{BB962C8B-B14F-4D97-AF65-F5344CB8AC3E}">
        <p14:creationId xmlns:p14="http://schemas.microsoft.com/office/powerpoint/2010/main" val="780883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C902C87-A349-5A48-9615-F5819774C808}"/>
              </a:ext>
            </a:extLst>
          </p:cNvPr>
          <p:cNvSpPr/>
          <p:nvPr/>
        </p:nvSpPr>
        <p:spPr>
          <a:xfrm>
            <a:off x="7063741" y="2423158"/>
            <a:ext cx="7400110" cy="7400110"/>
          </a:xfrm>
          <a:prstGeom prst="ellipse">
            <a:avLst/>
          </a:prstGeom>
          <a:gradFill flip="none" rotWithShape="1">
            <a:gsLst>
              <a:gs pos="8000">
                <a:srgbClr val="4EB9EA"/>
              </a:gs>
              <a:gs pos="90000">
                <a:schemeClr val="bg1">
                  <a:alpha val="74837"/>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Oval 30">
            <a:extLst>
              <a:ext uri="{FF2B5EF4-FFF2-40B4-BE49-F238E27FC236}">
                <a16:creationId xmlns:a16="http://schemas.microsoft.com/office/drawing/2014/main" id="{F9A6724A-923C-E14B-9E5A-0D9C0954E390}"/>
              </a:ext>
            </a:extLst>
          </p:cNvPr>
          <p:cNvSpPr/>
          <p:nvPr/>
        </p:nvSpPr>
        <p:spPr>
          <a:xfrm>
            <a:off x="8098969" y="-387670"/>
            <a:ext cx="4343101" cy="43431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37" name="Group 36">
            <a:extLst>
              <a:ext uri="{FF2B5EF4-FFF2-40B4-BE49-F238E27FC236}">
                <a16:creationId xmlns:a16="http://schemas.microsoft.com/office/drawing/2014/main" id="{7EAA2E8B-4B55-3A4A-9E13-CBA0542668F0}"/>
              </a:ext>
            </a:extLst>
          </p:cNvPr>
          <p:cNvGrpSpPr/>
          <p:nvPr/>
        </p:nvGrpSpPr>
        <p:grpSpPr>
          <a:xfrm>
            <a:off x="-387995" y="4910771"/>
            <a:ext cx="8323946" cy="1726613"/>
            <a:chOff x="1494412" y="1236320"/>
            <a:chExt cx="6340810" cy="985212"/>
          </a:xfrm>
        </p:grpSpPr>
        <p:sp>
          <p:nvSpPr>
            <p:cNvPr id="38" name="Rounded Rectangle 37">
              <a:extLst>
                <a:ext uri="{FF2B5EF4-FFF2-40B4-BE49-F238E27FC236}">
                  <a16:creationId xmlns:a16="http://schemas.microsoft.com/office/drawing/2014/main" id="{89738672-373D-FC4A-986E-616D34890080}"/>
                </a:ext>
              </a:extLst>
            </p:cNvPr>
            <p:cNvSpPr/>
            <p:nvPr/>
          </p:nvSpPr>
          <p:spPr>
            <a:xfrm rot="10800000">
              <a:off x="1494412" y="1236320"/>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 name="Rounded Rectangle 38">
              <a:extLst>
                <a:ext uri="{FF2B5EF4-FFF2-40B4-BE49-F238E27FC236}">
                  <a16:creationId xmlns:a16="http://schemas.microsoft.com/office/drawing/2014/main" id="{B49978E8-78BA-8141-8C5C-6E81F126FA5C}"/>
                </a:ext>
              </a:extLst>
            </p:cNvPr>
            <p:cNvSpPr/>
            <p:nvPr/>
          </p:nvSpPr>
          <p:spPr>
            <a:xfrm>
              <a:off x="1494416" y="1236323"/>
              <a:ext cx="6340806" cy="985209"/>
            </a:xfrm>
            <a:prstGeom prst="roundRect">
              <a:avLst>
                <a:gd name="adj" fmla="val 6715"/>
              </a:avLst>
            </a:prstGeom>
            <a:solidFill>
              <a:schemeClr val="bg1"/>
            </a:solidFill>
            <a:ln>
              <a:noFill/>
            </a:ln>
            <a:effectLst>
              <a:outerShdw blurRad="216892" dist="60721" dir="102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1" name="Text Placeholder 7">
            <a:extLst>
              <a:ext uri="{FF2B5EF4-FFF2-40B4-BE49-F238E27FC236}">
                <a16:creationId xmlns:a16="http://schemas.microsoft.com/office/drawing/2014/main" id="{E8079E46-BFA2-4948-B842-429AC2DFCA73}"/>
              </a:ext>
            </a:extLst>
          </p:cNvPr>
          <p:cNvSpPr>
            <a:spLocks noGrp="1"/>
          </p:cNvSpPr>
          <p:nvPr>
            <p:ph type="body" sz="quarter" idx="10"/>
          </p:nvPr>
        </p:nvSpPr>
        <p:spPr>
          <a:xfrm>
            <a:off x="766762" y="1401642"/>
            <a:ext cx="6147697" cy="446048"/>
          </a:xfrm>
        </p:spPr>
        <p:txBody>
          <a:bodyPr/>
          <a:lstStyle/>
          <a:p>
            <a:r>
              <a:rPr lang="en-US" dirty="0"/>
              <a:t>What does csr or esg mean to a cio?</a:t>
            </a:r>
          </a:p>
        </p:txBody>
      </p:sp>
      <p:sp>
        <p:nvSpPr>
          <p:cNvPr id="44" name="Text Placeholder 8">
            <a:extLst>
              <a:ext uri="{FF2B5EF4-FFF2-40B4-BE49-F238E27FC236}">
                <a16:creationId xmlns:a16="http://schemas.microsoft.com/office/drawing/2014/main" id="{E6F937C8-E323-FC45-872D-89C758EBFF5D}"/>
              </a:ext>
            </a:extLst>
          </p:cNvPr>
          <p:cNvSpPr>
            <a:spLocks noGrp="1"/>
          </p:cNvSpPr>
          <p:nvPr>
            <p:ph type="body" sz="quarter" idx="11"/>
          </p:nvPr>
        </p:nvSpPr>
        <p:spPr>
          <a:xfrm>
            <a:off x="766763" y="1657829"/>
            <a:ext cx="6622328" cy="3284761"/>
          </a:xfrm>
        </p:spPr>
        <p:txBody>
          <a:bodyPr/>
          <a:lstStyle/>
          <a:p>
            <a:pPr>
              <a:lnSpc>
                <a:spcPct val="109000"/>
              </a:lnSpc>
              <a:spcBef>
                <a:spcPts val="0"/>
              </a:spcBef>
            </a:pPr>
            <a:r>
              <a:rPr lang="en-US" sz="1050" kern="0" dirty="0">
                <a:latin typeface="Roboto" panose="02000000000000000000" pitchFamily="2" charset="0"/>
                <a:ea typeface="Roboto" panose="02000000000000000000" pitchFamily="2" charset="0"/>
                <a:cs typeface="Teko" panose="02000000000000000000" pitchFamily="2" charset="77"/>
              </a:rPr>
              <a:t>Humans are putting increasing pressure on the planet’s natural environment and creating catastrophic risks as a result. Efforts to mitigate these risks have been underway for the past 30 years, but in the decade ahead regulators are likely to impose more strict requirements that will be linked to the financial value of an organization. Various voluntary frameworks exist for reporting on environmental, social, and governance (ESG) or corporate social responsibility (CSR) metrics. But now there are efforts underway to unify and clarify those standards.</a:t>
            </a:r>
          </a:p>
          <a:p>
            <a:pPr>
              <a:lnSpc>
                <a:spcPct val="109000"/>
              </a:lnSpc>
              <a:spcBef>
                <a:spcPts val="0"/>
              </a:spcBef>
            </a:pPr>
            <a:endParaRPr lang="en-US" sz="1050" kern="0" dirty="0">
              <a:latin typeface="Roboto" panose="02000000000000000000" pitchFamily="2" charset="0"/>
              <a:ea typeface="Roboto" panose="02000000000000000000" pitchFamily="2" charset="0"/>
              <a:cs typeface="Teko" panose="02000000000000000000" pitchFamily="2" charset="77"/>
            </a:endParaRPr>
          </a:p>
          <a:p>
            <a:pPr>
              <a:lnSpc>
                <a:spcPct val="109000"/>
              </a:lnSpc>
              <a:spcBef>
                <a:spcPts val="0"/>
              </a:spcBef>
            </a:pPr>
            <a:r>
              <a:rPr lang="en-US" sz="1050" kern="0" dirty="0">
                <a:latin typeface="Roboto" panose="02000000000000000000" pitchFamily="2" charset="0"/>
                <a:ea typeface="Roboto" panose="02000000000000000000" pitchFamily="2" charset="0"/>
                <a:cs typeface="Teko" panose="02000000000000000000" pitchFamily="2" charset="77"/>
              </a:rPr>
              <a:t>The most advanced effort toward a global set of standards is in the environmental area. At the United Nations’ COP26 summit in Scotland last November, the International Sustainability Standards Board (ISSB) announced its headquarters (Frankfurt) and three other international office locations (Montreal, San Francisco, and London) and its roadmap for public consultations. It is working with an array of voluntary standards groups toward a consensus. </a:t>
            </a:r>
          </a:p>
          <a:p>
            <a:pPr>
              <a:lnSpc>
                <a:spcPct val="109000"/>
              </a:lnSpc>
              <a:spcBef>
                <a:spcPts val="0"/>
              </a:spcBef>
            </a:pPr>
            <a:endParaRPr lang="en-US" sz="1050" kern="0" dirty="0">
              <a:latin typeface="Roboto" panose="02000000000000000000" pitchFamily="2" charset="0"/>
              <a:ea typeface="Roboto" panose="02000000000000000000" pitchFamily="2" charset="0"/>
              <a:cs typeface="Teko" panose="02000000000000000000" pitchFamily="2" charset="77"/>
            </a:endParaRPr>
          </a:p>
          <a:p>
            <a:pPr>
              <a:lnSpc>
                <a:spcPct val="109000"/>
              </a:lnSpc>
              <a:spcBef>
                <a:spcPts val="0"/>
              </a:spcBef>
            </a:pPr>
            <a:r>
              <a:rPr lang="en-US" sz="1050" kern="0" dirty="0">
                <a:latin typeface="Roboto" panose="02000000000000000000" pitchFamily="2" charset="0"/>
                <a:ea typeface="Roboto" panose="02000000000000000000" pitchFamily="2" charset="0"/>
                <a:cs typeface="Teko" panose="02000000000000000000" pitchFamily="2" charset="77"/>
              </a:rPr>
              <a:t>In Info-Tech’s 2022 Tech Trends survey, two-thirds of CIOs say their organization is committed to reducing greenhouse gas emissions, yet only 40% say their organizational leadership is very concerned with reducing those emissions. CIOs will need to consider how to align organizational concern with internal commitments and new regulatory pressures. They may investigate new real-time reporting solutions that could serve as a competitive differentiator on ESG.</a:t>
            </a:r>
          </a:p>
        </p:txBody>
      </p:sp>
      <p:sp>
        <p:nvSpPr>
          <p:cNvPr id="49" name="Text Placeholder 9">
            <a:extLst>
              <a:ext uri="{FF2B5EF4-FFF2-40B4-BE49-F238E27FC236}">
                <a16:creationId xmlns:a16="http://schemas.microsoft.com/office/drawing/2014/main" id="{73D18C30-B8EC-CE4E-B9D6-CB4C30F99B9C}"/>
              </a:ext>
            </a:extLst>
          </p:cNvPr>
          <p:cNvSpPr>
            <a:spLocks noGrp="1"/>
          </p:cNvSpPr>
          <p:nvPr>
            <p:ph type="body" sz="quarter" idx="13"/>
          </p:nvPr>
        </p:nvSpPr>
        <p:spPr>
          <a:xfrm>
            <a:off x="8782800" y="1318076"/>
            <a:ext cx="3409200" cy="1552574"/>
          </a:xfrm>
        </p:spPr>
        <p:txBody>
          <a:bodyPr/>
          <a:lstStyle/>
          <a:p>
            <a:pPr>
              <a:lnSpc>
                <a:spcPts val="2200"/>
              </a:lnSpc>
            </a:pPr>
            <a:r>
              <a:rPr lang="en-US" sz="1800" dirty="0"/>
              <a:t>         </a:t>
            </a:r>
            <a:r>
              <a:rPr lang="en-US" sz="1800" dirty="0">
                <a:solidFill>
                  <a:schemeClr val="bg1"/>
                </a:solidFill>
              </a:rPr>
              <a:t>of CIOs say their organization is committed to reducing greenhouse gases, with one-third saying that commitment is public.</a:t>
            </a:r>
          </a:p>
        </p:txBody>
      </p:sp>
      <p:sp>
        <p:nvSpPr>
          <p:cNvPr id="51" name="Text Placeholder 10">
            <a:extLst>
              <a:ext uri="{FF2B5EF4-FFF2-40B4-BE49-F238E27FC236}">
                <a16:creationId xmlns:a16="http://schemas.microsoft.com/office/drawing/2014/main" id="{0FF41555-52A9-A04A-B1CC-DAFD80257027}"/>
              </a:ext>
            </a:extLst>
          </p:cNvPr>
          <p:cNvSpPr>
            <a:spLocks noGrp="1"/>
          </p:cNvSpPr>
          <p:nvPr>
            <p:ph type="body" sz="quarter" idx="14"/>
          </p:nvPr>
        </p:nvSpPr>
        <p:spPr>
          <a:xfrm>
            <a:off x="9106072" y="2893741"/>
            <a:ext cx="2646019" cy="291097"/>
          </a:xfrm>
        </p:spPr>
        <p:txBody>
          <a:bodyPr/>
          <a:lstStyle/>
          <a:p>
            <a:r>
              <a:rPr lang="en-US" sz="1000" b="0" kern="1200" cap="none" spc="0" dirty="0">
                <a:solidFill>
                  <a:schemeClr val="bg1">
                    <a:lumMod val="50000"/>
                  </a:schemeClr>
                </a:solidFill>
                <a:latin typeface="Roboto" panose="02000000000000000000" pitchFamily="2" charset="0"/>
                <a:ea typeface="Roboto" panose="02000000000000000000" pitchFamily="2" charset="0"/>
                <a:cs typeface="+mn-cs"/>
              </a:rPr>
              <a:t>Info-Tech Tech Trends 2022 Survey</a:t>
            </a:r>
          </a:p>
        </p:txBody>
      </p:sp>
      <p:sp>
        <p:nvSpPr>
          <p:cNvPr id="55" name="Text Placeholder 7">
            <a:extLst>
              <a:ext uri="{FF2B5EF4-FFF2-40B4-BE49-F238E27FC236}">
                <a16:creationId xmlns:a16="http://schemas.microsoft.com/office/drawing/2014/main" id="{91AB2878-115F-BC40-930C-50BC6997FBE2}"/>
              </a:ext>
            </a:extLst>
          </p:cNvPr>
          <p:cNvSpPr txBox="1">
            <a:spLocks/>
          </p:cNvSpPr>
          <p:nvPr/>
        </p:nvSpPr>
        <p:spPr>
          <a:xfrm>
            <a:off x="183996" y="5097900"/>
            <a:ext cx="7696200"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rPr>
              <a:t>Standards informing the </a:t>
            </a:r>
            <a:r>
              <a:rPr lang="en-US" dirty="0">
                <a:solidFill>
                  <a:prstClr val="black">
                    <a:lumMod val="85000"/>
                    <a:lumOff val="15000"/>
                  </a:prstClr>
                </a:solidFill>
              </a:rPr>
              <a:t>ISSB’s global set of climate standards</a:t>
            </a:r>
            <a:endParaRPr kumimoji="0" lang="en-US" sz="12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endParaRPr>
          </a:p>
        </p:txBody>
      </p:sp>
      <p:sp>
        <p:nvSpPr>
          <p:cNvPr id="27" name="Title 6">
            <a:extLst>
              <a:ext uri="{FF2B5EF4-FFF2-40B4-BE49-F238E27FC236}">
                <a16:creationId xmlns:a16="http://schemas.microsoft.com/office/drawing/2014/main" id="{CA09AFAF-D694-4C91-903D-F534F8C483DC}"/>
              </a:ext>
            </a:extLst>
          </p:cNvPr>
          <p:cNvSpPr txBox="1">
            <a:spLocks/>
          </p:cNvSpPr>
          <p:nvPr/>
        </p:nvSpPr>
        <p:spPr>
          <a:xfrm>
            <a:off x="766763" y="278778"/>
            <a:ext cx="7313750" cy="993328"/>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500" b="1" kern="1200" cap="none" baseline="0">
                <a:solidFill>
                  <a:schemeClr val="tx1">
                    <a:lumMod val="85000"/>
                    <a:lumOff val="15000"/>
                  </a:schemeClr>
                </a:solidFill>
                <a:latin typeface="Montserrat" pitchFamily="2" charset="77"/>
                <a:ea typeface="+mj-ea"/>
                <a:cs typeface="+mj-cs"/>
              </a:defRPr>
            </a:lvl1pPr>
          </a:lstStyle>
          <a:p>
            <a:r>
              <a:rPr lang="en-US" b="0" dirty="0"/>
              <a:t>Time to get serious about ESG</a:t>
            </a:r>
          </a:p>
        </p:txBody>
      </p:sp>
      <p:sp>
        <p:nvSpPr>
          <p:cNvPr id="42" name="Text Placeholder 9">
            <a:extLst>
              <a:ext uri="{FF2B5EF4-FFF2-40B4-BE49-F238E27FC236}">
                <a16:creationId xmlns:a16="http://schemas.microsoft.com/office/drawing/2014/main" id="{E9621DF5-0EF0-4363-BC23-013039FFC52C}"/>
              </a:ext>
            </a:extLst>
          </p:cNvPr>
          <p:cNvSpPr txBox="1">
            <a:spLocks/>
          </p:cNvSpPr>
          <p:nvPr/>
        </p:nvSpPr>
        <p:spPr>
          <a:xfrm>
            <a:off x="9059025" y="4366076"/>
            <a:ext cx="2961525" cy="1552574"/>
          </a:xfrm>
          <a:prstGeom prst="rect">
            <a:avLst/>
          </a:prstGeom>
        </p:spPr>
        <p:txBody>
          <a:bodyPr lIns="0" tIns="0" rIns="0" bIns="0" anchor="b" anchorCtr="0"/>
          <a:lstStyle>
            <a:lvl1pPr marL="0" indent="0" algn="l" defTabSz="914400" rtl="0" eaLnBrk="1" latinLnBrk="0" hangingPunct="1">
              <a:lnSpc>
                <a:spcPts val="3100"/>
              </a:lnSpc>
              <a:spcBef>
                <a:spcPts val="1000"/>
              </a:spcBef>
              <a:buFont typeface="Arial" panose="020B0604020202020204" pitchFamily="34" charset="0"/>
              <a:buNone/>
              <a:defRPr sz="3000" b="1" i="0" kern="1200">
                <a:solidFill>
                  <a:srgbClr val="C6B5F9"/>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US" sz="1600" dirty="0">
                <a:solidFill>
                  <a:schemeClr val="tx1"/>
                </a:solidFill>
              </a:rPr>
              <a:t>         of CIOs say their organizational leadership is very concerned with reducing greenhouse gas emissions.</a:t>
            </a:r>
          </a:p>
        </p:txBody>
      </p:sp>
      <p:pic>
        <p:nvPicPr>
          <p:cNvPr id="1026" name="Picture 2" descr="Climate Disclosure Standards Board - Wikipedia">
            <a:extLst>
              <a:ext uri="{FF2B5EF4-FFF2-40B4-BE49-F238E27FC236}">
                <a16:creationId xmlns:a16="http://schemas.microsoft.com/office/drawing/2014/main" id="{39D0880D-F5D3-4681-9AEC-313269FC3B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72" t="19619" r="8881" b="20952"/>
          <a:stretch/>
        </p:blipFill>
        <p:spPr bwMode="auto">
          <a:xfrm>
            <a:off x="320131" y="5474241"/>
            <a:ext cx="1217838" cy="688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Accounting Standards Board (IASB)">
            <a:extLst>
              <a:ext uri="{FF2B5EF4-FFF2-40B4-BE49-F238E27FC236}">
                <a16:creationId xmlns:a16="http://schemas.microsoft.com/office/drawing/2014/main" id="{80675D3B-CF27-4107-A441-3319591B3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464" y="5453516"/>
            <a:ext cx="886180" cy="7297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pert Review: TCFD's essential role for climate resiliency | Environment  Analyst Global">
            <a:extLst>
              <a:ext uri="{FF2B5EF4-FFF2-40B4-BE49-F238E27FC236}">
                <a16:creationId xmlns:a16="http://schemas.microsoft.com/office/drawing/2014/main" id="{38913883-8DB6-4CCA-990A-140C52BE8E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136" b="29592"/>
          <a:stretch/>
        </p:blipFill>
        <p:spPr bwMode="auto">
          <a:xfrm>
            <a:off x="2503743" y="5612161"/>
            <a:ext cx="1624239" cy="4125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Value Reporting Foundation | World Benchmarking Alliance">
            <a:extLst>
              <a:ext uri="{FF2B5EF4-FFF2-40B4-BE49-F238E27FC236}">
                <a16:creationId xmlns:a16="http://schemas.microsoft.com/office/drawing/2014/main" id="{824743DB-C4E5-461B-9509-89277CB322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67" t="12677" b="9073"/>
          <a:stretch/>
        </p:blipFill>
        <p:spPr bwMode="auto">
          <a:xfrm>
            <a:off x="4167779" y="5553528"/>
            <a:ext cx="1483989" cy="5297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orld Economic Forum Logo - Mark Pollock - Professional Speaker">
            <a:extLst>
              <a:ext uri="{FF2B5EF4-FFF2-40B4-BE49-F238E27FC236}">
                <a16:creationId xmlns:a16="http://schemas.microsoft.com/office/drawing/2014/main" id="{C8CD3CE6-8497-4B49-9251-2E55B8AD43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907" t="8462" r="14912" b="7085"/>
          <a:stretch/>
        </p:blipFill>
        <p:spPr bwMode="auto">
          <a:xfrm>
            <a:off x="6675178" y="5458958"/>
            <a:ext cx="1125251" cy="7189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3A15439-0D8A-4DC5-BDAF-9E510E7DB0A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774811" y="5276849"/>
            <a:ext cx="860568" cy="108312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8152B0C-2AC6-408D-B88A-12208994C996}"/>
              </a:ext>
            </a:extLst>
          </p:cNvPr>
          <p:cNvGrpSpPr/>
          <p:nvPr/>
        </p:nvGrpSpPr>
        <p:grpSpPr>
          <a:xfrm>
            <a:off x="7387110" y="327251"/>
            <a:ext cx="2438766" cy="1625844"/>
            <a:chOff x="5217489" y="209811"/>
            <a:chExt cx="2438766" cy="1625844"/>
          </a:xfrm>
        </p:grpSpPr>
        <p:grpSp>
          <p:nvGrpSpPr>
            <p:cNvPr id="23" name="Group 22">
              <a:extLst>
                <a:ext uri="{FF2B5EF4-FFF2-40B4-BE49-F238E27FC236}">
                  <a16:creationId xmlns:a16="http://schemas.microsoft.com/office/drawing/2014/main" id="{D509A831-05DA-4208-A1B0-65A26EC3F0C2}"/>
                </a:ext>
              </a:extLst>
            </p:cNvPr>
            <p:cNvGrpSpPr/>
            <p:nvPr/>
          </p:nvGrpSpPr>
          <p:grpSpPr>
            <a:xfrm>
              <a:off x="5217489" y="209811"/>
              <a:ext cx="2438766" cy="1625844"/>
              <a:chOff x="5217489" y="209811"/>
              <a:chExt cx="2438766" cy="1625844"/>
            </a:xfrm>
          </p:grpSpPr>
          <p:sp>
            <p:nvSpPr>
              <p:cNvPr id="25" name="Oval 24">
                <a:extLst>
                  <a:ext uri="{FF2B5EF4-FFF2-40B4-BE49-F238E27FC236}">
                    <a16:creationId xmlns:a16="http://schemas.microsoft.com/office/drawing/2014/main" id="{EC012FD6-D451-4DC5-87FC-9A97344EF060}"/>
                  </a:ext>
                </a:extLst>
              </p:cNvPr>
              <p:cNvSpPr/>
              <p:nvPr/>
            </p:nvSpPr>
            <p:spPr>
              <a:xfrm>
                <a:off x="5883965" y="486603"/>
                <a:ext cx="1090103" cy="10587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graphicFrame>
            <p:nvGraphicFramePr>
              <p:cNvPr id="26" name="Chart 25">
                <a:extLst>
                  <a:ext uri="{FF2B5EF4-FFF2-40B4-BE49-F238E27FC236}">
                    <a16:creationId xmlns:a16="http://schemas.microsoft.com/office/drawing/2014/main" id="{E1A6301F-3B4B-4F25-917B-E1AAB4F72104}"/>
                  </a:ext>
                </a:extLst>
              </p:cNvPr>
              <p:cNvGraphicFramePr/>
              <p:nvPr>
                <p:extLst>
                  <p:ext uri="{D42A27DB-BD31-4B8C-83A1-F6EECF244321}">
                    <p14:modId xmlns:p14="http://schemas.microsoft.com/office/powerpoint/2010/main" val="2481450545"/>
                  </p:ext>
                </p:extLst>
              </p:nvPr>
            </p:nvGraphicFramePr>
            <p:xfrm>
              <a:off x="5217489" y="209811"/>
              <a:ext cx="2438766" cy="1625844"/>
            </p:xfrm>
            <a:graphic>
              <a:graphicData uri="http://schemas.openxmlformats.org/drawingml/2006/chart">
                <c:chart xmlns:c="http://schemas.openxmlformats.org/drawingml/2006/chart" xmlns:r="http://schemas.openxmlformats.org/officeDocument/2006/relationships" r:id="rId9"/>
              </a:graphicData>
            </a:graphic>
          </p:graphicFrame>
        </p:grpSp>
        <p:sp>
          <p:nvSpPr>
            <p:cNvPr id="24" name="Text Placeholder 9">
              <a:extLst>
                <a:ext uri="{FF2B5EF4-FFF2-40B4-BE49-F238E27FC236}">
                  <a16:creationId xmlns:a16="http://schemas.microsoft.com/office/drawing/2014/main" id="{6DBE3785-8D06-4277-9733-5B28F174359F}"/>
                </a:ext>
              </a:extLst>
            </p:cNvPr>
            <p:cNvSpPr txBox="1">
              <a:spLocks/>
            </p:cNvSpPr>
            <p:nvPr/>
          </p:nvSpPr>
          <p:spPr>
            <a:xfrm>
              <a:off x="5998169" y="757068"/>
              <a:ext cx="976453" cy="535302"/>
            </a:xfrm>
            <a:prstGeom prst="rect">
              <a:avLst/>
            </a:prstGeom>
          </p:spPr>
          <p:txBody>
            <a:bodyPr lIns="0" tIns="0" rIns="0" bIns="0" anchor="ctr" anchorCtr="0"/>
            <a:lstStyle>
              <a:lvl1pPr marL="0" indent="0" algn="l" defTabSz="914400" rtl="0" eaLnBrk="1" latinLnBrk="0" hangingPunct="1">
                <a:lnSpc>
                  <a:spcPts val="3100"/>
                </a:lnSpc>
                <a:spcBef>
                  <a:spcPts val="1000"/>
                </a:spcBef>
                <a:buFont typeface="Arial" panose="020B0604020202020204" pitchFamily="34" charset="0"/>
                <a:buNone/>
                <a:defRPr sz="3000" b="1" i="0" kern="1200">
                  <a:solidFill>
                    <a:srgbClr val="FFC00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latin typeface="Exo" panose="02000503000000000000" pitchFamily="2" charset="77"/>
                </a:rPr>
                <a:t>67%</a:t>
              </a:r>
            </a:p>
          </p:txBody>
        </p:sp>
      </p:grpSp>
      <p:grpSp>
        <p:nvGrpSpPr>
          <p:cNvPr id="28" name="Group 27">
            <a:extLst>
              <a:ext uri="{FF2B5EF4-FFF2-40B4-BE49-F238E27FC236}">
                <a16:creationId xmlns:a16="http://schemas.microsoft.com/office/drawing/2014/main" id="{05CB500B-801F-4A7C-A5E7-D8DC7600B172}"/>
              </a:ext>
            </a:extLst>
          </p:cNvPr>
          <p:cNvGrpSpPr/>
          <p:nvPr/>
        </p:nvGrpSpPr>
        <p:grpSpPr>
          <a:xfrm>
            <a:off x="7530717" y="3681343"/>
            <a:ext cx="2438766" cy="1625844"/>
            <a:chOff x="5255015" y="198942"/>
            <a:chExt cx="2438766" cy="1625844"/>
          </a:xfrm>
        </p:grpSpPr>
        <p:graphicFrame>
          <p:nvGraphicFramePr>
            <p:cNvPr id="32" name="Chart 31">
              <a:extLst>
                <a:ext uri="{FF2B5EF4-FFF2-40B4-BE49-F238E27FC236}">
                  <a16:creationId xmlns:a16="http://schemas.microsoft.com/office/drawing/2014/main" id="{6F9C7418-FBAE-40C5-9251-150ADA5AD487}"/>
                </a:ext>
              </a:extLst>
            </p:cNvPr>
            <p:cNvGraphicFramePr/>
            <p:nvPr>
              <p:extLst>
                <p:ext uri="{D42A27DB-BD31-4B8C-83A1-F6EECF244321}">
                  <p14:modId xmlns:p14="http://schemas.microsoft.com/office/powerpoint/2010/main" val="4009522405"/>
                </p:ext>
              </p:extLst>
            </p:nvPr>
          </p:nvGraphicFramePr>
          <p:xfrm>
            <a:off x="5255015" y="198942"/>
            <a:ext cx="2438766" cy="1625844"/>
          </p:xfrm>
          <a:graphic>
            <a:graphicData uri="http://schemas.openxmlformats.org/drawingml/2006/chart">
              <c:chart xmlns:c="http://schemas.openxmlformats.org/drawingml/2006/chart" xmlns:r="http://schemas.openxmlformats.org/officeDocument/2006/relationships" r:id="rId10"/>
            </a:graphicData>
          </a:graphic>
        </p:graphicFrame>
        <p:sp>
          <p:nvSpPr>
            <p:cNvPr id="30" name="Text Placeholder 9">
              <a:extLst>
                <a:ext uri="{FF2B5EF4-FFF2-40B4-BE49-F238E27FC236}">
                  <a16:creationId xmlns:a16="http://schemas.microsoft.com/office/drawing/2014/main" id="{880B4800-DEF1-47C3-8DAB-14E29F46C19D}"/>
                </a:ext>
              </a:extLst>
            </p:cNvPr>
            <p:cNvSpPr txBox="1">
              <a:spLocks/>
            </p:cNvSpPr>
            <p:nvPr/>
          </p:nvSpPr>
          <p:spPr>
            <a:xfrm>
              <a:off x="5998169" y="757068"/>
              <a:ext cx="976453" cy="535302"/>
            </a:xfrm>
            <a:prstGeom prst="rect">
              <a:avLst/>
            </a:prstGeom>
          </p:spPr>
          <p:txBody>
            <a:bodyPr lIns="0" tIns="0" rIns="0" bIns="0" anchor="ctr" anchorCtr="0"/>
            <a:lstStyle>
              <a:lvl1pPr marL="0" indent="0" algn="l" defTabSz="914400" rtl="0" eaLnBrk="1" latinLnBrk="0" hangingPunct="1">
                <a:lnSpc>
                  <a:spcPts val="3100"/>
                </a:lnSpc>
                <a:spcBef>
                  <a:spcPts val="1000"/>
                </a:spcBef>
                <a:buFont typeface="Arial" panose="020B0604020202020204" pitchFamily="34" charset="0"/>
                <a:buNone/>
                <a:defRPr sz="3000" b="1" i="0" kern="1200">
                  <a:solidFill>
                    <a:srgbClr val="FFC00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latin typeface="Exo" panose="02000503000000000000" pitchFamily="2" charset="77"/>
                </a:rPr>
                <a:t>40%</a:t>
              </a:r>
            </a:p>
          </p:txBody>
        </p:sp>
      </p:grpSp>
    </p:spTree>
    <p:extLst>
      <p:ext uri="{BB962C8B-B14F-4D97-AF65-F5344CB8AC3E}">
        <p14:creationId xmlns:p14="http://schemas.microsoft.com/office/powerpoint/2010/main" val="3092191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p:txBody>
          <a:bodyPr>
            <a:normAutofit/>
          </a:bodyPr>
          <a:lstStyle/>
          <a:p>
            <a:r>
              <a:rPr lang="en-US" dirty="0"/>
              <a:t>David W. Dorman</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838201" y="2301390"/>
            <a:ext cx="4324349" cy="365124"/>
          </a:xfrm>
        </p:spPr>
        <p:txBody>
          <a:bodyPr/>
          <a:lstStyle/>
          <a:p>
            <a:r>
              <a:rPr lang="en-US" dirty="0">
                <a:solidFill>
                  <a:srgbClr val="00B0F0"/>
                </a:solidFill>
              </a:rPr>
              <a:t>Chairman of the board, CVS Health</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838847" y="2729405"/>
            <a:ext cx="6581775" cy="1413970"/>
          </a:xfrm>
        </p:spPr>
        <p:txBody>
          <a:bodyPr/>
          <a:lstStyle/>
          <a:p>
            <a:r>
              <a:rPr lang="en-US" dirty="0"/>
              <a:t>“ESG is a question of what you do in the microcosm of your company to make sure there is a clear, level playing field – that there is a color-blind, gender-blind meritocracy available – that you are aware that not in every case can you achieve that without really focusing on it. It’s not going to happen on its own. That’s why our commitments have real dollars behind them and real focus behind them because we want to be the very best at doing them.” </a:t>
            </a:r>
          </a:p>
        </p:txBody>
      </p:sp>
      <p:sp>
        <p:nvSpPr>
          <p:cNvPr id="8" name="Rounded Rectangle 12">
            <a:extLst>
              <a:ext uri="{FF2B5EF4-FFF2-40B4-BE49-F238E27FC236}">
                <a16:creationId xmlns:a16="http://schemas.microsoft.com/office/drawing/2014/main" id="{98BFEF62-FD53-4B4D-AB90-C40C7BFBDEDA}"/>
              </a:ext>
            </a:extLst>
          </p:cNvPr>
          <p:cNvSpPr/>
          <p:nvPr/>
        </p:nvSpPr>
        <p:spPr>
          <a:xfrm>
            <a:off x="800101" y="5433686"/>
            <a:ext cx="6340806" cy="985209"/>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ounded Rectangle 13">
            <a:extLst>
              <a:ext uri="{FF2B5EF4-FFF2-40B4-BE49-F238E27FC236}">
                <a16:creationId xmlns:a16="http://schemas.microsoft.com/office/drawing/2014/main" id="{15EB258A-9F62-4FA9-9043-595EB4D49A68}"/>
              </a:ext>
            </a:extLst>
          </p:cNvPr>
          <p:cNvSpPr/>
          <p:nvPr/>
        </p:nvSpPr>
        <p:spPr>
          <a:xfrm rot="10800000">
            <a:off x="800097" y="5433683"/>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 Placeholder 3">
            <a:extLst>
              <a:ext uri="{FF2B5EF4-FFF2-40B4-BE49-F238E27FC236}">
                <a16:creationId xmlns:a16="http://schemas.microsoft.com/office/drawing/2014/main" id="{561CE83B-5B2F-44D5-99DE-AD2525D98632}"/>
              </a:ext>
            </a:extLst>
          </p:cNvPr>
          <p:cNvSpPr txBox="1">
            <a:spLocks/>
          </p:cNvSpPr>
          <p:nvPr/>
        </p:nvSpPr>
        <p:spPr>
          <a:xfrm>
            <a:off x="1743200" y="5888939"/>
            <a:ext cx="5200267" cy="26914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rgbClr val="292F36"/>
                </a:solidFill>
                <a:latin typeface="Exo" panose="02000303000000000000" pitchFamily="2" charset="0"/>
                <a:hlinkClick r:id="rId3"/>
              </a:rPr>
              <a:t>CVS Health chairman David Dorman on healthcare's hybrid future</a:t>
            </a:r>
            <a:endParaRPr lang="en-US" b="1" i="0" dirty="0">
              <a:solidFill>
                <a:srgbClr val="292F36"/>
              </a:solidFill>
              <a:effectLst/>
              <a:latin typeface="Exo" panose="02000303000000000000" pitchFamily="2" charset="0"/>
            </a:endParaRPr>
          </a:p>
        </p:txBody>
      </p:sp>
      <p:grpSp>
        <p:nvGrpSpPr>
          <p:cNvPr id="11" name="Group 10">
            <a:extLst>
              <a:ext uri="{FF2B5EF4-FFF2-40B4-BE49-F238E27FC236}">
                <a16:creationId xmlns:a16="http://schemas.microsoft.com/office/drawing/2014/main" id="{AC82B533-32DE-4C37-974E-4DA3DBF43E14}"/>
              </a:ext>
            </a:extLst>
          </p:cNvPr>
          <p:cNvGrpSpPr/>
          <p:nvPr/>
        </p:nvGrpSpPr>
        <p:grpSpPr>
          <a:xfrm>
            <a:off x="1008577" y="5628123"/>
            <a:ext cx="526148" cy="529957"/>
            <a:chOff x="973035" y="5538334"/>
            <a:chExt cx="673429" cy="678304"/>
          </a:xfrm>
        </p:grpSpPr>
        <p:sp>
          <p:nvSpPr>
            <p:cNvPr id="14" name="Oval 13">
              <a:extLst>
                <a:ext uri="{FF2B5EF4-FFF2-40B4-BE49-F238E27FC236}">
                  <a16:creationId xmlns:a16="http://schemas.microsoft.com/office/drawing/2014/main" id="{57B2EFDE-6BD7-4E25-896B-D04620461767}"/>
                </a:ext>
              </a:extLst>
            </p:cNvPr>
            <p:cNvSpPr/>
            <p:nvPr userDrawn="1"/>
          </p:nvSpPr>
          <p:spPr>
            <a:xfrm>
              <a:off x="973035" y="5538334"/>
              <a:ext cx="673429" cy="678304"/>
            </a:xfrm>
            <a:prstGeom prst="ellipse">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riangle 19">
              <a:extLst>
                <a:ext uri="{FF2B5EF4-FFF2-40B4-BE49-F238E27FC236}">
                  <a16:creationId xmlns:a16="http://schemas.microsoft.com/office/drawing/2014/main" id="{AEC8B169-C527-4817-8006-C347BCD1A6F7}"/>
                </a:ext>
              </a:extLst>
            </p:cNvPr>
            <p:cNvSpPr/>
            <p:nvPr userDrawn="1"/>
          </p:nvSpPr>
          <p:spPr>
            <a:xfrm rot="5400000">
              <a:off x="1181889" y="5715748"/>
              <a:ext cx="363105" cy="313200"/>
            </a:xfrm>
            <a:prstGeom prst="triangle">
              <a:avLst/>
            </a:prstGeom>
            <a:solidFill>
              <a:srgbClr val="FFC000"/>
            </a:solidFill>
            <a:ln w="25400">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6" name="TextBox 15">
            <a:extLst>
              <a:ext uri="{FF2B5EF4-FFF2-40B4-BE49-F238E27FC236}">
                <a16:creationId xmlns:a16="http://schemas.microsoft.com/office/drawing/2014/main" id="{3EF7F153-78FE-4C3B-9D8A-9DB99546D135}"/>
              </a:ext>
            </a:extLst>
          </p:cNvPr>
          <p:cNvSpPr txBox="1"/>
          <p:nvPr/>
        </p:nvSpPr>
        <p:spPr>
          <a:xfrm>
            <a:off x="1743201" y="5634085"/>
            <a:ext cx="3920910" cy="1938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0" kern="1200" noProof="0" dirty="0">
                <a:solidFill>
                  <a:schemeClr val="tx1"/>
                </a:solidFill>
                <a:latin typeface="Montserrat" pitchFamily="2" charset="77"/>
                <a:ea typeface="+mn-ea"/>
                <a:cs typeface="+mn-cs"/>
              </a:rPr>
              <a:t>Listen to the Tech Insights podcast:</a:t>
            </a:r>
          </a:p>
        </p:txBody>
      </p:sp>
      <p:pic>
        <p:nvPicPr>
          <p:cNvPr id="17" name="Picture 2" descr="CVS Health - Investors - Corporate Governance - Board of Directors">
            <a:extLst>
              <a:ext uri="{FF2B5EF4-FFF2-40B4-BE49-F238E27FC236}">
                <a16:creationId xmlns:a16="http://schemas.microsoft.com/office/drawing/2014/main" id="{BC138927-2AEE-4542-A10F-A136A14E8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 r="-1"/>
          <a:stretch/>
        </p:blipFill>
        <p:spPr bwMode="auto">
          <a:xfrm>
            <a:off x="8696412" y="2605875"/>
            <a:ext cx="2185064" cy="218506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540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0103742-00D1-4C78-9BBB-9A356AA2E55F}"/>
              </a:ext>
            </a:extLst>
          </p:cNvPr>
          <p:cNvSpPr/>
          <p:nvPr/>
        </p:nvSpPr>
        <p:spPr>
          <a:xfrm>
            <a:off x="3644900" y="575917"/>
            <a:ext cx="8290531" cy="574617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latin typeface="Roboto" panose="02000000000000000000" pitchFamily="2" charset="0"/>
                <a:ea typeface="Roboto" panose="02000000000000000000" pitchFamily="2" charset="0"/>
              </a:rPr>
              <a:t>Access to quality health care</a:t>
            </a:r>
          </a:p>
        </p:txBody>
      </p:sp>
      <p:sp>
        <p:nvSpPr>
          <p:cNvPr id="8" name="TextBox 7">
            <a:extLst>
              <a:ext uri="{FF2B5EF4-FFF2-40B4-BE49-F238E27FC236}">
                <a16:creationId xmlns:a16="http://schemas.microsoft.com/office/drawing/2014/main" id="{DDA850D6-022A-4786-8696-98578D2D3ED8}"/>
              </a:ext>
            </a:extLst>
          </p:cNvPr>
          <p:cNvSpPr txBox="1"/>
          <p:nvPr/>
        </p:nvSpPr>
        <p:spPr>
          <a:xfrm>
            <a:off x="693066" y="1126808"/>
            <a:ext cx="3007589" cy="3600986"/>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CVS Health established a new steering committee of senior leaders in 2020 to oversee ESG commitments. It designs its corporate social responsibility strategy, Transform Health 2030, by aligning company activities in four key areas: healthy people, healthy business, healthy planet, and healthy community. The strategy aligns with the United Nations’ Sustainable Development Goals. In alignment with these goals, CVS identifies material topics where the company has the most ability to make an impact. In 2020, its top three topics were:</a:t>
            </a:r>
          </a:p>
          <a:p>
            <a:endParaRPr lang="en-US" sz="1200" dirty="0">
              <a:latin typeface="Roboto" panose="02000000000000000000" pitchFamily="2" charset="0"/>
              <a:ea typeface="Roboto" panose="02000000000000000000" pitchFamily="2" charset="0"/>
            </a:endParaRPr>
          </a:p>
          <a:p>
            <a:r>
              <a:rPr lang="en-US" sz="1200" b="1" dirty="0">
                <a:latin typeface="Roboto" panose="02000000000000000000" pitchFamily="2" charset="0"/>
                <a:ea typeface="Roboto" panose="02000000000000000000" pitchFamily="2" charset="0"/>
              </a:rPr>
              <a:t>1. Access to quality health care</a:t>
            </a:r>
          </a:p>
          <a:p>
            <a:r>
              <a:rPr lang="en-US" sz="1200" b="1" dirty="0">
                <a:latin typeface="Roboto" panose="02000000000000000000" pitchFamily="2" charset="0"/>
                <a:ea typeface="Roboto" panose="02000000000000000000" pitchFamily="2" charset="0"/>
              </a:rPr>
              <a:t>2. Patient and customer safety</a:t>
            </a:r>
          </a:p>
          <a:p>
            <a:r>
              <a:rPr lang="en-US" sz="1200" b="1" dirty="0">
                <a:latin typeface="Roboto" panose="02000000000000000000" pitchFamily="2" charset="0"/>
                <a:ea typeface="Roboto" panose="02000000000000000000" pitchFamily="2" charset="0"/>
              </a:rPr>
              <a:t>3. Data protection and privacy</a:t>
            </a:r>
          </a:p>
        </p:txBody>
      </p:sp>
      <p:sp>
        <p:nvSpPr>
          <p:cNvPr id="34" name="Title 6">
            <a:extLst>
              <a:ext uri="{FF2B5EF4-FFF2-40B4-BE49-F238E27FC236}">
                <a16:creationId xmlns:a16="http://schemas.microsoft.com/office/drawing/2014/main" id="{FC21D1DF-6F97-4170-B006-4F7D5E8680BC}"/>
              </a:ext>
            </a:extLst>
          </p:cNvPr>
          <p:cNvSpPr txBox="1">
            <a:spLocks/>
          </p:cNvSpPr>
          <p:nvPr/>
        </p:nvSpPr>
        <p:spPr>
          <a:xfrm>
            <a:off x="693066" y="289020"/>
            <a:ext cx="5067300" cy="64227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400" dirty="0"/>
              <a:t>Internal interpretation: </a:t>
            </a:r>
            <a:br>
              <a:rPr lang="en-US" sz="2400" dirty="0"/>
            </a:br>
            <a:r>
              <a:rPr lang="en-US" sz="2400" dirty="0"/>
              <a:t>CVS Health </a:t>
            </a:r>
          </a:p>
        </p:txBody>
      </p:sp>
      <p:sp>
        <p:nvSpPr>
          <p:cNvPr id="41" name="TextBox 40">
            <a:extLst>
              <a:ext uri="{FF2B5EF4-FFF2-40B4-BE49-F238E27FC236}">
                <a16:creationId xmlns:a16="http://schemas.microsoft.com/office/drawing/2014/main" id="{CC4A4709-9FCD-4F5E-AAC1-3330F5F5F773}"/>
              </a:ext>
            </a:extLst>
          </p:cNvPr>
          <p:cNvSpPr txBox="1"/>
          <p:nvPr/>
        </p:nvSpPr>
        <p:spPr>
          <a:xfrm>
            <a:off x="3946072" y="964684"/>
            <a:ext cx="2530475" cy="307777"/>
          </a:xfrm>
          <a:prstGeom prst="rect">
            <a:avLst/>
          </a:prstGeom>
          <a:noFill/>
        </p:spPr>
        <p:txBody>
          <a:bodyPr wrap="square">
            <a:spAutoFit/>
          </a:bodyPr>
          <a:lstStyle/>
          <a:p>
            <a:r>
              <a:rPr lang="en-US" sz="1400" b="1" dirty="0">
                <a:latin typeface="Exo" panose="02000303000000000000" pitchFamily="2" charset="0"/>
                <a:ea typeface="Roboto" panose="02000000000000000000" pitchFamily="2" charset="0"/>
              </a:rPr>
              <a:t>Access to quality health care</a:t>
            </a:r>
          </a:p>
        </p:txBody>
      </p:sp>
      <p:sp>
        <p:nvSpPr>
          <p:cNvPr id="43" name="TextBox 42">
            <a:extLst>
              <a:ext uri="{FF2B5EF4-FFF2-40B4-BE49-F238E27FC236}">
                <a16:creationId xmlns:a16="http://schemas.microsoft.com/office/drawing/2014/main" id="{60B5EFE2-E695-4F7F-BC74-C27E30657C42}"/>
              </a:ext>
            </a:extLst>
          </p:cNvPr>
          <p:cNvSpPr txBox="1"/>
          <p:nvPr/>
        </p:nvSpPr>
        <p:spPr>
          <a:xfrm>
            <a:off x="6585449" y="964684"/>
            <a:ext cx="2487295" cy="307777"/>
          </a:xfrm>
          <a:prstGeom prst="rect">
            <a:avLst/>
          </a:prstGeom>
          <a:noFill/>
        </p:spPr>
        <p:txBody>
          <a:bodyPr wrap="square">
            <a:spAutoFit/>
          </a:bodyPr>
          <a:lstStyle/>
          <a:p>
            <a:r>
              <a:rPr lang="en-US" sz="1400" b="1" dirty="0">
                <a:latin typeface="Exo" panose="02000303000000000000" pitchFamily="2" charset="0"/>
                <a:ea typeface="Roboto" panose="02000000000000000000" pitchFamily="2" charset="0"/>
              </a:rPr>
              <a:t>Patient and customer safety</a:t>
            </a:r>
          </a:p>
        </p:txBody>
      </p:sp>
      <p:sp>
        <p:nvSpPr>
          <p:cNvPr id="44" name="TextBox 43">
            <a:extLst>
              <a:ext uri="{FF2B5EF4-FFF2-40B4-BE49-F238E27FC236}">
                <a16:creationId xmlns:a16="http://schemas.microsoft.com/office/drawing/2014/main" id="{1C77EEF4-789E-437B-B539-CF21BDE0CF04}"/>
              </a:ext>
            </a:extLst>
          </p:cNvPr>
          <p:cNvSpPr txBox="1"/>
          <p:nvPr/>
        </p:nvSpPr>
        <p:spPr>
          <a:xfrm>
            <a:off x="9243789" y="964684"/>
            <a:ext cx="2466975" cy="307777"/>
          </a:xfrm>
          <a:prstGeom prst="rect">
            <a:avLst/>
          </a:prstGeom>
          <a:noFill/>
        </p:spPr>
        <p:txBody>
          <a:bodyPr wrap="square">
            <a:spAutoFit/>
          </a:bodyPr>
          <a:lstStyle/>
          <a:p>
            <a:r>
              <a:rPr lang="en-US" sz="1400" b="1" dirty="0">
                <a:latin typeface="Exo" panose="02000303000000000000" pitchFamily="2" charset="0"/>
                <a:ea typeface="Roboto" panose="02000000000000000000" pitchFamily="2" charset="0"/>
              </a:rPr>
              <a:t>Data protection and privacy</a:t>
            </a:r>
          </a:p>
        </p:txBody>
      </p:sp>
      <p:pic>
        <p:nvPicPr>
          <p:cNvPr id="45" name="Picture 44">
            <a:extLst>
              <a:ext uri="{FF2B5EF4-FFF2-40B4-BE49-F238E27FC236}">
                <a16:creationId xmlns:a16="http://schemas.microsoft.com/office/drawing/2014/main" id="{ED2FC9C6-3455-411D-872F-D8B9A71C1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809" y="1315729"/>
            <a:ext cx="635000" cy="635000"/>
          </a:xfrm>
          <a:prstGeom prst="rect">
            <a:avLst/>
          </a:prstGeom>
          <a:ln>
            <a:noFill/>
          </a:ln>
        </p:spPr>
      </p:pic>
      <p:pic>
        <p:nvPicPr>
          <p:cNvPr id="46" name="Picture 45">
            <a:extLst>
              <a:ext uri="{FF2B5EF4-FFF2-40B4-BE49-F238E27FC236}">
                <a16:creationId xmlns:a16="http://schemas.microsoft.com/office/drawing/2014/main" id="{1A559A22-3CBC-4088-B4D7-CBB25DDAD7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9776" y="1315729"/>
            <a:ext cx="635000" cy="635000"/>
          </a:xfrm>
          <a:prstGeom prst="rect">
            <a:avLst/>
          </a:prstGeom>
          <a:ln>
            <a:noFill/>
          </a:ln>
        </p:spPr>
      </p:pic>
      <p:pic>
        <p:nvPicPr>
          <p:cNvPr id="47" name="Picture 46">
            <a:extLst>
              <a:ext uri="{FF2B5EF4-FFF2-40B4-BE49-F238E27FC236}">
                <a16:creationId xmlns:a16="http://schemas.microsoft.com/office/drawing/2014/main" id="{10F2B031-3C62-4AF3-978C-A96E4150A9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1596" y="1315729"/>
            <a:ext cx="635000" cy="635000"/>
          </a:xfrm>
          <a:prstGeom prst="rect">
            <a:avLst/>
          </a:prstGeom>
          <a:ln>
            <a:noFill/>
          </a:ln>
        </p:spPr>
      </p:pic>
      <p:sp>
        <p:nvSpPr>
          <p:cNvPr id="48" name="TextBox 47">
            <a:extLst>
              <a:ext uri="{FF2B5EF4-FFF2-40B4-BE49-F238E27FC236}">
                <a16:creationId xmlns:a16="http://schemas.microsoft.com/office/drawing/2014/main" id="{EFCED988-D775-4864-97B6-A9639AA0034E}"/>
              </a:ext>
            </a:extLst>
          </p:cNvPr>
          <p:cNvSpPr txBox="1"/>
          <p:nvPr/>
        </p:nvSpPr>
        <p:spPr>
          <a:xfrm>
            <a:off x="3946072" y="2173823"/>
            <a:ext cx="2860675" cy="523220"/>
          </a:xfrm>
          <a:prstGeom prst="rect">
            <a:avLst/>
          </a:prstGeom>
          <a:noFill/>
        </p:spPr>
        <p:txBody>
          <a:bodyPr wrap="square">
            <a:spAutoFit/>
          </a:bodyPr>
          <a:lstStyle/>
          <a:p>
            <a:r>
              <a:rPr lang="en-US" sz="1400" b="1" dirty="0">
                <a:latin typeface="Exo" panose="02000303000000000000" pitchFamily="2" charset="0"/>
                <a:ea typeface="Roboto" panose="02000000000000000000" pitchFamily="2" charset="0"/>
              </a:rPr>
              <a:t>MinuteClinic’s Virtual Collaboration for Nurses</a:t>
            </a:r>
          </a:p>
        </p:txBody>
      </p:sp>
      <p:sp>
        <p:nvSpPr>
          <p:cNvPr id="49" name="TextBox 48">
            <a:extLst>
              <a:ext uri="{FF2B5EF4-FFF2-40B4-BE49-F238E27FC236}">
                <a16:creationId xmlns:a16="http://schemas.microsoft.com/office/drawing/2014/main" id="{4A81D9FA-930D-4B22-AC7A-B653778F230F}"/>
              </a:ext>
            </a:extLst>
          </p:cNvPr>
          <p:cNvSpPr txBox="1"/>
          <p:nvPr/>
        </p:nvSpPr>
        <p:spPr>
          <a:xfrm>
            <a:off x="6585449" y="2173823"/>
            <a:ext cx="2860675" cy="307777"/>
          </a:xfrm>
          <a:prstGeom prst="rect">
            <a:avLst/>
          </a:prstGeom>
          <a:noFill/>
        </p:spPr>
        <p:txBody>
          <a:bodyPr wrap="square">
            <a:spAutoFit/>
          </a:bodyPr>
          <a:lstStyle/>
          <a:p>
            <a:r>
              <a:rPr lang="en-US" sz="1400" b="1" dirty="0">
                <a:latin typeface="Exo" panose="02000303000000000000" pitchFamily="2" charset="0"/>
                <a:ea typeface="Roboto" panose="02000000000000000000" pitchFamily="2" charset="0"/>
              </a:rPr>
              <a:t>MinuteClinic’s E-Clinic</a:t>
            </a:r>
          </a:p>
        </p:txBody>
      </p:sp>
      <p:sp>
        <p:nvSpPr>
          <p:cNvPr id="50" name="TextBox 49">
            <a:extLst>
              <a:ext uri="{FF2B5EF4-FFF2-40B4-BE49-F238E27FC236}">
                <a16:creationId xmlns:a16="http://schemas.microsoft.com/office/drawing/2014/main" id="{A8A72D63-D5ED-46ED-A742-5907B8DA08E8}"/>
              </a:ext>
            </a:extLst>
          </p:cNvPr>
          <p:cNvSpPr txBox="1"/>
          <p:nvPr/>
        </p:nvSpPr>
        <p:spPr>
          <a:xfrm>
            <a:off x="9243789" y="2173823"/>
            <a:ext cx="2860675" cy="523220"/>
          </a:xfrm>
          <a:prstGeom prst="rect">
            <a:avLst/>
          </a:prstGeom>
          <a:noFill/>
        </p:spPr>
        <p:txBody>
          <a:bodyPr wrap="square">
            <a:spAutoFit/>
          </a:bodyPr>
          <a:lstStyle/>
          <a:p>
            <a:r>
              <a:rPr lang="en-US" sz="1400" b="1" dirty="0">
                <a:latin typeface="Exo" panose="02000303000000000000" pitchFamily="2" charset="0"/>
                <a:ea typeface="Roboto" panose="02000000000000000000" pitchFamily="2" charset="0"/>
              </a:rPr>
              <a:t>Next Generation Authentication Platform</a:t>
            </a:r>
          </a:p>
        </p:txBody>
      </p:sp>
      <p:sp>
        <p:nvSpPr>
          <p:cNvPr id="51" name="TextBox 50">
            <a:extLst>
              <a:ext uri="{FF2B5EF4-FFF2-40B4-BE49-F238E27FC236}">
                <a16:creationId xmlns:a16="http://schemas.microsoft.com/office/drawing/2014/main" id="{F334C0C1-8123-4A8E-B97F-2444C7444621}"/>
              </a:ext>
            </a:extLst>
          </p:cNvPr>
          <p:cNvSpPr txBox="1"/>
          <p:nvPr/>
        </p:nvSpPr>
        <p:spPr>
          <a:xfrm>
            <a:off x="3946072" y="2701260"/>
            <a:ext cx="2649307" cy="3570208"/>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CVS provided Apple iPads compliant with the Health Insurance Portability and Accountability Act (HIPAA) to clinics in a phased approach, providing training to more than 700 providers in 26 states by February 2021. Nurses could use the iPads to attend virtual morning huddles and access clinical education. Nurses could connect virtually with other healthcare experts to collaborate on delivering patient care in real-time. The project was able to scale across the country through a $50,000 American Nurses Credentialing Center Pathway Award. </a:t>
            </a:r>
          </a:p>
          <a:p>
            <a:r>
              <a:rPr lang="en-US" sz="1000" dirty="0">
                <a:latin typeface="Roboto" panose="02000000000000000000" pitchFamily="2" charset="0"/>
                <a:ea typeface="Roboto" panose="02000000000000000000" pitchFamily="2" charset="0"/>
              </a:rPr>
              <a:t>(Wolters Kluwer Health, Inc.)</a:t>
            </a:r>
          </a:p>
        </p:txBody>
      </p:sp>
      <p:sp>
        <p:nvSpPr>
          <p:cNvPr id="52" name="TextBox 51">
            <a:extLst>
              <a:ext uri="{FF2B5EF4-FFF2-40B4-BE49-F238E27FC236}">
                <a16:creationId xmlns:a16="http://schemas.microsoft.com/office/drawing/2014/main" id="{993F8428-57BD-4779-BD72-65B499F74694}"/>
              </a:ext>
            </a:extLst>
          </p:cNvPr>
          <p:cNvSpPr txBox="1"/>
          <p:nvPr/>
        </p:nvSpPr>
        <p:spPr>
          <a:xfrm>
            <a:off x="6585449" y="2701260"/>
            <a:ext cx="2649307" cy="3570208"/>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MinuteClinics launched this telehealth solution in response to the pandemic, rolling it out in three weeks. The solution complemented video visits delivered in partnership with the Teladoc platform. Visits cost $59 and are covered by Aetna insurance plans, a subsidiary of CVS Health. It hosted more than 20,000 E-Clinic visits through the end of 2020. CVS connected its HealthHUBs to the solution to increase capacity in place of walk-in appointments and managed patients via phone for medication adherence and care plans. CVS also helped behavioral health providers transition patients to virtual visits. </a:t>
            </a:r>
          </a:p>
          <a:p>
            <a:r>
              <a:rPr lang="en-US" sz="1000" dirty="0">
                <a:latin typeface="Roboto" panose="02000000000000000000" pitchFamily="2" charset="0"/>
                <a:ea typeface="Roboto" panose="02000000000000000000" pitchFamily="2" charset="0"/>
              </a:rPr>
              <a:t>(CVS Health)</a:t>
            </a:r>
          </a:p>
        </p:txBody>
      </p:sp>
      <p:sp>
        <p:nvSpPr>
          <p:cNvPr id="53" name="TextBox 52">
            <a:extLst>
              <a:ext uri="{FF2B5EF4-FFF2-40B4-BE49-F238E27FC236}">
                <a16:creationId xmlns:a16="http://schemas.microsoft.com/office/drawing/2014/main" id="{9F5378B2-F80E-4631-9057-2BACBF944966}"/>
              </a:ext>
            </a:extLst>
          </p:cNvPr>
          <p:cNvSpPr txBox="1"/>
          <p:nvPr/>
        </p:nvSpPr>
        <p:spPr>
          <a:xfrm>
            <a:off x="9243789" y="2701260"/>
            <a:ext cx="2649307" cy="2646878"/>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CVS patented this solution to authenticate customers accessing digital channels. It makes use of the available biometrics data and contextual information to validate identity without the need for a password. CVS planned to extend the platform to voice channels as well, using voiceprint technology. The solution prevents unauthorized access to sensitive health data while providing seamless access for customers. </a:t>
            </a:r>
          </a:p>
          <a:p>
            <a:r>
              <a:rPr lang="en-US" sz="1000" dirty="0">
                <a:latin typeface="Roboto" panose="02000000000000000000" pitchFamily="2" charset="0"/>
                <a:ea typeface="Roboto" panose="02000000000000000000" pitchFamily="2" charset="0"/>
              </a:rPr>
              <a:t>(LinkedIn)</a:t>
            </a:r>
          </a:p>
        </p:txBody>
      </p:sp>
      <p:sp>
        <p:nvSpPr>
          <p:cNvPr id="54" name="TextBox 53">
            <a:extLst>
              <a:ext uri="{FF2B5EF4-FFF2-40B4-BE49-F238E27FC236}">
                <a16:creationId xmlns:a16="http://schemas.microsoft.com/office/drawing/2014/main" id="{065CDE7D-D610-4CAE-88FF-11D09E45F2C3}"/>
              </a:ext>
            </a:extLst>
          </p:cNvPr>
          <p:cNvSpPr txBox="1"/>
          <p:nvPr/>
        </p:nvSpPr>
        <p:spPr>
          <a:xfrm>
            <a:off x="783365" y="4970995"/>
            <a:ext cx="2836597" cy="1015663"/>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CVS Health’s MinuteClinics operate as retail healthcare hubs across 35 states and are staffed by a range of healthcare practitioners providing both acute and chronic care services. </a:t>
            </a:r>
            <a:endParaRPr lang="en-US" sz="1200" dirty="0">
              <a:latin typeface="Arial" panose="020B0604020202020204" pitchFamily="34" charset="0"/>
            </a:endParaRPr>
          </a:p>
        </p:txBody>
      </p:sp>
      <p:cxnSp>
        <p:nvCxnSpPr>
          <p:cNvPr id="26" name="Straight Arrow Connector 25">
            <a:extLst>
              <a:ext uri="{FF2B5EF4-FFF2-40B4-BE49-F238E27FC236}">
                <a16:creationId xmlns:a16="http://schemas.microsoft.com/office/drawing/2014/main" id="{74421152-F767-41EC-81F6-17B0A566178B}"/>
              </a:ext>
            </a:extLst>
          </p:cNvPr>
          <p:cNvCxnSpPr>
            <a:cxnSpLocks/>
          </p:cNvCxnSpPr>
          <p:nvPr/>
        </p:nvCxnSpPr>
        <p:spPr>
          <a:xfrm>
            <a:off x="3927876" y="1109422"/>
            <a:ext cx="0" cy="1179020"/>
          </a:xfrm>
          <a:prstGeom prst="straightConnector1">
            <a:avLst/>
          </a:prstGeom>
          <a:ln w="38100">
            <a:solidFill>
              <a:srgbClr val="00B0F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27" name="Oval 26">
            <a:extLst>
              <a:ext uri="{FF2B5EF4-FFF2-40B4-BE49-F238E27FC236}">
                <a16:creationId xmlns:a16="http://schemas.microsoft.com/office/drawing/2014/main" id="{5BAA4304-CCE2-4DC3-B30B-5D2B77BBE958}"/>
              </a:ext>
            </a:extLst>
          </p:cNvPr>
          <p:cNvSpPr/>
          <p:nvPr/>
        </p:nvSpPr>
        <p:spPr>
          <a:xfrm>
            <a:off x="3845457" y="1026328"/>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55" name="Straight Arrow Connector 54">
            <a:extLst>
              <a:ext uri="{FF2B5EF4-FFF2-40B4-BE49-F238E27FC236}">
                <a16:creationId xmlns:a16="http://schemas.microsoft.com/office/drawing/2014/main" id="{9B3D3B86-EAB6-443B-A683-0F77BBE8CE85}"/>
              </a:ext>
            </a:extLst>
          </p:cNvPr>
          <p:cNvCxnSpPr>
            <a:cxnSpLocks/>
          </p:cNvCxnSpPr>
          <p:nvPr/>
        </p:nvCxnSpPr>
        <p:spPr>
          <a:xfrm>
            <a:off x="3923114" y="2290522"/>
            <a:ext cx="0" cy="4028085"/>
          </a:xfrm>
          <a:prstGeom prst="straightConnector1">
            <a:avLst/>
          </a:prstGeom>
          <a:ln w="38100">
            <a:solidFill>
              <a:srgbClr val="00B0F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6" name="Oval 55">
            <a:extLst>
              <a:ext uri="{FF2B5EF4-FFF2-40B4-BE49-F238E27FC236}">
                <a16:creationId xmlns:a16="http://schemas.microsoft.com/office/drawing/2014/main" id="{D417E2FE-858F-4F3B-BAF3-235A102BE94F}"/>
              </a:ext>
            </a:extLst>
          </p:cNvPr>
          <p:cNvSpPr/>
          <p:nvPr/>
        </p:nvSpPr>
        <p:spPr>
          <a:xfrm>
            <a:off x="3840695" y="2207428"/>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22" name="Group 21">
            <a:extLst>
              <a:ext uri="{FF2B5EF4-FFF2-40B4-BE49-F238E27FC236}">
                <a16:creationId xmlns:a16="http://schemas.microsoft.com/office/drawing/2014/main" id="{4C04AFB9-5D67-44C3-97B9-F4B83AC680AB}"/>
              </a:ext>
            </a:extLst>
          </p:cNvPr>
          <p:cNvGrpSpPr/>
          <p:nvPr/>
        </p:nvGrpSpPr>
        <p:grpSpPr>
          <a:xfrm>
            <a:off x="6479442" y="1026327"/>
            <a:ext cx="169861" cy="5474485"/>
            <a:chOff x="6479442" y="1037584"/>
            <a:chExt cx="169861" cy="5197116"/>
          </a:xfrm>
        </p:grpSpPr>
        <p:cxnSp>
          <p:nvCxnSpPr>
            <p:cNvPr id="57" name="Straight Arrow Connector 56">
              <a:extLst>
                <a:ext uri="{FF2B5EF4-FFF2-40B4-BE49-F238E27FC236}">
                  <a16:creationId xmlns:a16="http://schemas.microsoft.com/office/drawing/2014/main" id="{9A1313B3-C4B1-4314-944F-FCE3035D86C1}"/>
                </a:ext>
              </a:extLst>
            </p:cNvPr>
            <p:cNvCxnSpPr>
              <a:cxnSpLocks/>
            </p:cNvCxnSpPr>
            <p:nvPr/>
          </p:nvCxnSpPr>
          <p:spPr>
            <a:xfrm>
              <a:off x="6566623" y="1120678"/>
              <a:ext cx="0" cy="1179020"/>
            </a:xfrm>
            <a:prstGeom prst="straightConnector1">
              <a:avLst/>
            </a:prstGeom>
            <a:ln w="38100">
              <a:solidFill>
                <a:srgbClr val="00B0F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58" name="Oval 57">
              <a:extLst>
                <a:ext uri="{FF2B5EF4-FFF2-40B4-BE49-F238E27FC236}">
                  <a16:creationId xmlns:a16="http://schemas.microsoft.com/office/drawing/2014/main" id="{B15975B1-F9AD-4F8C-9C26-5FAB2E91E008}"/>
                </a:ext>
              </a:extLst>
            </p:cNvPr>
            <p:cNvSpPr/>
            <p:nvPr/>
          </p:nvSpPr>
          <p:spPr>
            <a:xfrm>
              <a:off x="6484204" y="1037584"/>
              <a:ext cx="165099" cy="16509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cxnSp>
          <p:nvCxnSpPr>
            <p:cNvPr id="59" name="Straight Arrow Connector 58">
              <a:extLst>
                <a:ext uri="{FF2B5EF4-FFF2-40B4-BE49-F238E27FC236}">
                  <a16:creationId xmlns:a16="http://schemas.microsoft.com/office/drawing/2014/main" id="{9BC8F20B-94C2-4FA1-918B-C1CEAF530C2C}"/>
                </a:ext>
              </a:extLst>
            </p:cNvPr>
            <p:cNvCxnSpPr>
              <a:cxnSpLocks/>
            </p:cNvCxnSpPr>
            <p:nvPr/>
          </p:nvCxnSpPr>
          <p:spPr>
            <a:xfrm>
              <a:off x="6561861" y="2301778"/>
              <a:ext cx="0" cy="3932922"/>
            </a:xfrm>
            <a:prstGeom prst="straightConnector1">
              <a:avLst/>
            </a:prstGeom>
            <a:ln w="38100">
              <a:solidFill>
                <a:srgbClr val="00B0F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60" name="Oval 59">
              <a:extLst>
                <a:ext uri="{FF2B5EF4-FFF2-40B4-BE49-F238E27FC236}">
                  <a16:creationId xmlns:a16="http://schemas.microsoft.com/office/drawing/2014/main" id="{3E828B15-AB5D-4BA6-BA2B-A7884A61FB2F}"/>
                </a:ext>
              </a:extLst>
            </p:cNvPr>
            <p:cNvSpPr/>
            <p:nvPr/>
          </p:nvSpPr>
          <p:spPr>
            <a:xfrm>
              <a:off x="6479442" y="2218684"/>
              <a:ext cx="165099" cy="16509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grpSp>
      <p:cxnSp>
        <p:nvCxnSpPr>
          <p:cNvPr id="61" name="Straight Arrow Connector 60">
            <a:extLst>
              <a:ext uri="{FF2B5EF4-FFF2-40B4-BE49-F238E27FC236}">
                <a16:creationId xmlns:a16="http://schemas.microsoft.com/office/drawing/2014/main" id="{8F07DDDE-EA29-45E0-90BE-D2E3567FEA49}"/>
              </a:ext>
            </a:extLst>
          </p:cNvPr>
          <p:cNvCxnSpPr>
            <a:cxnSpLocks/>
          </p:cNvCxnSpPr>
          <p:nvPr/>
        </p:nvCxnSpPr>
        <p:spPr>
          <a:xfrm>
            <a:off x="9205370" y="1109422"/>
            <a:ext cx="0" cy="1179020"/>
          </a:xfrm>
          <a:prstGeom prst="straightConnector1">
            <a:avLst/>
          </a:prstGeom>
          <a:ln w="38100">
            <a:solidFill>
              <a:srgbClr val="00B0F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62" name="Oval 61">
            <a:extLst>
              <a:ext uri="{FF2B5EF4-FFF2-40B4-BE49-F238E27FC236}">
                <a16:creationId xmlns:a16="http://schemas.microsoft.com/office/drawing/2014/main" id="{D968E741-4308-4658-9C0B-39ADF60DC357}"/>
              </a:ext>
            </a:extLst>
          </p:cNvPr>
          <p:cNvSpPr/>
          <p:nvPr/>
        </p:nvSpPr>
        <p:spPr>
          <a:xfrm>
            <a:off x="9122951" y="1026328"/>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63" name="Straight Arrow Connector 62">
            <a:extLst>
              <a:ext uri="{FF2B5EF4-FFF2-40B4-BE49-F238E27FC236}">
                <a16:creationId xmlns:a16="http://schemas.microsoft.com/office/drawing/2014/main" id="{3476AC44-2677-4B5C-AF8F-9CE64B7CB2C1}"/>
              </a:ext>
            </a:extLst>
          </p:cNvPr>
          <p:cNvCxnSpPr>
            <a:cxnSpLocks/>
          </p:cNvCxnSpPr>
          <p:nvPr/>
        </p:nvCxnSpPr>
        <p:spPr>
          <a:xfrm>
            <a:off x="9200608" y="2290522"/>
            <a:ext cx="0" cy="3267797"/>
          </a:xfrm>
          <a:prstGeom prst="straightConnector1">
            <a:avLst/>
          </a:prstGeom>
          <a:ln w="38100">
            <a:solidFill>
              <a:srgbClr val="00B0F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64" name="Oval 63">
            <a:extLst>
              <a:ext uri="{FF2B5EF4-FFF2-40B4-BE49-F238E27FC236}">
                <a16:creationId xmlns:a16="http://schemas.microsoft.com/office/drawing/2014/main" id="{44125198-AC2C-42D7-93A9-213703B147DD}"/>
              </a:ext>
            </a:extLst>
          </p:cNvPr>
          <p:cNvSpPr/>
          <p:nvPr/>
        </p:nvSpPr>
        <p:spPr>
          <a:xfrm>
            <a:off x="9118189" y="2207428"/>
            <a:ext cx="165099" cy="165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9" name="Title 6">
            <a:extLst>
              <a:ext uri="{FF2B5EF4-FFF2-40B4-BE49-F238E27FC236}">
                <a16:creationId xmlns:a16="http://schemas.microsoft.com/office/drawing/2014/main" id="{9B643BDC-0DBE-4690-A958-84E2897AE832}"/>
              </a:ext>
            </a:extLst>
          </p:cNvPr>
          <p:cNvSpPr txBox="1">
            <a:spLocks/>
          </p:cNvSpPr>
          <p:nvPr/>
        </p:nvSpPr>
        <p:spPr>
          <a:xfrm>
            <a:off x="3946072" y="762000"/>
            <a:ext cx="1366157" cy="23222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1100" dirty="0">
                <a:solidFill>
                  <a:schemeClr val="accent1"/>
                </a:solidFill>
              </a:rPr>
              <a:t>Material Topic</a:t>
            </a:r>
          </a:p>
        </p:txBody>
      </p:sp>
      <p:sp>
        <p:nvSpPr>
          <p:cNvPr id="70" name="Title 6">
            <a:extLst>
              <a:ext uri="{FF2B5EF4-FFF2-40B4-BE49-F238E27FC236}">
                <a16:creationId xmlns:a16="http://schemas.microsoft.com/office/drawing/2014/main" id="{BBFDD37F-0813-45B0-BCF8-65762D3D3F7A}"/>
              </a:ext>
            </a:extLst>
          </p:cNvPr>
          <p:cNvSpPr txBox="1">
            <a:spLocks/>
          </p:cNvSpPr>
          <p:nvPr/>
        </p:nvSpPr>
        <p:spPr>
          <a:xfrm>
            <a:off x="3946072" y="1937657"/>
            <a:ext cx="1866899" cy="28302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1100" dirty="0">
                <a:solidFill>
                  <a:schemeClr val="accent1"/>
                </a:solidFill>
              </a:rPr>
              <a:t>Technology Initiative</a:t>
            </a:r>
          </a:p>
        </p:txBody>
      </p:sp>
      <p:sp>
        <p:nvSpPr>
          <p:cNvPr id="71" name="Title 6">
            <a:extLst>
              <a:ext uri="{FF2B5EF4-FFF2-40B4-BE49-F238E27FC236}">
                <a16:creationId xmlns:a16="http://schemas.microsoft.com/office/drawing/2014/main" id="{B92AEED0-F801-421D-AA7B-3B7C17DC882F}"/>
              </a:ext>
            </a:extLst>
          </p:cNvPr>
          <p:cNvSpPr txBox="1">
            <a:spLocks/>
          </p:cNvSpPr>
          <p:nvPr/>
        </p:nvSpPr>
        <p:spPr>
          <a:xfrm>
            <a:off x="6585449" y="762000"/>
            <a:ext cx="1366157" cy="23222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1100" dirty="0">
                <a:solidFill>
                  <a:schemeClr val="accent1"/>
                </a:solidFill>
              </a:rPr>
              <a:t>Material Topic</a:t>
            </a:r>
          </a:p>
        </p:txBody>
      </p:sp>
      <p:sp>
        <p:nvSpPr>
          <p:cNvPr id="72" name="Title 6">
            <a:extLst>
              <a:ext uri="{FF2B5EF4-FFF2-40B4-BE49-F238E27FC236}">
                <a16:creationId xmlns:a16="http://schemas.microsoft.com/office/drawing/2014/main" id="{DC0F34D3-EDD9-4FF9-8C29-D4E4C77348C8}"/>
              </a:ext>
            </a:extLst>
          </p:cNvPr>
          <p:cNvSpPr txBox="1">
            <a:spLocks/>
          </p:cNvSpPr>
          <p:nvPr/>
        </p:nvSpPr>
        <p:spPr>
          <a:xfrm>
            <a:off x="6585449" y="1930400"/>
            <a:ext cx="1866899" cy="28302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1100" dirty="0">
                <a:solidFill>
                  <a:schemeClr val="accent1"/>
                </a:solidFill>
              </a:rPr>
              <a:t>Technology Initiative</a:t>
            </a:r>
          </a:p>
        </p:txBody>
      </p:sp>
      <p:sp>
        <p:nvSpPr>
          <p:cNvPr id="73" name="Title 6">
            <a:extLst>
              <a:ext uri="{FF2B5EF4-FFF2-40B4-BE49-F238E27FC236}">
                <a16:creationId xmlns:a16="http://schemas.microsoft.com/office/drawing/2014/main" id="{1B997C85-6BC0-466E-8034-19B3C240A694}"/>
              </a:ext>
            </a:extLst>
          </p:cNvPr>
          <p:cNvSpPr txBox="1">
            <a:spLocks/>
          </p:cNvSpPr>
          <p:nvPr/>
        </p:nvSpPr>
        <p:spPr>
          <a:xfrm>
            <a:off x="9243789" y="762000"/>
            <a:ext cx="1366157" cy="23222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1100" dirty="0">
                <a:solidFill>
                  <a:schemeClr val="accent1"/>
                </a:solidFill>
              </a:rPr>
              <a:t>Material Topic</a:t>
            </a:r>
          </a:p>
        </p:txBody>
      </p:sp>
      <p:sp>
        <p:nvSpPr>
          <p:cNvPr id="74" name="Title 6">
            <a:extLst>
              <a:ext uri="{FF2B5EF4-FFF2-40B4-BE49-F238E27FC236}">
                <a16:creationId xmlns:a16="http://schemas.microsoft.com/office/drawing/2014/main" id="{646B5761-5817-48E8-B648-FB5650187D8A}"/>
              </a:ext>
            </a:extLst>
          </p:cNvPr>
          <p:cNvSpPr txBox="1">
            <a:spLocks/>
          </p:cNvSpPr>
          <p:nvPr/>
        </p:nvSpPr>
        <p:spPr>
          <a:xfrm>
            <a:off x="9243789" y="1995714"/>
            <a:ext cx="1866899" cy="28302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1100" dirty="0">
                <a:solidFill>
                  <a:schemeClr val="accent1"/>
                </a:solidFill>
              </a:rPr>
              <a:t>Technology Initiative</a:t>
            </a:r>
          </a:p>
        </p:txBody>
      </p:sp>
      <p:sp>
        <p:nvSpPr>
          <p:cNvPr id="75" name="Rectangle 74">
            <a:extLst>
              <a:ext uri="{FF2B5EF4-FFF2-40B4-BE49-F238E27FC236}">
                <a16:creationId xmlns:a16="http://schemas.microsoft.com/office/drawing/2014/main" id="{06B2C004-7745-4F50-B234-483385EF07C9}"/>
              </a:ext>
            </a:extLst>
          </p:cNvPr>
          <p:cNvSpPr/>
          <p:nvPr/>
        </p:nvSpPr>
        <p:spPr>
          <a:xfrm>
            <a:off x="776750" y="4862859"/>
            <a:ext cx="2843212" cy="1195388"/>
          </a:xfrm>
          <a:prstGeom prst="rect">
            <a:avLst/>
          </a:prstGeom>
          <a:noFill/>
          <a:ln w="3175" cap="flat" cmpd="sng" algn="ctr">
            <a:solidFill>
              <a:srgbClr val="C9C9C9"/>
            </a:solidFill>
            <a:prstDash val="solid"/>
            <a:miter lim="800000"/>
          </a:ln>
          <a:effectLst/>
        </p:spPr>
        <p:txBody>
          <a:bodyPr rtlCol="0" anchor="ctr">
            <a:noAutofit/>
          </a:bodyP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360659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41">
            <a:extLst>
              <a:ext uri="{FF2B5EF4-FFF2-40B4-BE49-F238E27FC236}">
                <a16:creationId xmlns:a16="http://schemas.microsoft.com/office/drawing/2014/main" id="{7214DB34-B4EF-4125-8DD8-62B442FF5AAC}"/>
              </a:ext>
            </a:extLst>
          </p:cNvPr>
          <p:cNvSpPr/>
          <p:nvPr/>
        </p:nvSpPr>
        <p:spPr>
          <a:xfrm>
            <a:off x="-7671" y="4190779"/>
            <a:ext cx="4027990" cy="233947"/>
          </a:xfrm>
          <a:prstGeom prst="roundRect">
            <a:avLst>
              <a:gd name="adj" fmla="val 5952"/>
            </a:avLst>
          </a:prstGeom>
          <a:gradFill flip="none" rotWithShape="1">
            <a:gsLst>
              <a:gs pos="26000">
                <a:srgbClr val="4EB9EA"/>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Rounded Rectangle 5">
            <a:extLst>
              <a:ext uri="{FF2B5EF4-FFF2-40B4-BE49-F238E27FC236}">
                <a16:creationId xmlns:a16="http://schemas.microsoft.com/office/drawing/2014/main" id="{B8968340-3EAC-47C4-97CB-B87886A2D696}"/>
              </a:ext>
            </a:extLst>
          </p:cNvPr>
          <p:cNvSpPr/>
          <p:nvPr/>
        </p:nvSpPr>
        <p:spPr>
          <a:xfrm>
            <a:off x="-7671" y="869065"/>
            <a:ext cx="4027990" cy="233947"/>
          </a:xfrm>
          <a:prstGeom prst="roundRect">
            <a:avLst>
              <a:gd name="adj" fmla="val 5952"/>
            </a:avLst>
          </a:prstGeom>
          <a:gradFill flip="none" rotWithShape="1">
            <a:gsLst>
              <a:gs pos="26000">
                <a:srgbClr val="00B0F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8" name="Text Placeholder 87">
            <a:extLst>
              <a:ext uri="{FF2B5EF4-FFF2-40B4-BE49-F238E27FC236}">
                <a16:creationId xmlns:a16="http://schemas.microsoft.com/office/drawing/2014/main" id="{4521C551-B118-BE4A-82A8-F0B4B77DB7DA}"/>
              </a:ext>
            </a:extLst>
          </p:cNvPr>
          <p:cNvSpPr>
            <a:spLocks noGrp="1"/>
          </p:cNvSpPr>
          <p:nvPr>
            <p:ph type="body" sz="quarter" idx="23"/>
          </p:nvPr>
        </p:nvSpPr>
        <p:spPr/>
        <p:txBody>
          <a:bodyPr/>
          <a:lstStyle/>
          <a:p>
            <a:r>
              <a:rPr lang="en-US" dirty="0"/>
              <a:t>internal</a:t>
            </a:r>
          </a:p>
        </p:txBody>
      </p:sp>
      <p:sp>
        <p:nvSpPr>
          <p:cNvPr id="16" name="Title 15">
            <a:extLst>
              <a:ext uri="{FF2B5EF4-FFF2-40B4-BE49-F238E27FC236}">
                <a16:creationId xmlns:a16="http://schemas.microsoft.com/office/drawing/2014/main" id="{828BFF69-B34C-E04A-9C7B-2ED9EC251A79}"/>
              </a:ext>
            </a:extLst>
          </p:cNvPr>
          <p:cNvSpPr>
            <a:spLocks noGrp="1"/>
          </p:cNvSpPr>
          <p:nvPr>
            <p:ph type="ctrTitle"/>
          </p:nvPr>
        </p:nvSpPr>
        <p:spPr>
          <a:xfrm>
            <a:off x="766763" y="0"/>
            <a:ext cx="10612437" cy="642277"/>
          </a:xfrm>
        </p:spPr>
        <p:txBody>
          <a:bodyPr>
            <a:normAutofit/>
          </a:bodyPr>
          <a:lstStyle/>
          <a:p>
            <a:r>
              <a:rPr lang="en-US" sz="3200" dirty="0"/>
              <a:t>Implications: Organization, Process, Technology</a:t>
            </a:r>
          </a:p>
        </p:txBody>
      </p:sp>
      <p:sp>
        <p:nvSpPr>
          <p:cNvPr id="17" name="Text Placeholder 16">
            <a:extLst>
              <a:ext uri="{FF2B5EF4-FFF2-40B4-BE49-F238E27FC236}">
                <a16:creationId xmlns:a16="http://schemas.microsoft.com/office/drawing/2014/main" id="{C5908106-5965-2849-8DE6-238C14D148B9}"/>
              </a:ext>
            </a:extLst>
          </p:cNvPr>
          <p:cNvSpPr>
            <a:spLocks noGrp="1"/>
          </p:cNvSpPr>
          <p:nvPr>
            <p:ph type="body" sz="quarter" idx="10"/>
          </p:nvPr>
        </p:nvSpPr>
        <p:spPr/>
        <p:txBody>
          <a:bodyPr/>
          <a:lstStyle/>
          <a:p>
            <a:r>
              <a:rPr lang="en-US" dirty="0">
                <a:solidFill>
                  <a:schemeClr val="bg1"/>
                </a:solidFill>
              </a:rPr>
              <a:t>External</a:t>
            </a:r>
          </a:p>
        </p:txBody>
      </p:sp>
      <p:sp>
        <p:nvSpPr>
          <p:cNvPr id="18" name="Text Placeholder 17">
            <a:extLst>
              <a:ext uri="{FF2B5EF4-FFF2-40B4-BE49-F238E27FC236}">
                <a16:creationId xmlns:a16="http://schemas.microsoft.com/office/drawing/2014/main" id="{940F0ED0-9CC8-C549-A31E-C3C46913918F}"/>
              </a:ext>
            </a:extLst>
          </p:cNvPr>
          <p:cNvSpPr>
            <a:spLocks noGrp="1"/>
          </p:cNvSpPr>
          <p:nvPr>
            <p:ph type="body" sz="quarter" idx="11"/>
          </p:nvPr>
        </p:nvSpPr>
        <p:spPr>
          <a:xfrm>
            <a:off x="1412116" y="1408491"/>
            <a:ext cx="2858942" cy="395235"/>
          </a:xfrm>
        </p:spPr>
        <p:txBody>
          <a:bodyPr/>
          <a:lstStyle/>
          <a:p>
            <a:r>
              <a:rPr lang="en-US" dirty="0">
                <a:solidFill>
                  <a:schemeClr val="tx1"/>
                </a:solidFill>
              </a:rPr>
              <a:t>Organization </a:t>
            </a:r>
          </a:p>
        </p:txBody>
      </p:sp>
      <p:sp>
        <p:nvSpPr>
          <p:cNvPr id="20" name="Text Placeholder 19">
            <a:extLst>
              <a:ext uri="{FF2B5EF4-FFF2-40B4-BE49-F238E27FC236}">
                <a16:creationId xmlns:a16="http://schemas.microsoft.com/office/drawing/2014/main" id="{AAA44800-ACC9-164C-A788-CFAFF9E381F0}"/>
              </a:ext>
            </a:extLst>
          </p:cNvPr>
          <p:cNvSpPr>
            <a:spLocks noGrp="1"/>
          </p:cNvSpPr>
          <p:nvPr>
            <p:ph type="body" sz="quarter" idx="16"/>
          </p:nvPr>
        </p:nvSpPr>
        <p:spPr>
          <a:xfrm>
            <a:off x="1412116" y="1946590"/>
            <a:ext cx="2858942" cy="395235"/>
          </a:xfrm>
        </p:spPr>
        <p:txBody>
          <a:bodyPr/>
          <a:lstStyle/>
          <a:p>
            <a:r>
              <a:rPr lang="en-US" dirty="0">
                <a:solidFill>
                  <a:schemeClr val="tx1"/>
                </a:solidFill>
              </a:rPr>
              <a:t>Process</a:t>
            </a:r>
          </a:p>
        </p:txBody>
      </p:sp>
      <p:sp>
        <p:nvSpPr>
          <p:cNvPr id="21" name="Text Placeholder 20">
            <a:extLst>
              <a:ext uri="{FF2B5EF4-FFF2-40B4-BE49-F238E27FC236}">
                <a16:creationId xmlns:a16="http://schemas.microsoft.com/office/drawing/2014/main" id="{1065F2A9-CDEC-6C4B-86C8-6811399FBF69}"/>
              </a:ext>
            </a:extLst>
          </p:cNvPr>
          <p:cNvSpPr>
            <a:spLocks noGrp="1"/>
          </p:cNvSpPr>
          <p:nvPr>
            <p:ph type="body" sz="quarter" idx="17"/>
          </p:nvPr>
        </p:nvSpPr>
        <p:spPr>
          <a:xfrm>
            <a:off x="1412116" y="2537100"/>
            <a:ext cx="2858942" cy="395235"/>
          </a:xfrm>
        </p:spPr>
        <p:txBody>
          <a:bodyPr/>
          <a:lstStyle/>
          <a:p>
            <a:r>
              <a:rPr lang="en-US" dirty="0">
                <a:solidFill>
                  <a:schemeClr val="tx1"/>
                </a:solidFill>
              </a:rPr>
              <a:t>Technology</a:t>
            </a:r>
          </a:p>
        </p:txBody>
      </p:sp>
      <p:sp>
        <p:nvSpPr>
          <p:cNvPr id="87" name="Text Placeholder 86">
            <a:extLst>
              <a:ext uri="{FF2B5EF4-FFF2-40B4-BE49-F238E27FC236}">
                <a16:creationId xmlns:a16="http://schemas.microsoft.com/office/drawing/2014/main" id="{59945C35-9FB4-7349-9513-3E83E1AA7C13}"/>
              </a:ext>
            </a:extLst>
          </p:cNvPr>
          <p:cNvSpPr>
            <a:spLocks noGrp="1"/>
          </p:cNvSpPr>
          <p:nvPr>
            <p:ph type="body" sz="quarter" idx="22"/>
          </p:nvPr>
        </p:nvSpPr>
        <p:spPr>
          <a:xfrm>
            <a:off x="2764846" y="4474261"/>
            <a:ext cx="8983205" cy="2028139"/>
          </a:xfrm>
        </p:spPr>
        <p:txBody>
          <a:bodyPr/>
          <a:lstStyle/>
          <a:p>
            <a:r>
              <a:rPr lang="en-US" sz="1100" dirty="0">
                <a:latin typeface="Roboto" panose="02000000000000000000" pitchFamily="2" charset="0"/>
                <a:ea typeface="Roboto" panose="02000000000000000000" pitchFamily="2" charset="0"/>
              </a:rPr>
              <a:t>CVS Health established an ESG Steering Committee in 2020 composed of senior leaders including its chief governance officers, chief sustainability officer, chief risk officer, and controller and SVP of investor relations. It is supported by the ESG Operating Committee.</a:t>
            </a:r>
          </a:p>
          <a:p>
            <a:r>
              <a:rPr lang="en-US" sz="1100" dirty="0">
                <a:latin typeface="Roboto" panose="02000000000000000000" pitchFamily="2" charset="0"/>
                <a:ea typeface="Roboto" panose="02000000000000000000" pitchFamily="2" charset="0"/>
              </a:rPr>
              <a:t>CVS conducts a materiality assessment in accordance with Global Reporting Initiative standards to determine the most significant ESG impacts it can make and what topics most influence the decisions of stakeholders. It engages with various stakeholder groups on CSR topics.</a:t>
            </a:r>
          </a:p>
          <a:p>
            <a:r>
              <a:rPr lang="en-US" sz="1100" dirty="0">
                <a:latin typeface="Roboto" panose="02000000000000000000" pitchFamily="2" charset="0"/>
                <a:ea typeface="Roboto" panose="02000000000000000000" pitchFamily="2" charset="0"/>
              </a:rPr>
              <a:t>CVS technology initiatives during the pandemic focused on supporting patients and employees in collaborating on health care delivery using virtual solutions, providing rich digital experiences that are easily accessible while upholding high security and privacy standards.</a:t>
            </a:r>
          </a:p>
          <a:p>
            <a:endParaRPr lang="en-US" sz="11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p:txBody>
      </p:sp>
      <p:sp>
        <p:nvSpPr>
          <p:cNvPr id="30" name="Text Placeholder 17">
            <a:extLst>
              <a:ext uri="{FF2B5EF4-FFF2-40B4-BE49-F238E27FC236}">
                <a16:creationId xmlns:a16="http://schemas.microsoft.com/office/drawing/2014/main" id="{1C3BCB45-724E-4D79-A66D-970B22B4EDD1}"/>
              </a:ext>
            </a:extLst>
          </p:cNvPr>
          <p:cNvSpPr txBox="1">
            <a:spLocks/>
          </p:cNvSpPr>
          <p:nvPr/>
        </p:nvSpPr>
        <p:spPr>
          <a:xfrm>
            <a:off x="1412116" y="4518837"/>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F0"/>
                </a:solidFill>
              </a:rPr>
              <a:t>Organization </a:t>
            </a:r>
          </a:p>
        </p:txBody>
      </p:sp>
      <p:sp>
        <p:nvSpPr>
          <p:cNvPr id="31" name="Text Placeholder 19">
            <a:extLst>
              <a:ext uri="{FF2B5EF4-FFF2-40B4-BE49-F238E27FC236}">
                <a16:creationId xmlns:a16="http://schemas.microsoft.com/office/drawing/2014/main" id="{6B485391-C665-4D24-A322-F7E4B274F5AF}"/>
              </a:ext>
            </a:extLst>
          </p:cNvPr>
          <p:cNvSpPr txBox="1">
            <a:spLocks/>
          </p:cNvSpPr>
          <p:nvPr/>
        </p:nvSpPr>
        <p:spPr>
          <a:xfrm>
            <a:off x="1412116" y="505693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F0"/>
                </a:solidFill>
              </a:rPr>
              <a:t>Process</a:t>
            </a:r>
          </a:p>
        </p:txBody>
      </p:sp>
      <p:sp>
        <p:nvSpPr>
          <p:cNvPr id="32" name="Text Placeholder 20">
            <a:extLst>
              <a:ext uri="{FF2B5EF4-FFF2-40B4-BE49-F238E27FC236}">
                <a16:creationId xmlns:a16="http://schemas.microsoft.com/office/drawing/2014/main" id="{7AF366B5-E522-4E80-9220-24E751BB4D4D}"/>
              </a:ext>
            </a:extLst>
          </p:cNvPr>
          <p:cNvSpPr txBox="1">
            <a:spLocks/>
          </p:cNvSpPr>
          <p:nvPr/>
        </p:nvSpPr>
        <p:spPr>
          <a:xfrm>
            <a:off x="1412116" y="564744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baseline="0" smtClean="0">
                <a:solidFill>
                  <a:schemeClr val="tx1">
                    <a:lumMod val="85000"/>
                    <a:lumOff val="15000"/>
                  </a:schemeClr>
                </a:solidFill>
                <a:effectLst/>
                <a:latin typeface="Montserrat" pitchFamily="2"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F0"/>
                </a:solidFill>
              </a:rPr>
              <a:t>Technology</a:t>
            </a:r>
          </a:p>
        </p:txBody>
      </p:sp>
      <p:sp>
        <p:nvSpPr>
          <p:cNvPr id="39" name="Text Placeholder 86">
            <a:extLst>
              <a:ext uri="{FF2B5EF4-FFF2-40B4-BE49-F238E27FC236}">
                <a16:creationId xmlns:a16="http://schemas.microsoft.com/office/drawing/2014/main" id="{013F7B79-09A0-4403-B686-269FB5170A8D}"/>
              </a:ext>
            </a:extLst>
          </p:cNvPr>
          <p:cNvSpPr txBox="1">
            <a:spLocks/>
          </p:cNvSpPr>
          <p:nvPr/>
        </p:nvSpPr>
        <p:spPr>
          <a:xfrm>
            <a:off x="2747076" y="1272209"/>
            <a:ext cx="9070550" cy="201809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latin typeface="Roboto" panose="02000000000000000000" pitchFamily="2" charset="0"/>
                <a:ea typeface="Roboto" panose="02000000000000000000" pitchFamily="2" charset="0"/>
              </a:rPr>
              <a:t>Since the mid-2010s, younger investors have demonstrated reliance on ESG data when making investment decisions, resulting in the creation of voluntary standards that offered varied approaches. Organizations in ESG exchange-traded funds are outperforming the overall S&amp;P 500 (S&amp;P Global Market Intelligence).</a:t>
            </a:r>
          </a:p>
          <a:p>
            <a:r>
              <a:rPr lang="en-US" sz="1100" dirty="0">
                <a:solidFill>
                  <a:schemeClr val="tx1"/>
                </a:solidFill>
                <a:latin typeface="Roboto" panose="02000000000000000000" pitchFamily="2" charset="0"/>
                <a:ea typeface="Roboto" panose="02000000000000000000" pitchFamily="2" charset="0"/>
              </a:rPr>
              <a:t>Organizations are issuing ESG reports today despite the absence of clear rules to follow for reporting results. With regulators expected to step in to establish more rigid guidelines, many organizations will need to revisit their approach to ESG reports. </a:t>
            </a:r>
          </a:p>
          <a:p>
            <a:r>
              <a:rPr lang="en-US" sz="1100" dirty="0">
                <a:solidFill>
                  <a:schemeClr val="tx1"/>
                </a:solidFill>
                <a:latin typeface="Roboto" panose="02000000000000000000" pitchFamily="2" charset="0"/>
                <a:ea typeface="Roboto" panose="02000000000000000000" pitchFamily="2" charset="0"/>
              </a:rPr>
              <a:t>Real-time reporting of ESG metrics will become a competitive advantage before 2030. Engineering a solution that can alert organizations to poor performance on ESG measures and allow them to respond could avert losing market value. </a:t>
            </a:r>
          </a:p>
          <a:p>
            <a:endParaRPr lang="en-US" sz="1100" dirty="0">
              <a:solidFill>
                <a:schemeClr val="tx1"/>
              </a:solidFill>
              <a:latin typeface="Roboto" panose="02000000000000000000" pitchFamily="2" charset="0"/>
              <a:ea typeface="Roboto" panose="02000000000000000000" pitchFamily="2" charset="0"/>
            </a:endParaRPr>
          </a:p>
          <a:p>
            <a:endParaRPr lang="en-US" sz="1100" dirty="0">
              <a:solidFill>
                <a:schemeClr val="tx1"/>
              </a:solidFill>
              <a:latin typeface="Roboto" panose="02000000000000000000" pitchFamily="2" charset="0"/>
              <a:ea typeface="Roboto" panose="02000000000000000000" pitchFamily="2" charset="0"/>
            </a:endParaRPr>
          </a:p>
        </p:txBody>
      </p:sp>
      <p:pic>
        <p:nvPicPr>
          <p:cNvPr id="41" name="Graphic 40" descr="Users with solid fill">
            <a:extLst>
              <a:ext uri="{FF2B5EF4-FFF2-40B4-BE49-F238E27FC236}">
                <a16:creationId xmlns:a16="http://schemas.microsoft.com/office/drawing/2014/main" id="{AD983711-3835-414B-AB00-E914A30E8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1362075"/>
            <a:ext cx="495300" cy="495300"/>
          </a:xfrm>
          <a:prstGeom prst="rect">
            <a:avLst/>
          </a:prstGeom>
        </p:spPr>
      </p:pic>
      <p:pic>
        <p:nvPicPr>
          <p:cNvPr id="43" name="Graphic 42" descr="Arrow circle with solid fill">
            <a:extLst>
              <a:ext uri="{FF2B5EF4-FFF2-40B4-BE49-F238E27FC236}">
                <a16:creationId xmlns:a16="http://schemas.microsoft.com/office/drawing/2014/main" id="{CE939B9B-BFD1-4486-9AEE-B66101BF23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1866900"/>
            <a:ext cx="495300" cy="495300"/>
          </a:xfrm>
          <a:prstGeom prst="rect">
            <a:avLst/>
          </a:prstGeom>
        </p:spPr>
      </p:pic>
      <p:pic>
        <p:nvPicPr>
          <p:cNvPr id="45" name="Graphic 44" descr="Ui Ux with solid fill">
            <a:extLst>
              <a:ext uri="{FF2B5EF4-FFF2-40B4-BE49-F238E27FC236}">
                <a16:creationId xmlns:a16="http://schemas.microsoft.com/office/drawing/2014/main" id="{C6ABC9A4-26F6-4131-A349-AD534D95E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2476500"/>
            <a:ext cx="495300" cy="495300"/>
          </a:xfrm>
          <a:prstGeom prst="rect">
            <a:avLst/>
          </a:prstGeom>
        </p:spPr>
      </p:pic>
      <p:pic>
        <p:nvPicPr>
          <p:cNvPr id="48" name="Graphic 47" descr="Users with solid fill">
            <a:extLst>
              <a:ext uri="{FF2B5EF4-FFF2-40B4-BE49-F238E27FC236}">
                <a16:creationId xmlns:a16="http://schemas.microsoft.com/office/drawing/2014/main" id="{9456EF19-303C-4171-AF5F-CD6B444D8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049" y="4467225"/>
            <a:ext cx="495300" cy="495300"/>
          </a:xfrm>
          <a:prstGeom prst="rect">
            <a:avLst/>
          </a:prstGeom>
        </p:spPr>
      </p:pic>
      <p:pic>
        <p:nvPicPr>
          <p:cNvPr id="49" name="Graphic 48" descr="Arrow circle with solid fill">
            <a:extLst>
              <a:ext uri="{FF2B5EF4-FFF2-40B4-BE49-F238E27FC236}">
                <a16:creationId xmlns:a16="http://schemas.microsoft.com/office/drawing/2014/main" id="{57899CEB-869C-46E7-93BE-3EE460D15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49" y="4972050"/>
            <a:ext cx="495300" cy="495300"/>
          </a:xfrm>
          <a:prstGeom prst="rect">
            <a:avLst/>
          </a:prstGeom>
        </p:spPr>
      </p:pic>
      <p:pic>
        <p:nvPicPr>
          <p:cNvPr id="50" name="Graphic 49" descr="Ui Ux with solid fill">
            <a:extLst>
              <a:ext uri="{FF2B5EF4-FFF2-40B4-BE49-F238E27FC236}">
                <a16:creationId xmlns:a16="http://schemas.microsoft.com/office/drawing/2014/main" id="{133D3365-B927-4F9F-9A65-61B6760EFF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5581650"/>
            <a:ext cx="495300" cy="495300"/>
          </a:xfrm>
          <a:prstGeom prst="rect">
            <a:avLst/>
          </a:prstGeom>
        </p:spPr>
      </p:pic>
    </p:spTree>
    <p:extLst>
      <p:ext uri="{BB962C8B-B14F-4D97-AF65-F5344CB8AC3E}">
        <p14:creationId xmlns:p14="http://schemas.microsoft.com/office/powerpoint/2010/main" val="393732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F7124A-7F37-40C1-A13A-8629AF0DD519}"/>
              </a:ext>
            </a:extLst>
          </p:cNvPr>
          <p:cNvSpPr/>
          <p:nvPr/>
        </p:nvSpPr>
        <p:spPr>
          <a:xfrm>
            <a:off x="889000" y="4635500"/>
            <a:ext cx="6273800" cy="16383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1FEA6489-BB42-254C-AD0D-21619C39B131}"/>
              </a:ext>
            </a:extLst>
          </p:cNvPr>
          <p:cNvSpPr>
            <a:spLocks noGrp="1"/>
          </p:cNvSpPr>
          <p:nvPr>
            <p:ph type="ctrTitle"/>
          </p:nvPr>
        </p:nvSpPr>
        <p:spPr>
          <a:xfrm>
            <a:off x="748992" y="642599"/>
            <a:ext cx="6602731" cy="642277"/>
          </a:xfrm>
        </p:spPr>
        <p:txBody>
          <a:bodyPr/>
          <a:lstStyle/>
          <a:p>
            <a:r>
              <a:rPr lang="en-US" dirty="0"/>
              <a:t>Resources Applied</a:t>
            </a:r>
          </a:p>
        </p:txBody>
      </p:sp>
      <p:sp>
        <p:nvSpPr>
          <p:cNvPr id="10" name="Text Placeholder 9">
            <a:extLst>
              <a:ext uri="{FF2B5EF4-FFF2-40B4-BE49-F238E27FC236}">
                <a16:creationId xmlns:a16="http://schemas.microsoft.com/office/drawing/2014/main" id="{9D907FED-40FE-1D4A-AD23-DCD0C96CBA21}"/>
              </a:ext>
            </a:extLst>
          </p:cNvPr>
          <p:cNvSpPr>
            <a:spLocks noGrp="1"/>
          </p:cNvSpPr>
          <p:nvPr>
            <p:ph type="body" sz="quarter" idx="10"/>
          </p:nvPr>
        </p:nvSpPr>
        <p:spPr>
          <a:xfrm>
            <a:off x="771294" y="1734554"/>
            <a:ext cx="2971229" cy="223805"/>
          </a:xfrm>
        </p:spPr>
        <p:txBody>
          <a:bodyPr/>
          <a:lstStyle/>
          <a:p>
            <a:r>
              <a:rPr lang="en-US" dirty="0"/>
              <a:t>Lack of commitment </a:t>
            </a:r>
          </a:p>
        </p:txBody>
      </p:sp>
      <p:sp>
        <p:nvSpPr>
          <p:cNvPr id="11" name="Text Placeholder 10">
            <a:extLst>
              <a:ext uri="{FF2B5EF4-FFF2-40B4-BE49-F238E27FC236}">
                <a16:creationId xmlns:a16="http://schemas.microsoft.com/office/drawing/2014/main" id="{6248942E-08AA-3E46-80D2-5D3FA30DEB4F}"/>
              </a:ext>
            </a:extLst>
          </p:cNvPr>
          <p:cNvSpPr>
            <a:spLocks noGrp="1"/>
          </p:cNvSpPr>
          <p:nvPr>
            <p:ph type="body" sz="quarter" idx="11"/>
          </p:nvPr>
        </p:nvSpPr>
        <p:spPr>
          <a:xfrm>
            <a:off x="771293" y="1958360"/>
            <a:ext cx="3230367" cy="2585066"/>
          </a:xfrm>
        </p:spPr>
        <p:txBody>
          <a:bodyPr/>
          <a:lstStyle/>
          <a:p>
            <a:pPr lvl="0"/>
            <a:r>
              <a:rPr lang="en-US" dirty="0">
                <a:latin typeface="Roboto" panose="02000000000000000000" pitchFamily="2" charset="0"/>
                <a:ea typeface="Roboto" panose="02000000000000000000" pitchFamily="2" charset="0"/>
              </a:rPr>
              <a:t>While 83% of businesses state support for the Sustainable Development Goals outlined by the Global Reporting Initiative (GRI), only 40% make measurable commitments to their goals. </a:t>
            </a:r>
          </a:p>
        </p:txBody>
      </p:sp>
      <p:sp>
        <p:nvSpPr>
          <p:cNvPr id="12" name="Text Placeholder 11">
            <a:extLst>
              <a:ext uri="{FF2B5EF4-FFF2-40B4-BE49-F238E27FC236}">
                <a16:creationId xmlns:a16="http://schemas.microsoft.com/office/drawing/2014/main" id="{707233E8-9C4F-B64D-94EB-AE1BD8D57D1B}"/>
              </a:ext>
            </a:extLst>
          </p:cNvPr>
          <p:cNvSpPr>
            <a:spLocks noGrp="1"/>
          </p:cNvSpPr>
          <p:nvPr>
            <p:ph type="body" sz="quarter" idx="12"/>
          </p:nvPr>
        </p:nvSpPr>
        <p:spPr>
          <a:xfrm>
            <a:off x="4297017" y="1734554"/>
            <a:ext cx="2971229" cy="223805"/>
          </a:xfrm>
        </p:spPr>
        <p:txBody>
          <a:bodyPr/>
          <a:lstStyle/>
          <a:p>
            <a:r>
              <a:rPr lang="en-US" dirty="0"/>
              <a:t>Show your work</a:t>
            </a:r>
          </a:p>
        </p:txBody>
      </p:sp>
      <p:sp>
        <p:nvSpPr>
          <p:cNvPr id="13" name="Text Placeholder 12">
            <a:extLst>
              <a:ext uri="{FF2B5EF4-FFF2-40B4-BE49-F238E27FC236}">
                <a16:creationId xmlns:a16="http://schemas.microsoft.com/office/drawing/2014/main" id="{849FD78E-046E-CB41-A59D-FEDBC134B3DA}"/>
              </a:ext>
            </a:extLst>
          </p:cNvPr>
          <p:cNvSpPr>
            <a:spLocks noGrp="1"/>
          </p:cNvSpPr>
          <p:nvPr>
            <p:ph type="body" sz="quarter" idx="13"/>
          </p:nvPr>
        </p:nvSpPr>
        <p:spPr>
          <a:xfrm>
            <a:off x="4315869" y="1920653"/>
            <a:ext cx="3122621" cy="2641074"/>
          </a:xfrm>
        </p:spPr>
        <p:txBody>
          <a:bodyPr/>
          <a:lstStyle/>
          <a:p>
            <a:pPr lvl="0"/>
            <a:r>
              <a:rPr lang="en-US" dirty="0">
                <a:latin typeface="Roboto" panose="02000000000000000000" pitchFamily="2" charset="0"/>
                <a:ea typeface="Roboto" panose="02000000000000000000" pitchFamily="2" charset="0"/>
              </a:rPr>
              <a:t>The GRI recommends organizations not only align their activities with sustainable development goals but also demonstrate contributions to specific targets in reporting on the positive actions they carry out. </a:t>
            </a:r>
          </a:p>
        </p:txBody>
      </p:sp>
      <p:sp>
        <p:nvSpPr>
          <p:cNvPr id="14" name="Text Placeholder 13">
            <a:extLst>
              <a:ext uri="{FF2B5EF4-FFF2-40B4-BE49-F238E27FC236}">
                <a16:creationId xmlns:a16="http://schemas.microsoft.com/office/drawing/2014/main" id="{248FB19C-5CEF-F745-96DA-1F629F82DFF8}"/>
              </a:ext>
            </a:extLst>
          </p:cNvPr>
          <p:cNvSpPr>
            <a:spLocks noGrp="1"/>
          </p:cNvSpPr>
          <p:nvPr>
            <p:ph type="body" sz="quarter" idx="14"/>
          </p:nvPr>
        </p:nvSpPr>
        <p:spPr>
          <a:xfrm>
            <a:off x="8382572" y="1658354"/>
            <a:ext cx="3809428" cy="408571"/>
          </a:xfrm>
        </p:spPr>
        <p:txBody>
          <a:bodyPr/>
          <a:lstStyle/>
          <a:p>
            <a:r>
              <a:rPr lang="en-US" dirty="0"/>
              <a:t>Cvs Health</a:t>
            </a:r>
          </a:p>
        </p:txBody>
      </p:sp>
      <p:sp>
        <p:nvSpPr>
          <p:cNvPr id="15" name="Text Placeholder 14">
            <a:extLst>
              <a:ext uri="{FF2B5EF4-FFF2-40B4-BE49-F238E27FC236}">
                <a16:creationId xmlns:a16="http://schemas.microsoft.com/office/drawing/2014/main" id="{F26A3C75-17E0-0A4A-89F2-0C9A22CB7645}"/>
              </a:ext>
            </a:extLst>
          </p:cNvPr>
          <p:cNvSpPr>
            <a:spLocks noGrp="1"/>
          </p:cNvSpPr>
          <p:nvPr>
            <p:ph type="body" sz="quarter" idx="15"/>
          </p:nvPr>
        </p:nvSpPr>
        <p:spPr>
          <a:xfrm>
            <a:off x="8382571" y="2082537"/>
            <a:ext cx="2971229" cy="4365397"/>
          </a:xfrm>
        </p:spPr>
        <p:txBody>
          <a:bodyPr/>
          <a:lstStyle/>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The MinuteClinic Virtual Collaboration solution was piloted in Houston, demonstrated success, and won additional $50,000 funding from the Pathway to Excellence Award to scale the program across the country (Wolters Kluwer Health, Inc.).</a:t>
            </a:r>
          </a:p>
          <a:p>
            <a:pPr marL="285750" indent="-285750">
              <a:buFont typeface="Arial" panose="020B0604020202020204" pitchFamily="34" charset="0"/>
              <a:buChar char="•"/>
            </a:pPr>
            <a:r>
              <a:rPr lang="en-US" sz="1200" dirty="0">
                <a:latin typeface="Roboto" panose="02000000000000000000" pitchFamily="2" charset="0"/>
                <a:ea typeface="Roboto" panose="02000000000000000000" pitchFamily="2" charset="0"/>
              </a:rPr>
              <a:t>The Next-Gen Authentication solution is provided by the vendor HYPR. It is deployed to ten million users and looking to scale to 30 million more. Pricing for enterprises is quoted at $1 per user, but volume pricing would apply to CVS (HYPR).</a:t>
            </a:r>
          </a:p>
          <a:p>
            <a:pPr marL="285750" indent="-285750">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2CCCC8CE-DD53-4C2A-95A9-58C6CA9BCB5B}"/>
              </a:ext>
            </a:extLst>
          </p:cNvPr>
          <p:cNvSpPr txBox="1"/>
          <p:nvPr/>
        </p:nvSpPr>
        <p:spPr>
          <a:xfrm>
            <a:off x="1320800" y="4786610"/>
            <a:ext cx="5435600" cy="1138773"/>
          </a:xfrm>
          <a:prstGeom prst="rect">
            <a:avLst/>
          </a:prstGeom>
          <a:noFill/>
        </p:spPr>
        <p:txBody>
          <a:bodyPr wrap="square">
            <a:spAutoFit/>
          </a:bodyPr>
          <a:lstStyle/>
          <a:p>
            <a:r>
              <a:rPr lang="en-US" sz="1800" b="1" i="1" dirty="0">
                <a:latin typeface="Exo" panose="02000303000000000000" pitchFamily="2" charset="0"/>
                <a:ea typeface="Roboto" panose="02000000000000000000" pitchFamily="2" charset="0"/>
              </a:rPr>
              <a:t>“We end up with a longstanding commitment to diversity because that’s what our customer base looks like.”</a:t>
            </a:r>
          </a:p>
          <a:p>
            <a:pPr algn="r"/>
            <a:r>
              <a:rPr lang="en-US" sz="1400" b="1" dirty="0">
                <a:latin typeface="Exo" panose="02000303000000000000" pitchFamily="2" charset="0"/>
                <a:ea typeface="Roboto" panose="02000000000000000000" pitchFamily="2" charset="0"/>
              </a:rPr>
              <a:t>– David Dorman, CVS Health</a:t>
            </a:r>
            <a:endParaRPr lang="en-US" b="1" dirty="0">
              <a:latin typeface="Exo" panose="02000303000000000000" pitchFamily="2" charset="0"/>
            </a:endParaRPr>
          </a:p>
        </p:txBody>
      </p:sp>
      <p:cxnSp>
        <p:nvCxnSpPr>
          <p:cNvPr id="22" name="Straight Connector 21">
            <a:extLst>
              <a:ext uri="{FF2B5EF4-FFF2-40B4-BE49-F238E27FC236}">
                <a16:creationId xmlns:a16="http://schemas.microsoft.com/office/drawing/2014/main" id="{2B6E81DE-0FC1-4015-A64C-FDDED1D4FA99}"/>
              </a:ext>
            </a:extLst>
          </p:cNvPr>
          <p:cNvCxnSpPr>
            <a:cxnSpLocks/>
          </p:cNvCxnSpPr>
          <p:nvPr/>
        </p:nvCxnSpPr>
        <p:spPr>
          <a:xfrm>
            <a:off x="863600" y="4622800"/>
            <a:ext cx="6299200"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D03FDB9-FE4D-44D4-BD9C-9268A8221591}"/>
              </a:ext>
            </a:extLst>
          </p:cNvPr>
          <p:cNvSpPr txBox="1"/>
          <p:nvPr/>
        </p:nvSpPr>
        <p:spPr>
          <a:xfrm>
            <a:off x="682730" y="4212196"/>
            <a:ext cx="8681662" cy="276999"/>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(GRI, “State of Progress: Business Contributions to the SDGS.”)</a:t>
            </a:r>
          </a:p>
        </p:txBody>
      </p:sp>
    </p:spTree>
    <p:extLst>
      <p:ext uri="{BB962C8B-B14F-4D97-AF65-F5344CB8AC3E}">
        <p14:creationId xmlns:p14="http://schemas.microsoft.com/office/powerpoint/2010/main" val="724721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699958" y="628128"/>
            <a:ext cx="11019972" cy="642277"/>
          </a:xfrm>
        </p:spPr>
        <p:txBody>
          <a:bodyPr>
            <a:normAutofit/>
          </a:bodyPr>
          <a:lstStyle/>
          <a:p>
            <a:r>
              <a:rPr lang="en-US" dirty="0"/>
              <a:t>Outcomes at CVS Health</a:t>
            </a:r>
          </a:p>
        </p:txBody>
      </p:sp>
      <p:sp>
        <p:nvSpPr>
          <p:cNvPr id="12" name="Text Placeholder 11">
            <a:extLst>
              <a:ext uri="{FF2B5EF4-FFF2-40B4-BE49-F238E27FC236}">
                <a16:creationId xmlns:a16="http://schemas.microsoft.com/office/drawing/2014/main" id="{E3EBCA25-22AB-724B-B19E-0C9F62B7DF18}"/>
              </a:ext>
            </a:extLst>
          </p:cNvPr>
          <p:cNvSpPr>
            <a:spLocks noGrp="1"/>
          </p:cNvSpPr>
          <p:nvPr>
            <p:ph type="body" sz="quarter" idx="10"/>
          </p:nvPr>
        </p:nvSpPr>
        <p:spPr>
          <a:xfrm>
            <a:off x="778667" y="1407314"/>
            <a:ext cx="4648199" cy="221918"/>
          </a:xfrm>
        </p:spPr>
        <p:txBody>
          <a:bodyPr/>
          <a:lstStyle/>
          <a:p>
            <a:r>
              <a:rPr lang="en-US" dirty="0"/>
              <a:t>Delivering on hybrid healthcare solutions</a:t>
            </a:r>
          </a:p>
        </p:txBody>
      </p:sp>
      <p:sp>
        <p:nvSpPr>
          <p:cNvPr id="13" name="Text Placeholder 12">
            <a:extLst>
              <a:ext uri="{FF2B5EF4-FFF2-40B4-BE49-F238E27FC236}">
                <a16:creationId xmlns:a16="http://schemas.microsoft.com/office/drawing/2014/main" id="{89E86AD6-B01B-CB43-8356-740FF3A1ADA3}"/>
              </a:ext>
            </a:extLst>
          </p:cNvPr>
          <p:cNvSpPr>
            <a:spLocks noGrp="1"/>
          </p:cNvSpPr>
          <p:nvPr>
            <p:ph type="body" sz="quarter" idx="11"/>
          </p:nvPr>
        </p:nvSpPr>
        <p:spPr>
          <a:xfrm>
            <a:off x="783284" y="1708893"/>
            <a:ext cx="4488873" cy="4848265"/>
          </a:xfrm>
        </p:spPr>
        <p:txBody>
          <a:bodyPr/>
          <a:lstStyle/>
          <a:p>
            <a:r>
              <a:rPr lang="en-US" b="1" dirty="0"/>
              <a:t>iPads for collaboration: </a:t>
            </a:r>
            <a:r>
              <a:rPr lang="en-US" dirty="0"/>
              <a:t>Healthcare practitioners in the MinuteClinic Virtual Collaboration initiative agreed that it improved the use of interprofessional teams, working well virtually with others, and improved access to professional resources (Wolters Kluwer Health, Inc.).</a:t>
            </a:r>
          </a:p>
          <a:p>
            <a:r>
              <a:rPr lang="en-US" b="1" dirty="0"/>
              <a:t>Remote healthcare: </a:t>
            </a:r>
            <a:r>
              <a:rPr lang="en-US" dirty="0"/>
              <a:t>Saw a 400% increase in MinuteClinic virtual visits in 2020 (CVS Health).</a:t>
            </a:r>
          </a:p>
          <a:p>
            <a:r>
              <a:rPr lang="en-US" b="1" dirty="0"/>
              <a:t>Verified ID:</a:t>
            </a:r>
            <a:r>
              <a:rPr lang="en-US" dirty="0"/>
              <a:t> The Next Generation Authentication platform allowed customers to register for a COVID-19 vaccination appointment. CVS has delivered more than 50 million vaccines </a:t>
            </a:r>
            <a:r>
              <a:rPr lang="en-US" dirty="0">
                <a:latin typeface="Montserrat" panose="00000500000000000000" pitchFamily="2" charset="0"/>
              </a:rPr>
              <a:t>(</a:t>
            </a:r>
            <a:r>
              <a:rPr lang="en-US" sz="1400" dirty="0">
                <a:latin typeface="Montserrat" panose="00000500000000000000" pitchFamily="2" charset="0"/>
                <a:ea typeface="Roboto" panose="02000000000000000000" pitchFamily="2" charset="0"/>
              </a:rPr>
              <a:t>LinkedIn).</a:t>
            </a:r>
            <a:endParaRPr lang="en-US" dirty="0">
              <a:latin typeface="Montserrat" panose="00000500000000000000" pitchFamily="2" charset="0"/>
            </a:endParaRPr>
          </a:p>
        </p:txBody>
      </p:sp>
      <p:sp>
        <p:nvSpPr>
          <p:cNvPr id="7" name="TextBox 6">
            <a:extLst>
              <a:ext uri="{FF2B5EF4-FFF2-40B4-BE49-F238E27FC236}">
                <a16:creationId xmlns:a16="http://schemas.microsoft.com/office/drawing/2014/main" id="{AF0F319C-EC07-469E-8051-73D5B321A60A}"/>
              </a:ext>
            </a:extLst>
          </p:cNvPr>
          <p:cNvSpPr txBox="1"/>
          <p:nvPr/>
        </p:nvSpPr>
        <p:spPr>
          <a:xfrm>
            <a:off x="5566810" y="5626817"/>
            <a:ext cx="6245952" cy="646331"/>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CVS Health is making use of digital channels to connect its customers and health practitioners to a services platform that can supplement visits to a retail or clinic location to receive diagnostics and first-hand care. </a:t>
            </a:r>
          </a:p>
        </p:txBody>
      </p:sp>
      <p:pic>
        <p:nvPicPr>
          <p:cNvPr id="3" name="Picture 2">
            <a:extLst>
              <a:ext uri="{FF2B5EF4-FFF2-40B4-BE49-F238E27FC236}">
                <a16:creationId xmlns:a16="http://schemas.microsoft.com/office/drawing/2014/main" id="{417E9B0E-55A6-4E57-90EA-5D2B2C2E0E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966" r="6966"/>
          <a:stretch/>
        </p:blipFill>
        <p:spPr>
          <a:xfrm>
            <a:off x="5643412" y="1384489"/>
            <a:ext cx="6138991" cy="4092661"/>
          </a:xfrm>
          <a:prstGeom prst="rect">
            <a:avLst/>
          </a:prstGeom>
        </p:spPr>
      </p:pic>
    </p:spTree>
    <p:extLst>
      <p:ext uri="{BB962C8B-B14F-4D97-AF65-F5344CB8AC3E}">
        <p14:creationId xmlns:p14="http://schemas.microsoft.com/office/powerpoint/2010/main" val="1770316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68600" y="637506"/>
            <a:ext cx="6683829" cy="642277"/>
          </a:xfrm>
        </p:spPr>
        <p:txBody>
          <a:bodyPr>
            <a:normAutofit/>
          </a:bodyPr>
          <a:lstStyle/>
          <a:p>
            <a:r>
              <a:rPr lang="en-US" dirty="0"/>
              <a:t>From Priorities to Action</a:t>
            </a:r>
          </a:p>
        </p:txBody>
      </p:sp>
      <p:sp>
        <p:nvSpPr>
          <p:cNvPr id="14" name="Text Placeholder 13">
            <a:extLst>
              <a:ext uri="{FF2B5EF4-FFF2-40B4-BE49-F238E27FC236}">
                <a16:creationId xmlns:a16="http://schemas.microsoft.com/office/drawing/2014/main" id="{ECFC7D99-1031-BC44-9BF7-41D588F9013C}"/>
              </a:ext>
            </a:extLst>
          </p:cNvPr>
          <p:cNvSpPr>
            <a:spLocks noGrp="1"/>
          </p:cNvSpPr>
          <p:nvPr>
            <p:ph type="body" sz="quarter" idx="12"/>
          </p:nvPr>
        </p:nvSpPr>
        <p:spPr>
          <a:xfrm>
            <a:off x="782587" y="1661360"/>
            <a:ext cx="4952052" cy="202985"/>
          </a:xfrm>
        </p:spPr>
        <p:txBody>
          <a:bodyPr/>
          <a:lstStyle/>
          <a:p>
            <a:r>
              <a:rPr lang="en-US" dirty="0"/>
              <a:t>Become your organization’s ESG Expert</a:t>
            </a:r>
          </a:p>
        </p:txBody>
      </p:sp>
      <p:sp>
        <p:nvSpPr>
          <p:cNvPr id="15" name="Text Placeholder 14">
            <a:extLst>
              <a:ext uri="{FF2B5EF4-FFF2-40B4-BE49-F238E27FC236}">
                <a16:creationId xmlns:a16="http://schemas.microsoft.com/office/drawing/2014/main" id="{197A0BE0-5DBC-CD42-8B50-A99E19208320}"/>
              </a:ext>
            </a:extLst>
          </p:cNvPr>
          <p:cNvSpPr>
            <a:spLocks noGrp="1"/>
          </p:cNvSpPr>
          <p:nvPr>
            <p:ph type="body" sz="quarter" idx="13"/>
          </p:nvPr>
        </p:nvSpPr>
        <p:spPr>
          <a:xfrm>
            <a:off x="775457" y="1957542"/>
            <a:ext cx="5341376" cy="2249330"/>
          </a:xfrm>
        </p:spPr>
        <p:txBody>
          <a:bodyPr/>
          <a:lstStyle/>
          <a:p>
            <a:r>
              <a:rPr lang="en-US" sz="1100" dirty="0">
                <a:latin typeface="Roboto" panose="02000000000000000000" pitchFamily="2" charset="0"/>
                <a:ea typeface="Roboto" panose="02000000000000000000" pitchFamily="2" charset="0"/>
              </a:rPr>
              <a:t>The risks posed to organizations and wider society are becoming more severe, driving a transition from voluntary frameworks for ESG goals to a mandatory one that’s enforced by investors and governments. Organizations will be expected to tie their core activities to a defined set of ESG goals and maintain a balance sheet of their positive and negative impacts. CIOs should become experts in ESG disclosure requirements and recommend the steps needed to meet or exceed competitors’ efforts. If a leadership vacuum for ESG accountability exists, CIOs can either seek to support their peers that are likely to become accountable or take a leadership role in overseeing the area. CIOs should start working toward solutions that deliver real-time reporting on ESG goals to make reporting frictionless. </a:t>
            </a:r>
          </a:p>
        </p:txBody>
      </p:sp>
      <p:grpSp>
        <p:nvGrpSpPr>
          <p:cNvPr id="22" name="Group 21">
            <a:extLst>
              <a:ext uri="{FF2B5EF4-FFF2-40B4-BE49-F238E27FC236}">
                <a16:creationId xmlns:a16="http://schemas.microsoft.com/office/drawing/2014/main" id="{8FA57BF0-4E67-439B-A7F0-C7B5264A6E3E}"/>
              </a:ext>
            </a:extLst>
          </p:cNvPr>
          <p:cNvGrpSpPr/>
          <p:nvPr/>
        </p:nvGrpSpPr>
        <p:grpSpPr>
          <a:xfrm>
            <a:off x="6281775" y="1408153"/>
            <a:ext cx="5499101" cy="3249120"/>
            <a:chOff x="480518" y="4797548"/>
            <a:chExt cx="7618453" cy="1263289"/>
          </a:xfrm>
        </p:grpSpPr>
        <p:sp>
          <p:nvSpPr>
            <p:cNvPr id="23" name="Rounded Rectangle 22">
              <a:extLst>
                <a:ext uri="{FF2B5EF4-FFF2-40B4-BE49-F238E27FC236}">
                  <a16:creationId xmlns:a16="http://schemas.microsoft.com/office/drawing/2014/main" id="{B4A25128-A86C-4F5F-B0F3-0B3DC8EC39BA}"/>
                </a:ext>
              </a:extLst>
            </p:cNvPr>
            <p:cNvSpPr/>
            <p:nvPr/>
          </p:nvSpPr>
          <p:spPr>
            <a:xfrm>
              <a:off x="480524" y="4822448"/>
              <a:ext cx="7618447" cy="1238389"/>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ounded Rectangle 23">
              <a:extLst>
                <a:ext uri="{FF2B5EF4-FFF2-40B4-BE49-F238E27FC236}">
                  <a16:creationId xmlns:a16="http://schemas.microsoft.com/office/drawing/2014/main" id="{FAE840F7-CEEA-4D21-9161-C9F087048568}"/>
                </a:ext>
              </a:extLst>
            </p:cNvPr>
            <p:cNvSpPr/>
            <p:nvPr/>
          </p:nvSpPr>
          <p:spPr>
            <a:xfrm rot="10800000">
              <a:off x="480518" y="4797548"/>
              <a:ext cx="7618451" cy="1263283"/>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7" name="Text Placeholder 13">
            <a:extLst>
              <a:ext uri="{FF2B5EF4-FFF2-40B4-BE49-F238E27FC236}">
                <a16:creationId xmlns:a16="http://schemas.microsoft.com/office/drawing/2014/main" id="{03DA1080-E030-42C4-A570-E18E234CADDD}"/>
              </a:ext>
            </a:extLst>
          </p:cNvPr>
          <p:cNvSpPr txBox="1">
            <a:spLocks/>
          </p:cNvSpPr>
          <p:nvPr/>
        </p:nvSpPr>
        <p:spPr>
          <a:xfrm>
            <a:off x="6485845" y="1626209"/>
            <a:ext cx="4353791" cy="157533"/>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the next step</a:t>
            </a:r>
          </a:p>
        </p:txBody>
      </p:sp>
      <p:sp>
        <p:nvSpPr>
          <p:cNvPr id="29" name="TextBox 28">
            <a:extLst>
              <a:ext uri="{FF2B5EF4-FFF2-40B4-BE49-F238E27FC236}">
                <a16:creationId xmlns:a16="http://schemas.microsoft.com/office/drawing/2014/main" id="{DF968FC4-CEB9-48D7-B57C-A87BDB5C0630}"/>
              </a:ext>
            </a:extLst>
          </p:cNvPr>
          <p:cNvSpPr txBox="1"/>
          <p:nvPr/>
        </p:nvSpPr>
        <p:spPr>
          <a:xfrm>
            <a:off x="6485845" y="3148739"/>
            <a:ext cx="4632325" cy="584775"/>
          </a:xfrm>
          <a:prstGeom prst="rect">
            <a:avLst/>
          </a:prstGeom>
          <a:noFill/>
        </p:spPr>
        <p:txBody>
          <a:bodyPr wrap="square">
            <a:spAutoFit/>
          </a:bodyPr>
          <a:lstStyle/>
          <a:p>
            <a:pPr algn="l"/>
            <a:r>
              <a:rPr lang="en-US" sz="1600" b="1" i="0" dirty="0">
                <a:solidFill>
                  <a:srgbClr val="00B0F0"/>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Private Equity and Venture Capital Growing Impact of ESG Report</a:t>
            </a:r>
            <a:endParaRPr lang="en-US" sz="1600" b="1" i="0" dirty="0">
              <a:solidFill>
                <a:srgbClr val="00B0F0"/>
              </a:solidFill>
              <a:effectLst/>
              <a:latin typeface="Montserrat" panose="00000500000000000000" pitchFamily="2" charset="0"/>
            </a:endParaRPr>
          </a:p>
        </p:txBody>
      </p:sp>
      <p:sp>
        <p:nvSpPr>
          <p:cNvPr id="31" name="TextBox 30">
            <a:extLst>
              <a:ext uri="{FF2B5EF4-FFF2-40B4-BE49-F238E27FC236}">
                <a16:creationId xmlns:a16="http://schemas.microsoft.com/office/drawing/2014/main" id="{112E303C-6A7E-4967-AACF-7CABABB2791D}"/>
              </a:ext>
            </a:extLst>
          </p:cNvPr>
          <p:cNvSpPr txBox="1"/>
          <p:nvPr/>
        </p:nvSpPr>
        <p:spPr>
          <a:xfrm>
            <a:off x="6485845" y="2681575"/>
            <a:ext cx="4953000"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Prepare for the era of mandated environmental, social, and governance disclosures.</a:t>
            </a:r>
          </a:p>
        </p:txBody>
      </p:sp>
      <p:sp>
        <p:nvSpPr>
          <p:cNvPr id="32" name="TextBox 31">
            <a:extLst>
              <a:ext uri="{FF2B5EF4-FFF2-40B4-BE49-F238E27FC236}">
                <a16:creationId xmlns:a16="http://schemas.microsoft.com/office/drawing/2014/main" id="{90BBEC17-F568-474E-B6B4-C218D40A3461}"/>
              </a:ext>
            </a:extLst>
          </p:cNvPr>
          <p:cNvSpPr txBox="1"/>
          <p:nvPr/>
        </p:nvSpPr>
        <p:spPr>
          <a:xfrm>
            <a:off x="6485845" y="2031040"/>
            <a:ext cx="5298450" cy="584775"/>
          </a:xfrm>
          <a:prstGeom prst="rect">
            <a:avLst/>
          </a:prstGeom>
          <a:noFill/>
        </p:spPr>
        <p:txBody>
          <a:bodyPr wrap="square">
            <a:spAutoFit/>
          </a:bodyPr>
          <a:lstStyle/>
          <a:p>
            <a:pPr algn="l"/>
            <a:r>
              <a:rPr lang="en-US" sz="1600" b="1" i="0" dirty="0">
                <a:solidFill>
                  <a:srgbClr val="00B0F0"/>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ESG Disclosures: How Will We Record Status Updates on the World We Are Creating?</a:t>
            </a:r>
            <a:endParaRPr lang="en-US" sz="1600" b="1" i="0" dirty="0">
              <a:solidFill>
                <a:srgbClr val="00B0F0"/>
              </a:solidFill>
              <a:effectLst/>
              <a:latin typeface="Montserrat" panose="00000500000000000000" pitchFamily="2" charset="0"/>
            </a:endParaRPr>
          </a:p>
        </p:txBody>
      </p:sp>
      <p:sp>
        <p:nvSpPr>
          <p:cNvPr id="33" name="TextBox 32">
            <a:extLst>
              <a:ext uri="{FF2B5EF4-FFF2-40B4-BE49-F238E27FC236}">
                <a16:creationId xmlns:a16="http://schemas.microsoft.com/office/drawing/2014/main" id="{2ADEB957-0066-4AA0-8D21-9C55A5EF6FF6}"/>
              </a:ext>
            </a:extLst>
          </p:cNvPr>
          <p:cNvSpPr txBox="1"/>
          <p:nvPr/>
        </p:nvSpPr>
        <p:spPr>
          <a:xfrm>
            <a:off x="6485845" y="3739014"/>
            <a:ext cx="4953000" cy="646331"/>
          </a:xfrm>
          <a:prstGeom prst="rect">
            <a:avLst/>
          </a:prstGeom>
          <a:noFill/>
        </p:spPr>
        <p:txBody>
          <a:bodyPr wrap="square">
            <a:spAutoFit/>
          </a:bodyPr>
          <a:lstStyle/>
          <a:p>
            <a:pPr algn="l"/>
            <a:r>
              <a:rPr lang="en-US" sz="1200" b="0" i="0" dirty="0">
                <a:solidFill>
                  <a:srgbClr val="000000"/>
                </a:solidFill>
                <a:effectLst/>
                <a:latin typeface="Roboto" panose="02000000000000000000" pitchFamily="2" charset="0"/>
              </a:rPr>
              <a:t>Learn about how the growing impact of ESG affects both your organization and IT specifically, including challenges and opportunities, with expert assistance.</a:t>
            </a:r>
          </a:p>
        </p:txBody>
      </p:sp>
      <p:sp>
        <p:nvSpPr>
          <p:cNvPr id="45" name="TextBox 44">
            <a:extLst>
              <a:ext uri="{FF2B5EF4-FFF2-40B4-BE49-F238E27FC236}">
                <a16:creationId xmlns:a16="http://schemas.microsoft.com/office/drawing/2014/main" id="{39C00EEE-1EBF-41E9-9FEE-6FD36FC832A7}"/>
              </a:ext>
            </a:extLst>
          </p:cNvPr>
          <p:cNvSpPr txBox="1"/>
          <p:nvPr/>
        </p:nvSpPr>
        <p:spPr>
          <a:xfrm>
            <a:off x="6278408" y="4785642"/>
            <a:ext cx="5464958" cy="600164"/>
          </a:xfrm>
          <a:prstGeom prst="rect">
            <a:avLst/>
          </a:prstGeom>
          <a:noFill/>
        </p:spPr>
        <p:txBody>
          <a:bodyPr wrap="none" rtlCol="0">
            <a:spAutoFit/>
          </a:bodyPr>
          <a:lstStyle/>
          <a:p>
            <a:r>
              <a:rPr lang="en-US" sz="1100" b="1" dirty="0">
                <a:latin typeface="Exo" panose="02000303000000000000" pitchFamily="2" charset="0"/>
                <a:ea typeface="Roboto" panose="02000000000000000000" pitchFamily="2" charset="0"/>
              </a:rPr>
              <a:t>“Business Intelligence and Reporting” gap between importance and effectiveness </a:t>
            </a:r>
          </a:p>
          <a:p>
            <a:r>
              <a:rPr lang="en-US" sz="1100" b="1" dirty="0">
                <a:latin typeface="Exo" panose="02000303000000000000" pitchFamily="2" charset="0"/>
                <a:ea typeface="Roboto" panose="02000000000000000000" pitchFamily="2" charset="0"/>
              </a:rPr>
              <a:t>Info-Tech Research Group Management and Governance Diagnostic Benchmark 2021</a:t>
            </a:r>
          </a:p>
          <a:p>
            <a:endParaRPr lang="en-US" sz="1100" b="1" dirty="0">
              <a:latin typeface="Exo" panose="02000303000000000000" pitchFamily="2" charset="0"/>
              <a:ea typeface="Roboto" panose="02000000000000000000" pitchFamily="2" charset="0"/>
            </a:endParaRPr>
          </a:p>
        </p:txBody>
      </p:sp>
      <p:graphicFrame>
        <p:nvGraphicFramePr>
          <p:cNvPr id="4" name="Chart 3">
            <a:extLst>
              <a:ext uri="{FF2B5EF4-FFF2-40B4-BE49-F238E27FC236}">
                <a16:creationId xmlns:a16="http://schemas.microsoft.com/office/drawing/2014/main" id="{ACB2B280-83EA-42AF-9850-D51218D872BD}"/>
              </a:ext>
            </a:extLst>
          </p:cNvPr>
          <p:cNvGraphicFramePr/>
          <p:nvPr>
            <p:extLst>
              <p:ext uri="{D42A27DB-BD31-4B8C-83A1-F6EECF244321}">
                <p14:modId xmlns:p14="http://schemas.microsoft.com/office/powerpoint/2010/main" val="2879116160"/>
              </p:ext>
            </p:extLst>
          </p:nvPr>
        </p:nvGraphicFramePr>
        <p:xfrm>
          <a:off x="6196733" y="5284354"/>
          <a:ext cx="5375943" cy="1528233"/>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Connector: Elbow 5">
            <a:extLst>
              <a:ext uri="{FF2B5EF4-FFF2-40B4-BE49-F238E27FC236}">
                <a16:creationId xmlns:a16="http://schemas.microsoft.com/office/drawing/2014/main" id="{4B7013C2-22E9-4D9E-9307-A2657E21D042}"/>
              </a:ext>
            </a:extLst>
          </p:cNvPr>
          <p:cNvCxnSpPr>
            <a:cxnSpLocks/>
          </p:cNvCxnSpPr>
          <p:nvPr/>
        </p:nvCxnSpPr>
        <p:spPr>
          <a:xfrm>
            <a:off x="9882909" y="5624945"/>
            <a:ext cx="831273" cy="517236"/>
          </a:xfrm>
          <a:prstGeom prst="bentConnector3">
            <a:avLst>
              <a:gd name="adj1" fmla="val 157778"/>
            </a:avLst>
          </a:prstGeom>
          <a:ln>
            <a:solidFill>
              <a:srgbClr val="4EB9EA"/>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0F5DE1-EED1-4DEE-A1D0-B5519E597C41}"/>
              </a:ext>
            </a:extLst>
          </p:cNvPr>
          <p:cNvSpPr txBox="1"/>
          <p:nvPr/>
        </p:nvSpPr>
        <p:spPr>
          <a:xfrm>
            <a:off x="10742998" y="5762725"/>
            <a:ext cx="518091" cy="276999"/>
          </a:xfrm>
          <a:prstGeom prst="rect">
            <a:avLst/>
          </a:prstGeom>
          <a:noFill/>
        </p:spPr>
        <p:txBody>
          <a:bodyPr wrap="none" rtlCol="0">
            <a:spAutoFit/>
          </a:bodyPr>
          <a:lstStyle/>
          <a:p>
            <a:r>
              <a:rPr lang="en-US" sz="1200" b="1" i="0" dirty="0">
                <a:solidFill>
                  <a:srgbClr val="00B0F0"/>
                </a:solidFill>
                <a:effectLst/>
                <a:latin typeface="Roboto" panose="02000000000000000000" pitchFamily="2" charset="0"/>
                <a:ea typeface="Roboto" panose="02000000000000000000" pitchFamily="2" charset="0"/>
              </a:rPr>
              <a:t>∆</a:t>
            </a:r>
            <a:r>
              <a:rPr lang="en-US" sz="1200" b="1" dirty="0">
                <a:solidFill>
                  <a:srgbClr val="00B0F0"/>
                </a:solidFill>
                <a:latin typeface="Roboto" panose="02000000000000000000" pitchFamily="2" charset="0"/>
                <a:ea typeface="Roboto" panose="02000000000000000000" pitchFamily="2" charset="0"/>
              </a:rPr>
              <a:t>2.4</a:t>
            </a:r>
          </a:p>
        </p:txBody>
      </p:sp>
      <p:sp>
        <p:nvSpPr>
          <p:cNvPr id="21" name="Rectangle 20">
            <a:extLst>
              <a:ext uri="{FF2B5EF4-FFF2-40B4-BE49-F238E27FC236}">
                <a16:creationId xmlns:a16="http://schemas.microsoft.com/office/drawing/2014/main" id="{8C26E07E-2D20-487A-A31C-80E1EFF9F598}"/>
              </a:ext>
            </a:extLst>
          </p:cNvPr>
          <p:cNvSpPr/>
          <p:nvPr/>
        </p:nvSpPr>
        <p:spPr>
          <a:xfrm>
            <a:off x="228600" y="4625560"/>
            <a:ext cx="5802243" cy="1705666"/>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TextBox 25">
            <a:extLst>
              <a:ext uri="{FF2B5EF4-FFF2-40B4-BE49-F238E27FC236}">
                <a16:creationId xmlns:a16="http://schemas.microsoft.com/office/drawing/2014/main" id="{B40C6596-C99A-4903-8B0A-F6B8664C3913}"/>
              </a:ext>
            </a:extLst>
          </p:cNvPr>
          <p:cNvSpPr txBox="1"/>
          <p:nvPr/>
        </p:nvSpPr>
        <p:spPr>
          <a:xfrm>
            <a:off x="685068" y="4787577"/>
            <a:ext cx="5435600" cy="1600438"/>
          </a:xfrm>
          <a:prstGeom prst="rect">
            <a:avLst/>
          </a:prstGeom>
          <a:noFill/>
        </p:spPr>
        <p:txBody>
          <a:bodyPr wrap="square">
            <a:spAutoFit/>
          </a:bodyPr>
          <a:lstStyle/>
          <a:p>
            <a:r>
              <a:rPr lang="en-US" sz="1400" b="1" i="1" dirty="0">
                <a:latin typeface="Exo" panose="02000303000000000000" pitchFamily="2" charset="0"/>
                <a:ea typeface="Roboto" panose="02000000000000000000" pitchFamily="2" charset="0"/>
              </a:rPr>
              <a:t>“If you don’t have ESG oversight at the highest levels of the company, it won’t wind up getting the focus. That’s why we review it at the Board multiple times per year. We have an annual report, we compare how we did, what we intended to do, where did we fall short, where did we exceed, and where we can run for daylight to do more.”</a:t>
            </a:r>
          </a:p>
          <a:p>
            <a:pPr algn="r"/>
            <a:r>
              <a:rPr lang="en-US" sz="1400" b="1" dirty="0">
                <a:latin typeface="Exo" panose="02000303000000000000" pitchFamily="2" charset="0"/>
                <a:ea typeface="Roboto" panose="02000000000000000000" pitchFamily="2" charset="0"/>
              </a:rPr>
              <a:t>– David Dorman, CVS Health</a:t>
            </a:r>
            <a:endParaRPr lang="en-US" sz="1400" b="1" dirty="0">
              <a:latin typeface="Exo" panose="02000303000000000000" pitchFamily="2" charset="0"/>
            </a:endParaRPr>
          </a:p>
        </p:txBody>
      </p:sp>
      <p:cxnSp>
        <p:nvCxnSpPr>
          <p:cNvPr id="28" name="Straight Connector 27">
            <a:extLst>
              <a:ext uri="{FF2B5EF4-FFF2-40B4-BE49-F238E27FC236}">
                <a16:creationId xmlns:a16="http://schemas.microsoft.com/office/drawing/2014/main" id="{9E7F1419-2065-4EDE-B72F-D3E75FD3F6A9}"/>
              </a:ext>
            </a:extLst>
          </p:cNvPr>
          <p:cNvCxnSpPr>
            <a:cxnSpLocks/>
          </p:cNvCxnSpPr>
          <p:nvPr/>
        </p:nvCxnSpPr>
        <p:spPr>
          <a:xfrm>
            <a:off x="753155" y="4713219"/>
            <a:ext cx="527768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0598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71294" y="866823"/>
            <a:ext cx="9727096" cy="1342492"/>
          </a:xfrm>
        </p:spPr>
        <p:txBody>
          <a:bodyPr>
            <a:normAutofit/>
          </a:bodyPr>
          <a:lstStyle/>
          <a:p>
            <a:r>
              <a:rPr lang="en-US" dirty="0"/>
              <a:t>The Five Priorities </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81477" y="2301390"/>
            <a:ext cx="7260769" cy="365124"/>
          </a:xfrm>
        </p:spPr>
        <p:txBody>
          <a:bodyPr/>
          <a:lstStyle/>
          <a:p>
            <a:r>
              <a:rPr lang="en-US" dirty="0"/>
              <a:t>Priorities to compete in the digital economy</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1368293" y="2990198"/>
            <a:ext cx="4727707" cy="2330120"/>
          </a:xfrm>
        </p:spPr>
        <p:txBody>
          <a:bodyPr/>
          <a:lstStyle/>
          <a:p>
            <a:r>
              <a:rPr lang="en-US" sz="1600" b="1" dirty="0">
                <a:latin typeface="Exo" panose="02000303000000000000" pitchFamily="2" charset="0"/>
              </a:rPr>
              <a:t>Reduce Friction in the Hybrid Operating Model</a:t>
            </a:r>
          </a:p>
          <a:p>
            <a:r>
              <a:rPr lang="en-US" sz="1600" b="1" dirty="0">
                <a:latin typeface="Exo" panose="02000303000000000000" pitchFamily="2" charset="0"/>
              </a:rPr>
              <a:t>Improve Your Ransomware Readiness</a:t>
            </a:r>
          </a:p>
          <a:p>
            <a:r>
              <a:rPr lang="en-US" sz="1600" b="1" dirty="0">
                <a:latin typeface="Exo" panose="02000303000000000000" pitchFamily="2" charset="0"/>
              </a:rPr>
              <a:t>Support an Employee-Centric Retention Strategy</a:t>
            </a: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p:txBody>
      </p:sp>
      <p:sp>
        <p:nvSpPr>
          <p:cNvPr id="6" name="Text Placeholder 12">
            <a:extLst>
              <a:ext uri="{FF2B5EF4-FFF2-40B4-BE49-F238E27FC236}">
                <a16:creationId xmlns:a16="http://schemas.microsoft.com/office/drawing/2014/main" id="{8356396C-0B27-6B42-9EE8-E44139240142}"/>
              </a:ext>
            </a:extLst>
          </p:cNvPr>
          <p:cNvSpPr txBox="1">
            <a:spLocks/>
          </p:cNvSpPr>
          <p:nvPr/>
        </p:nvSpPr>
        <p:spPr>
          <a:xfrm>
            <a:off x="7066470" y="2990198"/>
            <a:ext cx="4727707"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latin typeface="Exo" panose="02000303000000000000" pitchFamily="2" charset="0"/>
              </a:rPr>
              <a:t>Design an Automation Platform </a:t>
            </a:r>
          </a:p>
          <a:p>
            <a:r>
              <a:rPr lang="en-US" sz="1600" b="1" dirty="0">
                <a:latin typeface="Exo" panose="02000303000000000000" pitchFamily="2" charset="0"/>
              </a:rPr>
              <a:t>Prepare to Report on New Environmental, Social,</a:t>
            </a:r>
            <a:br>
              <a:rPr lang="en-US" sz="1600" b="1" dirty="0">
                <a:latin typeface="Exo" panose="02000303000000000000" pitchFamily="2" charset="0"/>
              </a:rPr>
            </a:br>
            <a:r>
              <a:rPr lang="en-US" sz="1600" b="1" dirty="0">
                <a:latin typeface="Exo" panose="02000303000000000000" pitchFamily="2" charset="0"/>
              </a:rPr>
              <a:t>and Governance Metrics</a:t>
            </a: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p:txBody>
      </p:sp>
      <p:sp>
        <p:nvSpPr>
          <p:cNvPr id="8" name="Text Placeholder 12">
            <a:extLst>
              <a:ext uri="{FF2B5EF4-FFF2-40B4-BE49-F238E27FC236}">
                <a16:creationId xmlns:a16="http://schemas.microsoft.com/office/drawing/2014/main" id="{1614A886-18A7-824C-8DF0-19B1DF226FFF}"/>
              </a:ext>
            </a:extLst>
          </p:cNvPr>
          <p:cNvSpPr txBox="1">
            <a:spLocks/>
          </p:cNvSpPr>
          <p:nvPr/>
        </p:nvSpPr>
        <p:spPr>
          <a:xfrm>
            <a:off x="907136" y="2999690"/>
            <a:ext cx="461158" cy="1346679"/>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FF7F01"/>
                </a:solidFill>
                <a:latin typeface="Exo" panose="02000303000000000000" pitchFamily="2" charset="0"/>
              </a:rPr>
              <a:t>1</a:t>
            </a:r>
          </a:p>
          <a:p>
            <a:r>
              <a:rPr lang="en-US" sz="1600" b="1" dirty="0">
                <a:solidFill>
                  <a:srgbClr val="CF59B7"/>
                </a:solidFill>
                <a:latin typeface="Exo" panose="02000303000000000000" pitchFamily="2" charset="0"/>
              </a:rPr>
              <a:t>2</a:t>
            </a:r>
          </a:p>
          <a:p>
            <a:r>
              <a:rPr lang="en-US" sz="1600" b="1" dirty="0">
                <a:solidFill>
                  <a:srgbClr val="00B050"/>
                </a:solidFill>
                <a:latin typeface="Exo" panose="02000303000000000000" pitchFamily="2" charset="0"/>
              </a:rPr>
              <a:t>3</a:t>
            </a: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p:txBody>
      </p:sp>
      <p:sp>
        <p:nvSpPr>
          <p:cNvPr id="9" name="Text Placeholder 12">
            <a:extLst>
              <a:ext uri="{FF2B5EF4-FFF2-40B4-BE49-F238E27FC236}">
                <a16:creationId xmlns:a16="http://schemas.microsoft.com/office/drawing/2014/main" id="{387E1411-5E41-EC40-838D-2CF22AFF1A7F}"/>
              </a:ext>
            </a:extLst>
          </p:cNvPr>
          <p:cNvSpPr txBox="1">
            <a:spLocks/>
          </p:cNvSpPr>
          <p:nvPr/>
        </p:nvSpPr>
        <p:spPr>
          <a:xfrm>
            <a:off x="6598387" y="2990198"/>
            <a:ext cx="461158" cy="1346679"/>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9E30A0"/>
                </a:solidFill>
                <a:latin typeface="Exo" panose="02000303000000000000" pitchFamily="2" charset="0"/>
              </a:rPr>
              <a:t>4</a:t>
            </a:r>
          </a:p>
          <a:p>
            <a:r>
              <a:rPr lang="en-US" sz="1600" b="1" dirty="0">
                <a:solidFill>
                  <a:srgbClr val="4EB9EA"/>
                </a:solidFill>
                <a:latin typeface="Exo" panose="02000303000000000000" pitchFamily="2" charset="0"/>
              </a:rPr>
              <a:t>5</a:t>
            </a: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a:p>
            <a:endParaRPr lang="en-US" sz="1600" b="1" dirty="0">
              <a:latin typeface="Exo" panose="02000303000000000000" pitchFamily="2" charset="0"/>
            </a:endParaRPr>
          </a:p>
        </p:txBody>
      </p:sp>
      <p:pic>
        <p:nvPicPr>
          <p:cNvPr id="2" name="Picture 2">
            <a:extLst>
              <a:ext uri="{FF2B5EF4-FFF2-40B4-BE49-F238E27FC236}">
                <a16:creationId xmlns:a16="http://schemas.microsoft.com/office/drawing/2014/main" id="{DA7671BB-4051-4841-1BC6-4AA1E9B37F29}"/>
              </a:ext>
            </a:extLst>
          </p:cNvPr>
          <p:cNvPicPr>
            <a:picLocks noChangeAspect="1"/>
          </p:cNvPicPr>
          <p:nvPr/>
        </p:nvPicPr>
        <p:blipFill>
          <a:blip r:embed="rId3"/>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1185793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84934" y="206787"/>
            <a:ext cx="5131256" cy="642277"/>
          </a:xfrm>
        </p:spPr>
        <p:txBody>
          <a:bodyPr>
            <a:noAutofit/>
          </a:bodyPr>
          <a:lstStyle/>
          <a:p>
            <a:r>
              <a:rPr lang="en-US" dirty="0"/>
              <a:t>Contributing Experts</a:t>
            </a:r>
          </a:p>
        </p:txBody>
      </p:sp>
      <p:sp>
        <p:nvSpPr>
          <p:cNvPr id="16" name="Text Placeholder 18">
            <a:extLst>
              <a:ext uri="{FF2B5EF4-FFF2-40B4-BE49-F238E27FC236}">
                <a16:creationId xmlns:a16="http://schemas.microsoft.com/office/drawing/2014/main" id="{8523076C-EA08-4F6B-A0FF-4CD9ADF816F1}"/>
              </a:ext>
            </a:extLst>
          </p:cNvPr>
          <p:cNvSpPr>
            <a:spLocks noGrp="1"/>
          </p:cNvSpPr>
          <p:nvPr>
            <p:ph type="body" sz="quarter" idx="10"/>
          </p:nvPr>
        </p:nvSpPr>
        <p:spPr>
          <a:xfrm>
            <a:off x="838200" y="2029738"/>
            <a:ext cx="2692078" cy="732333"/>
          </a:xfrm>
        </p:spPr>
        <p:txBody>
          <a:bodyPr/>
          <a:lstStyle/>
          <a:p>
            <a:r>
              <a:rPr lang="en-US" dirty="0"/>
              <a:t>Elizabeth Clark</a:t>
            </a:r>
          </a:p>
          <a:p>
            <a:r>
              <a:rPr lang="en-US" dirty="0">
                <a:solidFill>
                  <a:schemeClr val="tx1">
                    <a:lumMod val="50000"/>
                    <a:lumOff val="50000"/>
                  </a:schemeClr>
                </a:solidFill>
              </a:rPr>
              <a:t>CIO, Harvard business school</a:t>
            </a:r>
          </a:p>
        </p:txBody>
      </p:sp>
      <p:sp>
        <p:nvSpPr>
          <p:cNvPr id="18" name="Text Placeholder 18">
            <a:extLst>
              <a:ext uri="{FF2B5EF4-FFF2-40B4-BE49-F238E27FC236}">
                <a16:creationId xmlns:a16="http://schemas.microsoft.com/office/drawing/2014/main" id="{98801AF6-3A7B-46C7-A4C1-3B47D3CC5E79}"/>
              </a:ext>
            </a:extLst>
          </p:cNvPr>
          <p:cNvSpPr txBox="1">
            <a:spLocks/>
          </p:cNvSpPr>
          <p:nvPr/>
        </p:nvSpPr>
        <p:spPr>
          <a:xfrm>
            <a:off x="6931257" y="1868451"/>
            <a:ext cx="2510879" cy="877647"/>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rPr>
              <a:t>Jeff Previte</a:t>
            </a:r>
          </a:p>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50000"/>
                    <a:lumOff val="50000"/>
                  </a:prstClr>
                </a:solidFill>
                <a:effectLst/>
                <a:uLnTx/>
                <a:uFillTx/>
                <a:latin typeface="Exo" panose="02000503000000000000" pitchFamily="2" charset="77"/>
                <a:ea typeface="+mn-ea"/>
              </a:rPr>
              <a:t>Executive </a:t>
            </a:r>
            <a:br>
              <a:rPr lang="en-US" dirty="0">
                <a:solidFill>
                  <a:prstClr val="black">
                    <a:lumMod val="50000"/>
                    <a:lumOff val="50000"/>
                  </a:prstClr>
                </a:solidFill>
              </a:rPr>
            </a:br>
            <a:r>
              <a:rPr kumimoji="0" lang="en-US" sz="1200" b="1" i="0" u="none" strike="noStrike" kern="600" cap="all" spc="200" normalizeH="0" baseline="0" noProof="0" dirty="0">
                <a:ln>
                  <a:noFill/>
                </a:ln>
                <a:solidFill>
                  <a:prstClr val="black">
                    <a:lumMod val="50000"/>
                    <a:lumOff val="50000"/>
                  </a:prstClr>
                </a:solidFill>
                <a:effectLst/>
                <a:uLnTx/>
                <a:uFillTx/>
                <a:latin typeface="Exo" panose="02000503000000000000" pitchFamily="2" charset="77"/>
                <a:ea typeface="+mn-ea"/>
              </a:rPr>
              <a:t>vice-president of it, CrossCountry Mortgage</a:t>
            </a:r>
          </a:p>
        </p:txBody>
      </p:sp>
      <p:sp>
        <p:nvSpPr>
          <p:cNvPr id="20" name="Text Placeholder 18">
            <a:extLst>
              <a:ext uri="{FF2B5EF4-FFF2-40B4-BE49-F238E27FC236}">
                <a16:creationId xmlns:a16="http://schemas.microsoft.com/office/drawing/2014/main" id="{CF15ABED-AB0E-49DC-9147-9E8565028526}"/>
              </a:ext>
            </a:extLst>
          </p:cNvPr>
          <p:cNvSpPr txBox="1">
            <a:spLocks/>
          </p:cNvSpPr>
          <p:nvPr/>
        </p:nvSpPr>
        <p:spPr>
          <a:xfrm>
            <a:off x="838200" y="4604317"/>
            <a:ext cx="2692078" cy="732333"/>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rPr>
              <a:t>Bob Crozier</a:t>
            </a:r>
          </a:p>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50000"/>
                    <a:lumOff val="50000"/>
                  </a:prstClr>
                </a:solidFill>
                <a:effectLst/>
                <a:uLnTx/>
                <a:uFillTx/>
                <a:latin typeface="Exo" panose="02000503000000000000" pitchFamily="2" charset="77"/>
                <a:ea typeface="+mn-ea"/>
              </a:rPr>
              <a:t>Chief Architect, Allianz Technology &amp; Global Head of Blockchain, </a:t>
            </a:r>
            <a:br>
              <a:rPr kumimoji="0" lang="en-US" sz="1200" b="1" i="0" u="none" strike="noStrike" kern="600" cap="all" spc="200" normalizeH="0" baseline="0" noProof="0" dirty="0">
                <a:ln>
                  <a:noFill/>
                </a:ln>
                <a:solidFill>
                  <a:prstClr val="black">
                    <a:lumMod val="50000"/>
                    <a:lumOff val="50000"/>
                  </a:prstClr>
                </a:solidFill>
                <a:effectLst/>
                <a:uLnTx/>
                <a:uFillTx/>
                <a:latin typeface="Exo" panose="02000503000000000000" pitchFamily="2" charset="77"/>
                <a:ea typeface="+mn-ea"/>
              </a:rPr>
            </a:br>
            <a:r>
              <a:rPr kumimoji="0" lang="en-US" sz="1200" b="1" i="0" u="none" strike="noStrike" kern="600" cap="all" spc="200" normalizeH="0" baseline="0" noProof="0" dirty="0">
                <a:ln>
                  <a:noFill/>
                </a:ln>
                <a:solidFill>
                  <a:prstClr val="black">
                    <a:lumMod val="50000"/>
                    <a:lumOff val="50000"/>
                  </a:prstClr>
                </a:solidFill>
                <a:effectLst/>
                <a:uLnTx/>
                <a:uFillTx/>
                <a:latin typeface="Exo" panose="02000503000000000000" pitchFamily="2" charset="77"/>
                <a:ea typeface="+mn-ea"/>
              </a:rPr>
              <a:t>Allianz Technology SE</a:t>
            </a:r>
          </a:p>
        </p:txBody>
      </p:sp>
      <p:sp>
        <p:nvSpPr>
          <p:cNvPr id="22" name="Text Placeholder 2">
            <a:extLst>
              <a:ext uri="{FF2B5EF4-FFF2-40B4-BE49-F238E27FC236}">
                <a16:creationId xmlns:a16="http://schemas.microsoft.com/office/drawing/2014/main" id="{CA5C7AE0-BE46-4293-935E-03E6A5803795}"/>
              </a:ext>
            </a:extLst>
          </p:cNvPr>
          <p:cNvSpPr txBox="1">
            <a:spLocks/>
          </p:cNvSpPr>
          <p:nvPr/>
        </p:nvSpPr>
        <p:spPr>
          <a:xfrm>
            <a:off x="6931257" y="4741939"/>
            <a:ext cx="2360405" cy="70052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85000"/>
                    <a:lumOff val="15000"/>
                  </a:prstClr>
                </a:solidFill>
                <a:effectLst/>
                <a:uLnTx/>
                <a:uFillTx/>
                <a:latin typeface="Exo" panose="02000503000000000000" pitchFamily="2" charset="77"/>
                <a:ea typeface="+mn-ea"/>
              </a:rPr>
              <a:t>David W. Dorman</a:t>
            </a:r>
          </a:p>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kumimoji="0" lang="en-US" sz="1200" b="1" i="0" u="none" strike="noStrike" kern="600" cap="all" spc="200" normalizeH="0" baseline="0" noProof="0" dirty="0">
                <a:ln>
                  <a:noFill/>
                </a:ln>
                <a:solidFill>
                  <a:prstClr val="black">
                    <a:lumMod val="50000"/>
                    <a:lumOff val="50000"/>
                  </a:prstClr>
                </a:solidFill>
                <a:effectLst/>
                <a:uLnTx/>
                <a:uFillTx/>
                <a:latin typeface="Exo" panose="02000503000000000000" pitchFamily="2" charset="77"/>
                <a:ea typeface="+mn-ea"/>
              </a:rPr>
              <a:t>Chairman of the board, CVS Health</a:t>
            </a:r>
          </a:p>
        </p:txBody>
      </p:sp>
      <p:pic>
        <p:nvPicPr>
          <p:cNvPr id="12" name="Picture 11" descr="A person with red hair&#10;&#10;Description automatically generated with low confidence">
            <a:extLst>
              <a:ext uri="{FF2B5EF4-FFF2-40B4-BE49-F238E27FC236}">
                <a16:creationId xmlns:a16="http://schemas.microsoft.com/office/drawing/2014/main" id="{9836EC0C-41F1-4A21-9A6F-89735A4F671D}"/>
              </a:ext>
            </a:extLst>
          </p:cNvPr>
          <p:cNvPicPr>
            <a:picLocks noChangeAspect="1"/>
          </p:cNvPicPr>
          <p:nvPr/>
        </p:nvPicPr>
        <p:blipFill rotWithShape="1">
          <a:blip r:embed="rId3"/>
          <a:srcRect l="19391" r="13363"/>
          <a:stretch/>
        </p:blipFill>
        <p:spPr>
          <a:xfrm>
            <a:off x="3858190" y="1314784"/>
            <a:ext cx="2181043" cy="2162241"/>
          </a:xfrm>
          <a:prstGeom prst="ellipse">
            <a:avLst/>
          </a:prstGeom>
        </p:spPr>
      </p:pic>
      <p:pic>
        <p:nvPicPr>
          <p:cNvPr id="13" name="Picture 12">
            <a:extLst>
              <a:ext uri="{FF2B5EF4-FFF2-40B4-BE49-F238E27FC236}">
                <a16:creationId xmlns:a16="http://schemas.microsoft.com/office/drawing/2014/main" id="{FB3A3CCE-AA87-4876-9745-2348C15F3DDA}"/>
              </a:ext>
            </a:extLst>
          </p:cNvPr>
          <p:cNvPicPr>
            <a:picLocks noChangeAspect="1"/>
          </p:cNvPicPr>
          <p:nvPr/>
        </p:nvPicPr>
        <p:blipFill rotWithShape="1">
          <a:blip r:embed="rId4"/>
          <a:srcRect l="3965" r="3965"/>
          <a:stretch/>
        </p:blipFill>
        <p:spPr>
          <a:xfrm>
            <a:off x="9442136" y="1239709"/>
            <a:ext cx="2135131" cy="2135131"/>
          </a:xfrm>
          <a:prstGeom prst="ellipse">
            <a:avLst/>
          </a:prstGeom>
        </p:spPr>
      </p:pic>
      <p:pic>
        <p:nvPicPr>
          <p:cNvPr id="14" name="Picture 2">
            <a:extLst>
              <a:ext uri="{FF2B5EF4-FFF2-40B4-BE49-F238E27FC236}">
                <a16:creationId xmlns:a16="http://schemas.microsoft.com/office/drawing/2014/main" id="{7C90B0E4-4241-41AB-B6CC-2E2481A75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190" y="4128143"/>
            <a:ext cx="2234792" cy="22422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VS Health - Investors - Corporate Governance - Board of Directors">
            <a:extLst>
              <a:ext uri="{FF2B5EF4-FFF2-40B4-BE49-F238E27FC236}">
                <a16:creationId xmlns:a16="http://schemas.microsoft.com/office/drawing/2014/main" id="{B1A5B1FC-D5B0-4ACE-8A82-402700D515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 r="-1"/>
          <a:stretch/>
        </p:blipFill>
        <p:spPr bwMode="auto">
          <a:xfrm>
            <a:off x="9442136" y="3999669"/>
            <a:ext cx="2185064" cy="218506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70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8378339" y="214787"/>
            <a:ext cx="3377491" cy="1077664"/>
          </a:xfrm>
        </p:spPr>
        <p:txBody>
          <a:bodyPr>
            <a:noAutofit/>
          </a:bodyPr>
          <a:lstStyle/>
          <a:p>
            <a:r>
              <a:rPr lang="en-US" dirty="0"/>
              <a:t>Thank you for your support</a:t>
            </a:r>
          </a:p>
        </p:txBody>
      </p:sp>
      <p:pic>
        <p:nvPicPr>
          <p:cNvPr id="2050" name="Picture 2" descr="Contact Us | Blockchain Research Institute ™">
            <a:extLst>
              <a:ext uri="{FF2B5EF4-FFF2-40B4-BE49-F238E27FC236}">
                <a16:creationId xmlns:a16="http://schemas.microsoft.com/office/drawing/2014/main" id="{C9AD34FD-F402-4380-8AAD-C29A007A5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339" y="1305407"/>
            <a:ext cx="2924175"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E525D7-8C4B-4231-8339-4219A48A5DC7}"/>
              </a:ext>
            </a:extLst>
          </p:cNvPr>
          <p:cNvSpPr txBox="1"/>
          <p:nvPr/>
        </p:nvSpPr>
        <p:spPr>
          <a:xfrm>
            <a:off x="8378339" y="2867507"/>
            <a:ext cx="2848857" cy="338554"/>
          </a:xfrm>
          <a:prstGeom prst="rect">
            <a:avLst/>
          </a:prstGeom>
          <a:noFill/>
        </p:spPr>
        <p:txBody>
          <a:bodyPr wrap="none" rtlCol="0">
            <a:spAutoFit/>
          </a:bodyPr>
          <a:lstStyle/>
          <a:p>
            <a:r>
              <a:rPr lang="en-US" sz="1600" dirty="0">
                <a:latin typeface="Exo" panose="02000303000000000000" pitchFamily="2" charset="0"/>
                <a:hlinkClick r:id="rId4"/>
              </a:rPr>
              <a:t>Blockchain Research Institute</a:t>
            </a:r>
            <a:endParaRPr lang="en-US" sz="1600" dirty="0">
              <a:latin typeface="Exo" panose="02000303000000000000" pitchFamily="2" charset="0"/>
            </a:endParaRPr>
          </a:p>
        </p:txBody>
      </p:sp>
      <p:sp>
        <p:nvSpPr>
          <p:cNvPr id="23" name="Title 10">
            <a:extLst>
              <a:ext uri="{FF2B5EF4-FFF2-40B4-BE49-F238E27FC236}">
                <a16:creationId xmlns:a16="http://schemas.microsoft.com/office/drawing/2014/main" id="{3707438A-0E4D-46BF-B02F-02C1B33AF0B8}"/>
              </a:ext>
            </a:extLst>
          </p:cNvPr>
          <p:cNvSpPr txBox="1">
            <a:spLocks/>
          </p:cNvSpPr>
          <p:nvPr/>
        </p:nvSpPr>
        <p:spPr>
          <a:xfrm>
            <a:off x="766763" y="219627"/>
            <a:ext cx="5996866" cy="1077664"/>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500" b="1" kern="1200" cap="none" baseline="0">
                <a:solidFill>
                  <a:schemeClr val="tx1">
                    <a:lumMod val="85000"/>
                    <a:lumOff val="15000"/>
                  </a:schemeClr>
                </a:solidFill>
                <a:latin typeface="Montserrat" pitchFamily="2" charset="77"/>
                <a:ea typeface="+mj-ea"/>
                <a:cs typeface="+mj-cs"/>
              </a:defRPr>
            </a:lvl1pPr>
          </a:lstStyle>
          <a:p>
            <a:r>
              <a:rPr lang="en-US" dirty="0"/>
              <a:t>Info-Tech’s internal CIO panel contributors</a:t>
            </a:r>
          </a:p>
        </p:txBody>
      </p:sp>
      <p:sp>
        <p:nvSpPr>
          <p:cNvPr id="6" name="TextBox 5">
            <a:extLst>
              <a:ext uri="{FF2B5EF4-FFF2-40B4-BE49-F238E27FC236}">
                <a16:creationId xmlns:a16="http://schemas.microsoft.com/office/drawing/2014/main" id="{AE44E2F9-7F98-495F-956B-2BA65CEDCAA9}"/>
              </a:ext>
            </a:extLst>
          </p:cNvPr>
          <p:cNvSpPr txBox="1"/>
          <p:nvPr/>
        </p:nvSpPr>
        <p:spPr>
          <a:xfrm>
            <a:off x="696015" y="1487294"/>
            <a:ext cx="2122697" cy="4810125"/>
          </a:xfrm>
          <a:prstGeom prst="rect">
            <a:avLst/>
          </a:prstGeom>
          <a:noFill/>
        </p:spPr>
        <p:txBody>
          <a:bodyPr wrap="square" rtlCol="0">
            <a:noAutofit/>
          </a:bodyPr>
          <a:lstStyle/>
          <a:p>
            <a:r>
              <a:rPr lang="en-US" sz="1200" dirty="0">
                <a:latin typeface="Roboto" panose="02000000000000000000" pitchFamily="2" charset="0"/>
                <a:ea typeface="Roboto" panose="02000000000000000000" pitchFamily="2" charset="0"/>
              </a:rPr>
              <a:t>Bryan Tutor </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John Kemp</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Mike Schembri</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Janice Clatterbuck</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Sandy Silk</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Sallie Wright</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David Wallace</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Ken McGee</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Mike Tweedie</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Cole Cioran</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Kevin Tucker</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Angelina Atkins</a:t>
            </a:r>
          </a:p>
          <a:p>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Yakov Kofner </a:t>
            </a:r>
          </a:p>
          <a:p>
            <a:endParaRPr lang="en-US" sz="1200" dirty="0">
              <a:latin typeface="Roboto" panose="02000000000000000000" pitchFamily="2" charset="0"/>
              <a:ea typeface="Roboto" panose="02000000000000000000" pitchFamily="2" charset="0"/>
            </a:endParaRPr>
          </a:p>
        </p:txBody>
      </p:sp>
      <p:cxnSp>
        <p:nvCxnSpPr>
          <p:cNvPr id="4" name="Straight Connector 3">
            <a:extLst>
              <a:ext uri="{FF2B5EF4-FFF2-40B4-BE49-F238E27FC236}">
                <a16:creationId xmlns:a16="http://schemas.microsoft.com/office/drawing/2014/main" id="{C483A98E-3899-4E7B-81DC-EF3B1BE92F1D}"/>
              </a:ext>
            </a:extLst>
          </p:cNvPr>
          <p:cNvCxnSpPr>
            <a:cxnSpLocks/>
          </p:cNvCxnSpPr>
          <p:nvPr/>
        </p:nvCxnSpPr>
        <p:spPr>
          <a:xfrm>
            <a:off x="7644083" y="214787"/>
            <a:ext cx="0" cy="64284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erson wearing headphones&#10;&#10;Description automatically generated with medium confidence">
            <a:extLst>
              <a:ext uri="{FF2B5EF4-FFF2-40B4-BE49-F238E27FC236}">
                <a16:creationId xmlns:a16="http://schemas.microsoft.com/office/drawing/2014/main" id="{4E903B52-24EB-F344-AA8A-096DB834279C}"/>
              </a:ext>
            </a:extLst>
          </p:cNvPr>
          <p:cNvPicPr>
            <a:picLocks noChangeAspect="1"/>
          </p:cNvPicPr>
          <p:nvPr/>
        </p:nvPicPr>
        <p:blipFill>
          <a:blip r:embed="rId5"/>
          <a:stretch>
            <a:fillRect/>
          </a:stretch>
        </p:blipFill>
        <p:spPr>
          <a:xfrm>
            <a:off x="3198907" y="1376657"/>
            <a:ext cx="1132577" cy="1132577"/>
          </a:xfrm>
          <a:prstGeom prst="rect">
            <a:avLst/>
          </a:prstGeom>
        </p:spPr>
      </p:pic>
      <p:pic>
        <p:nvPicPr>
          <p:cNvPr id="14" name="Picture 13" descr="A person wearing glasses&#10;&#10;Description automatically generated with low confidence">
            <a:extLst>
              <a:ext uri="{FF2B5EF4-FFF2-40B4-BE49-F238E27FC236}">
                <a16:creationId xmlns:a16="http://schemas.microsoft.com/office/drawing/2014/main" id="{4B8D701A-FB64-0E42-AF36-D6C9E02C6586}"/>
              </a:ext>
            </a:extLst>
          </p:cNvPr>
          <p:cNvPicPr>
            <a:picLocks noChangeAspect="1"/>
          </p:cNvPicPr>
          <p:nvPr/>
        </p:nvPicPr>
        <p:blipFill>
          <a:blip r:embed="rId6"/>
          <a:stretch>
            <a:fillRect/>
          </a:stretch>
        </p:blipFill>
        <p:spPr>
          <a:xfrm>
            <a:off x="3120029" y="3927382"/>
            <a:ext cx="1220598" cy="1220598"/>
          </a:xfrm>
          <a:prstGeom prst="rect">
            <a:avLst/>
          </a:prstGeom>
        </p:spPr>
      </p:pic>
      <p:pic>
        <p:nvPicPr>
          <p:cNvPr id="16" name="Picture 15" descr="A person wearing headphones&#10;&#10;Description automatically generated">
            <a:extLst>
              <a:ext uri="{FF2B5EF4-FFF2-40B4-BE49-F238E27FC236}">
                <a16:creationId xmlns:a16="http://schemas.microsoft.com/office/drawing/2014/main" id="{7F8118BE-31A7-ED4C-A29D-C58C5866B445}"/>
              </a:ext>
            </a:extLst>
          </p:cNvPr>
          <p:cNvPicPr>
            <a:picLocks noChangeAspect="1"/>
          </p:cNvPicPr>
          <p:nvPr/>
        </p:nvPicPr>
        <p:blipFill>
          <a:blip r:embed="rId7"/>
          <a:stretch>
            <a:fillRect/>
          </a:stretch>
        </p:blipFill>
        <p:spPr>
          <a:xfrm>
            <a:off x="4561575" y="3963606"/>
            <a:ext cx="1132577" cy="1132577"/>
          </a:xfrm>
          <a:prstGeom prst="rect">
            <a:avLst/>
          </a:prstGeom>
        </p:spPr>
      </p:pic>
      <p:pic>
        <p:nvPicPr>
          <p:cNvPr id="18" name="Picture 17" descr="A person wearing headphones&#10;&#10;Description automatically generated with medium confidence">
            <a:extLst>
              <a:ext uri="{FF2B5EF4-FFF2-40B4-BE49-F238E27FC236}">
                <a16:creationId xmlns:a16="http://schemas.microsoft.com/office/drawing/2014/main" id="{E25334A9-6B03-754B-A3F3-FFB7FF45495F}"/>
              </a:ext>
            </a:extLst>
          </p:cNvPr>
          <p:cNvPicPr>
            <a:picLocks noChangeAspect="1"/>
          </p:cNvPicPr>
          <p:nvPr/>
        </p:nvPicPr>
        <p:blipFill>
          <a:blip r:embed="rId8"/>
          <a:stretch>
            <a:fillRect/>
          </a:stretch>
        </p:blipFill>
        <p:spPr>
          <a:xfrm>
            <a:off x="5937179" y="3988983"/>
            <a:ext cx="1132577" cy="1132577"/>
          </a:xfrm>
          <a:prstGeom prst="rect">
            <a:avLst/>
          </a:prstGeom>
        </p:spPr>
      </p:pic>
      <p:pic>
        <p:nvPicPr>
          <p:cNvPr id="20" name="Picture 19" descr="A person with long hair&#10;&#10;Description automatically generated with medium confidence">
            <a:extLst>
              <a:ext uri="{FF2B5EF4-FFF2-40B4-BE49-F238E27FC236}">
                <a16:creationId xmlns:a16="http://schemas.microsoft.com/office/drawing/2014/main" id="{2D833795-2561-CD42-A82E-75C59598FF9C}"/>
              </a:ext>
            </a:extLst>
          </p:cNvPr>
          <p:cNvPicPr>
            <a:picLocks noChangeAspect="1"/>
          </p:cNvPicPr>
          <p:nvPr/>
        </p:nvPicPr>
        <p:blipFill>
          <a:blip r:embed="rId9"/>
          <a:stretch>
            <a:fillRect/>
          </a:stretch>
        </p:blipFill>
        <p:spPr>
          <a:xfrm>
            <a:off x="4516357" y="2563970"/>
            <a:ext cx="1132577" cy="1132577"/>
          </a:xfrm>
          <a:prstGeom prst="rect">
            <a:avLst/>
          </a:prstGeom>
        </p:spPr>
      </p:pic>
      <p:pic>
        <p:nvPicPr>
          <p:cNvPr id="24" name="Picture 23" descr="A picture containing person, indoor&#10;&#10;Description automatically generated">
            <a:extLst>
              <a:ext uri="{FF2B5EF4-FFF2-40B4-BE49-F238E27FC236}">
                <a16:creationId xmlns:a16="http://schemas.microsoft.com/office/drawing/2014/main" id="{E7BD42A8-A463-9843-B3A6-CB4A29A78204}"/>
              </a:ext>
            </a:extLst>
          </p:cNvPr>
          <p:cNvPicPr>
            <a:picLocks noChangeAspect="1"/>
          </p:cNvPicPr>
          <p:nvPr/>
        </p:nvPicPr>
        <p:blipFill>
          <a:blip r:embed="rId10"/>
          <a:stretch>
            <a:fillRect/>
          </a:stretch>
        </p:blipFill>
        <p:spPr>
          <a:xfrm>
            <a:off x="4541251" y="1368541"/>
            <a:ext cx="1082790" cy="1082790"/>
          </a:xfrm>
          <a:prstGeom prst="rect">
            <a:avLst/>
          </a:prstGeom>
        </p:spPr>
      </p:pic>
      <p:pic>
        <p:nvPicPr>
          <p:cNvPr id="27" name="Picture 26" descr="A person wearing glasses&#10;&#10;Description automatically generated with low confidence">
            <a:extLst>
              <a:ext uri="{FF2B5EF4-FFF2-40B4-BE49-F238E27FC236}">
                <a16:creationId xmlns:a16="http://schemas.microsoft.com/office/drawing/2014/main" id="{96EB2EC0-5EEF-314B-889B-5C2F105711AE}"/>
              </a:ext>
            </a:extLst>
          </p:cNvPr>
          <p:cNvPicPr>
            <a:picLocks noChangeAspect="1"/>
          </p:cNvPicPr>
          <p:nvPr/>
        </p:nvPicPr>
        <p:blipFill>
          <a:blip r:embed="rId11"/>
          <a:stretch>
            <a:fillRect/>
          </a:stretch>
        </p:blipFill>
        <p:spPr>
          <a:xfrm>
            <a:off x="5849217" y="1376657"/>
            <a:ext cx="1028768" cy="1028768"/>
          </a:xfrm>
          <a:prstGeom prst="rect">
            <a:avLst/>
          </a:prstGeom>
        </p:spPr>
      </p:pic>
      <p:pic>
        <p:nvPicPr>
          <p:cNvPr id="29" name="Picture 28" descr="A person smiling for the camera&#10;&#10;Description automatically generated with medium confidence">
            <a:extLst>
              <a:ext uri="{FF2B5EF4-FFF2-40B4-BE49-F238E27FC236}">
                <a16:creationId xmlns:a16="http://schemas.microsoft.com/office/drawing/2014/main" id="{BEFAF3E5-C642-154C-BB7E-BAA17FEF3685}"/>
              </a:ext>
            </a:extLst>
          </p:cNvPr>
          <p:cNvPicPr>
            <a:picLocks noChangeAspect="1"/>
          </p:cNvPicPr>
          <p:nvPr/>
        </p:nvPicPr>
        <p:blipFill>
          <a:blip r:embed="rId12"/>
          <a:stretch>
            <a:fillRect/>
          </a:stretch>
        </p:blipFill>
        <p:spPr>
          <a:xfrm>
            <a:off x="5809532" y="2563970"/>
            <a:ext cx="1132577" cy="1132577"/>
          </a:xfrm>
          <a:prstGeom prst="rect">
            <a:avLst/>
          </a:prstGeom>
        </p:spPr>
      </p:pic>
      <p:pic>
        <p:nvPicPr>
          <p:cNvPr id="31" name="Picture 30" descr="A person wearing glasses&#10;&#10;Description automatically generated with medium confidence">
            <a:extLst>
              <a:ext uri="{FF2B5EF4-FFF2-40B4-BE49-F238E27FC236}">
                <a16:creationId xmlns:a16="http://schemas.microsoft.com/office/drawing/2014/main" id="{21562D45-61D1-0C4F-B1F6-0AB2DFF2BED7}"/>
              </a:ext>
            </a:extLst>
          </p:cNvPr>
          <p:cNvPicPr>
            <a:picLocks noChangeAspect="1"/>
          </p:cNvPicPr>
          <p:nvPr/>
        </p:nvPicPr>
        <p:blipFill>
          <a:blip r:embed="rId13"/>
          <a:stretch>
            <a:fillRect/>
          </a:stretch>
        </p:blipFill>
        <p:spPr>
          <a:xfrm>
            <a:off x="3120029" y="2577154"/>
            <a:ext cx="1132577" cy="1132577"/>
          </a:xfrm>
          <a:prstGeom prst="rect">
            <a:avLst/>
          </a:prstGeom>
        </p:spPr>
      </p:pic>
      <p:pic>
        <p:nvPicPr>
          <p:cNvPr id="33" name="Picture 32" descr="A picture containing indoor, person&#10;&#10;Description automatically generated">
            <a:extLst>
              <a:ext uri="{FF2B5EF4-FFF2-40B4-BE49-F238E27FC236}">
                <a16:creationId xmlns:a16="http://schemas.microsoft.com/office/drawing/2014/main" id="{D8C3B99A-CE80-514D-B7EB-43A4F0C4217C}"/>
              </a:ext>
            </a:extLst>
          </p:cNvPr>
          <p:cNvPicPr>
            <a:picLocks noChangeAspect="1"/>
          </p:cNvPicPr>
          <p:nvPr/>
        </p:nvPicPr>
        <p:blipFill>
          <a:blip r:embed="rId14"/>
          <a:stretch>
            <a:fillRect/>
          </a:stretch>
        </p:blipFill>
        <p:spPr>
          <a:xfrm>
            <a:off x="4541251" y="5363242"/>
            <a:ext cx="1220598" cy="1220598"/>
          </a:xfrm>
          <a:prstGeom prst="rect">
            <a:avLst/>
          </a:prstGeom>
        </p:spPr>
      </p:pic>
    </p:spTree>
    <p:extLst>
      <p:ext uri="{BB962C8B-B14F-4D97-AF65-F5344CB8AC3E}">
        <p14:creationId xmlns:p14="http://schemas.microsoft.com/office/powerpoint/2010/main" val="342644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23686364-8F95-46B3-AA15-3D15A9ED230D}"/>
              </a:ext>
            </a:extLst>
          </p:cNvPr>
          <p:cNvPicPr>
            <a:picLocks noChangeAspect="1"/>
          </p:cNvPicPr>
          <p:nvPr/>
        </p:nvPicPr>
        <p:blipFill>
          <a:blip r:embed="rId3"/>
          <a:stretch>
            <a:fillRect/>
          </a:stretch>
        </p:blipFill>
        <p:spPr>
          <a:xfrm>
            <a:off x="0" y="428"/>
            <a:ext cx="12192000" cy="6857143"/>
          </a:xfrm>
          <a:prstGeom prst="rect">
            <a:avLst/>
          </a:prstGeom>
        </p:spPr>
      </p:pic>
      <p:pic>
        <p:nvPicPr>
          <p:cNvPr id="4" name="Picture 4">
            <a:extLst>
              <a:ext uri="{FF2B5EF4-FFF2-40B4-BE49-F238E27FC236}">
                <a16:creationId xmlns:a16="http://schemas.microsoft.com/office/drawing/2014/main" id="{6A2B264B-15A7-718B-3A44-186A9B96A3FC}"/>
              </a:ext>
            </a:extLst>
          </p:cNvPr>
          <p:cNvPicPr>
            <a:picLocks noChangeAspect="1"/>
          </p:cNvPicPr>
          <p:nvPr/>
        </p:nvPicPr>
        <p:blipFill>
          <a:blip r:embed="rId4"/>
          <a:stretch>
            <a:fillRect/>
          </a:stretch>
        </p:blipFill>
        <p:spPr>
          <a:xfrm>
            <a:off x="9974764" y="1570883"/>
            <a:ext cx="1748884" cy="203601"/>
          </a:xfrm>
          <a:prstGeom prst="rect">
            <a:avLst/>
          </a:prstGeom>
        </p:spPr>
      </p:pic>
    </p:spTree>
    <p:extLst>
      <p:ext uri="{BB962C8B-B14F-4D97-AF65-F5344CB8AC3E}">
        <p14:creationId xmlns:p14="http://schemas.microsoft.com/office/powerpoint/2010/main" val="52868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872422-978B-8548-A49C-7691F70506FE}"/>
              </a:ext>
            </a:extLst>
          </p:cNvPr>
          <p:cNvSpPr>
            <a:spLocks noGrp="1"/>
          </p:cNvSpPr>
          <p:nvPr>
            <p:ph type="ctrTitle"/>
          </p:nvPr>
        </p:nvSpPr>
        <p:spPr>
          <a:xfrm>
            <a:off x="749917" y="647372"/>
            <a:ext cx="9626600" cy="642277"/>
          </a:xfrm>
        </p:spPr>
        <p:txBody>
          <a:bodyPr>
            <a:normAutofit/>
          </a:bodyPr>
          <a:lstStyle/>
          <a:p>
            <a:r>
              <a:rPr lang="en-US" dirty="0"/>
              <a:t>Bibliography – CIO Priorities 2022</a:t>
            </a:r>
          </a:p>
        </p:txBody>
      </p:sp>
      <p:sp>
        <p:nvSpPr>
          <p:cNvPr id="16" name="TextBox 15">
            <a:extLst>
              <a:ext uri="{FF2B5EF4-FFF2-40B4-BE49-F238E27FC236}">
                <a16:creationId xmlns:a16="http://schemas.microsoft.com/office/drawing/2014/main" id="{21134331-1880-4776-8614-B71705BEDE8E}"/>
              </a:ext>
            </a:extLst>
          </p:cNvPr>
          <p:cNvSpPr txBox="1"/>
          <p:nvPr/>
        </p:nvSpPr>
        <p:spPr>
          <a:xfrm>
            <a:off x="766763" y="1685505"/>
            <a:ext cx="10234089" cy="4414212"/>
          </a:xfrm>
          <a:prstGeom prst="rect">
            <a:avLst/>
          </a:prstGeom>
          <a:noFill/>
        </p:spPr>
        <p:txBody>
          <a:bodyPr wrap="square" lIns="0" tIns="0" rIns="288000" bIns="0" numCol="2">
            <a:noAutofit/>
          </a:bodyPr>
          <a:lstStyle/>
          <a:p>
            <a:pPr>
              <a:spcAft>
                <a:spcPts val="600"/>
              </a:spcAft>
            </a:pPr>
            <a:r>
              <a:rPr lang="en-US" sz="1200" i="1" kern="1200" dirty="0">
                <a:effectLst/>
                <a:latin typeface="Roboto Condensed Light" panose="02000000000000000000" pitchFamily="2" charset="0"/>
                <a:ea typeface="Roboto Condensed Light" panose="02000000000000000000" pitchFamily="2" charset="0"/>
              </a:rPr>
              <a:t>“</a:t>
            </a:r>
            <a:r>
              <a:rPr lang="en-US" sz="1200" kern="1200" dirty="0">
                <a:effectLst/>
                <a:latin typeface="Roboto Condensed Light" panose="02000000000000000000" pitchFamily="2" charset="0"/>
                <a:ea typeface="Roboto Condensed Light" panose="02000000000000000000" pitchFamily="2" charset="0"/>
              </a:rPr>
              <a:t>2020 Corporate Social Responsibility Report.” </a:t>
            </a:r>
            <a:r>
              <a:rPr lang="en-US" sz="1200" i="1" kern="1200" dirty="0">
                <a:effectLst/>
                <a:latin typeface="Roboto Condensed Light" panose="02000000000000000000" pitchFamily="2" charset="0"/>
                <a:ea typeface="Roboto Condensed Light" panose="02000000000000000000" pitchFamily="2" charset="0"/>
              </a:rPr>
              <a:t>CVS Health,</a:t>
            </a:r>
            <a:r>
              <a:rPr lang="en-US" sz="1200" kern="1200" dirty="0">
                <a:effectLst/>
                <a:latin typeface="Roboto Condensed Light" panose="02000000000000000000" pitchFamily="2" charset="0"/>
                <a:ea typeface="Roboto Condensed Light" panose="02000000000000000000" pitchFamily="2" charset="0"/>
              </a:rPr>
              <a:t> 2020, p. 127.</a:t>
            </a:r>
            <a:r>
              <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Web.</a:t>
            </a:r>
          </a:p>
          <a:p>
            <a:pPr>
              <a:spcAft>
                <a:spcPts val="600"/>
              </a:spcAft>
            </a:pPr>
            <a:r>
              <a:rPr lang="en-US" sz="1200" kern="1200" dirty="0">
                <a:effectLst/>
                <a:latin typeface="Roboto Condensed Light" panose="02000000000000000000" pitchFamily="2" charset="0"/>
                <a:ea typeface="Roboto Condensed Light" panose="02000000000000000000" pitchFamily="2" charset="0"/>
              </a:rPr>
              <a:t>“Adversary: Doppel Spider - Threat Actor.” </a:t>
            </a:r>
            <a:r>
              <a:rPr lang="en-US" sz="1200" i="1" kern="1200" dirty="0">
                <a:effectLst/>
                <a:latin typeface="Roboto Condensed Light" panose="02000000000000000000" pitchFamily="2" charset="0"/>
                <a:ea typeface="Roboto Condensed Light" panose="02000000000000000000" pitchFamily="2" charset="0"/>
              </a:rPr>
              <a:t>Crowdstrike Adversary Universe</a:t>
            </a:r>
            <a:r>
              <a:rPr lang="en-US" sz="1200" kern="1200" dirty="0">
                <a:effectLst/>
                <a:latin typeface="Roboto Condensed Light" panose="02000000000000000000" pitchFamily="2" charset="0"/>
                <a:ea typeface="Roboto Condensed Light" panose="02000000000000000000" pitchFamily="2" charset="0"/>
              </a:rPr>
              <a:t>, 2021. Accessed 29 Dec. 2021.</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“Aetna CVS Health Success Story.” </a:t>
            </a:r>
            <a:r>
              <a:rPr lang="en-US" sz="1200" i="1" kern="1200" dirty="0">
                <a:effectLst/>
                <a:latin typeface="Roboto Condensed Light" panose="02000000000000000000" pitchFamily="2" charset="0"/>
                <a:ea typeface="Roboto Condensed Light" panose="02000000000000000000" pitchFamily="2" charset="0"/>
              </a:rPr>
              <a:t>HYPR</a:t>
            </a:r>
            <a:r>
              <a:rPr lang="en-US" sz="1200" kern="1200" dirty="0">
                <a:effectLst/>
                <a:latin typeface="Roboto Condensed Light" panose="02000000000000000000" pitchFamily="2" charset="0"/>
                <a:ea typeface="Roboto Condensed Light" panose="02000000000000000000" pitchFamily="2" charset="0"/>
              </a:rPr>
              <a:t>, n.d. Accessed 6 Feb. 2022.</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Baig, Aamer. “The CIO agenda for the next 12 months: Six make-or-break priorities.” </a:t>
            </a:r>
            <a:r>
              <a:rPr lang="en-US" sz="1200" i="1" kern="1200" dirty="0">
                <a:effectLst/>
                <a:latin typeface="Roboto Condensed Light" panose="02000000000000000000" pitchFamily="2" charset="0"/>
                <a:ea typeface="Roboto Condensed Light" panose="02000000000000000000" pitchFamily="2" charset="0"/>
              </a:rPr>
              <a:t>McKinsey Digital</a:t>
            </a:r>
            <a:r>
              <a:rPr lang="en-US" sz="1200" kern="1200" dirty="0">
                <a:effectLst/>
                <a:latin typeface="Roboto Condensed Light" panose="02000000000000000000" pitchFamily="2" charset="0"/>
                <a:ea typeface="Roboto Condensed Light" panose="02000000000000000000" pitchFamily="2" charset="0"/>
              </a:rPr>
              <a:t>, 1 Nov.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Ball, Sarah,</a:t>
            </a:r>
            <a:r>
              <a:rPr lang="en-US"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a:t>
            </a:r>
            <a:r>
              <a:rPr lang="en-US" sz="1200" kern="1200" dirty="0">
                <a:effectLst/>
                <a:latin typeface="Roboto Condensed Light" panose="02000000000000000000" pitchFamily="2" charset="0"/>
                <a:ea typeface="Roboto Condensed Light" panose="02000000000000000000" pitchFamily="2" charset="0"/>
              </a:rPr>
              <a:t>Kristene Diggins, Nairobi Martindale, Angela Patterson, Anne M. Pohnert, Jacinta Thomas, Tammy Todd, and Melissa Bates. “2020 ANCC Pathway Award® winner.” </a:t>
            </a:r>
            <a:r>
              <a:rPr lang="en-US" sz="1200" i="1" kern="1200" dirty="0">
                <a:effectLst/>
                <a:latin typeface="Roboto Condensed Light" panose="02000000000000000000" pitchFamily="2" charset="0"/>
                <a:ea typeface="Roboto Condensed Light" panose="02000000000000000000" pitchFamily="2" charset="0"/>
              </a:rPr>
              <a:t>Wolters Kluwer Health, Inc.,</a:t>
            </a:r>
            <a:r>
              <a:rPr lang="en-US" sz="1200" kern="1200" dirty="0">
                <a:effectLst/>
                <a:latin typeface="Roboto Condensed Light" panose="02000000000000000000" pitchFamily="2" charset="0"/>
                <a:ea typeface="Roboto Condensed Light" panose="02000000000000000000" pitchFamily="2" charset="0"/>
              </a:rPr>
              <a:t> 2021. Accessed 6 Feb. 2022.</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“Canadian Universities Propose Designs for a Central Bank Digital Currency.” </a:t>
            </a:r>
            <a:r>
              <a:rPr lang="en-US" sz="1200" i="1" kern="1200" dirty="0">
                <a:effectLst/>
                <a:latin typeface="Roboto Condensed Light" panose="02000000000000000000" pitchFamily="2" charset="0"/>
                <a:ea typeface="Roboto Condensed Light" panose="02000000000000000000" pitchFamily="2" charset="0"/>
              </a:rPr>
              <a:t>Bank of Canada,</a:t>
            </a:r>
            <a:r>
              <a:rPr lang="en-US" sz="1200" kern="1200" dirty="0">
                <a:effectLst/>
                <a:latin typeface="Roboto Condensed Light" panose="02000000000000000000" pitchFamily="2" charset="0"/>
                <a:ea typeface="Roboto Condensed Light" panose="02000000000000000000" pitchFamily="2" charset="0"/>
              </a:rPr>
              <a:t> 11 Feb. 2021. Accessed 14 Dec. 2021.</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“Carbon Sequestration in Wetlands.”</a:t>
            </a:r>
            <a:r>
              <a:rPr lang="en-US" sz="1200" i="1" kern="1200" dirty="0">
                <a:effectLst/>
                <a:latin typeface="Roboto Condensed Light" panose="02000000000000000000" pitchFamily="2" charset="0"/>
                <a:ea typeface="Roboto Condensed Light" panose="02000000000000000000" pitchFamily="2" charset="0"/>
              </a:rPr>
              <a:t> MN Board of Water and Soil Resources, </a:t>
            </a:r>
            <a:r>
              <a:rPr lang="en-US" sz="1200" kern="1200" dirty="0">
                <a:effectLst/>
                <a:latin typeface="Roboto Condensed Light" panose="02000000000000000000" pitchFamily="2" charset="0"/>
                <a:ea typeface="Roboto Condensed Light" panose="02000000000000000000" pitchFamily="2" charset="0"/>
              </a:rPr>
              <a:t>n.d. Accessed 15 Nov. 2021.</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“CCM Honored as a NorthCoast 99 Award Winner.” </a:t>
            </a:r>
            <a:r>
              <a:rPr lang="en-US" sz="1200" i="1" kern="1200" dirty="0">
                <a:effectLst/>
                <a:latin typeface="Roboto Condensed Light" panose="02000000000000000000" pitchFamily="2" charset="0"/>
                <a:ea typeface="Roboto Condensed Light" panose="02000000000000000000" pitchFamily="2" charset="0"/>
              </a:rPr>
              <a:t>CrossCountry Mortgage</a:t>
            </a:r>
            <a:r>
              <a:rPr lang="en-US" sz="1200" kern="1200" dirty="0">
                <a:effectLst/>
                <a:latin typeface="Roboto Condensed Light" panose="02000000000000000000" pitchFamily="2" charset="0"/>
                <a:ea typeface="Roboto Condensed Light" panose="02000000000000000000" pitchFamily="2" charset="0"/>
              </a:rPr>
              <a:t>, 1 Dec.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Cheek, Catherine. “Four Things We Learned About the Resignation Wave–and What to Do Next.” </a:t>
            </a:r>
            <a:r>
              <a:rPr lang="en-US" sz="1200" i="1" kern="1200" dirty="0">
                <a:effectLst/>
                <a:latin typeface="Roboto Condensed Light" panose="02000000000000000000" pitchFamily="2" charset="0"/>
                <a:ea typeface="Roboto Condensed Light" panose="02000000000000000000" pitchFamily="2" charset="0"/>
              </a:rPr>
              <a:t>Visier Inc.</a:t>
            </a:r>
            <a:r>
              <a:rPr lang="en-US" sz="1200" kern="1200" dirty="0">
                <a:effectLst/>
                <a:latin typeface="Roboto Condensed Light" panose="02000000000000000000" pitchFamily="2" charset="0"/>
                <a:ea typeface="Roboto Condensed Light" panose="02000000000000000000" pitchFamily="2" charset="0"/>
              </a:rPr>
              <a:t> (blog), 5 Oct.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“Companies Using Hyperledger Fabric, Market Share, Customers and Competitors.” </a:t>
            </a:r>
            <a:r>
              <a:rPr lang="en-US" sz="1200" i="1" kern="1200" dirty="0">
                <a:effectLst/>
                <a:latin typeface="Roboto Condensed Light" panose="02000000000000000000" pitchFamily="2" charset="0"/>
                <a:ea typeface="Roboto Condensed Light" panose="02000000000000000000" pitchFamily="2" charset="0"/>
              </a:rPr>
              <a:t>HG Insights, </a:t>
            </a:r>
            <a:r>
              <a:rPr lang="en-US" sz="1200" kern="1200" dirty="0">
                <a:effectLst/>
                <a:latin typeface="Roboto Condensed Light" panose="02000000000000000000" pitchFamily="2" charset="0"/>
                <a:ea typeface="Roboto Condensed Light" panose="02000000000000000000" pitchFamily="2" charset="0"/>
              </a:rPr>
              <a:t>2022. Accessed 25 Jan. 2022.</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“IFRS Foundation Announces International Sustainability Standards Board, Consolidation with CDSB and VRF, and Publication of Prototype Disclosure Requirements.” </a:t>
            </a:r>
            <a:r>
              <a:rPr lang="en-US" sz="1200" i="1" kern="1200" dirty="0">
                <a:effectLst/>
                <a:latin typeface="Roboto Condensed Light" panose="02000000000000000000" pitchFamily="2" charset="0"/>
                <a:ea typeface="Roboto Condensed Light" panose="02000000000000000000" pitchFamily="2" charset="0"/>
              </a:rPr>
              <a:t>IFRS</a:t>
            </a:r>
            <a:r>
              <a:rPr lang="en-US" sz="1200" kern="1200" dirty="0">
                <a:effectLst/>
                <a:latin typeface="Roboto Condensed Light" panose="02000000000000000000" pitchFamily="2" charset="0"/>
                <a:ea typeface="Roboto Condensed Light" panose="02000000000000000000" pitchFamily="2" charset="0"/>
              </a:rPr>
              <a:t>, 3 Nov.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“IT Priorities for 2022: A CIO Report.” </a:t>
            </a:r>
            <a:r>
              <a:rPr lang="en-US" sz="1200" i="1" kern="1200" dirty="0">
                <a:effectLst/>
                <a:latin typeface="Roboto Condensed Light" panose="02000000000000000000" pitchFamily="2" charset="0"/>
                <a:ea typeface="Roboto Condensed Light" panose="02000000000000000000" pitchFamily="2" charset="0"/>
              </a:rPr>
              <a:t>Mindsight,</a:t>
            </a:r>
            <a:r>
              <a:rPr lang="en-US" sz="1200" kern="1200" dirty="0">
                <a:effectLst/>
                <a:latin typeface="Roboto Condensed Light" panose="02000000000000000000" pitchFamily="2" charset="0"/>
                <a:ea typeface="Roboto Condensed Light" panose="02000000000000000000" pitchFamily="2" charset="0"/>
              </a:rPr>
              <a:t> 28 Oct.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“Job Openings and Labor Turnover Survey.” </a:t>
            </a:r>
            <a:r>
              <a:rPr lang="en-US" sz="1200" i="1" kern="1200" dirty="0">
                <a:effectLst/>
                <a:latin typeface="Roboto Condensed Light" panose="02000000000000000000" pitchFamily="2" charset="0"/>
                <a:ea typeface="Roboto Condensed Light" panose="02000000000000000000" pitchFamily="2" charset="0"/>
              </a:rPr>
              <a:t>Databases, Tables &amp; Calculators by Subject,</a:t>
            </a:r>
            <a:r>
              <a:rPr lang="en-US" sz="1200" kern="1200" dirty="0">
                <a:effectLst/>
                <a:latin typeface="Roboto Condensed Light" panose="02000000000000000000" pitchFamily="2" charset="0"/>
                <a:ea typeface="Roboto Condensed Light" panose="02000000000000000000" pitchFamily="2" charset="0"/>
              </a:rPr>
              <a:t> U.S. Bureau of Labor Statistics, 2022. Accessed 9 Feb. 2022. </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Kumar, Rashmi, and Michael Krigsman. “CIO Planning and Investment Strategy 2022.” </a:t>
            </a:r>
            <a:r>
              <a:rPr lang="en-US" sz="1200" i="1" kern="1200" dirty="0">
                <a:effectLst/>
                <a:latin typeface="Roboto Condensed Light" panose="02000000000000000000" pitchFamily="2" charset="0"/>
                <a:ea typeface="Roboto Condensed Light" panose="02000000000000000000" pitchFamily="2" charset="0"/>
              </a:rPr>
              <a:t>CXOTalk</a:t>
            </a:r>
            <a:r>
              <a:rPr lang="en-US" sz="1200" kern="1200" dirty="0">
                <a:effectLst/>
                <a:latin typeface="Roboto Condensed Light" panose="02000000000000000000" pitchFamily="2" charset="0"/>
                <a:ea typeface="Roboto Condensed Light" panose="02000000000000000000" pitchFamily="2" charset="0"/>
              </a:rPr>
              <a:t>, 13 Sept.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Leonhardt, Megan. “The Great Resignation Is Hitting These Industries Hardest.” </a:t>
            </a:r>
            <a:r>
              <a:rPr lang="en-US" sz="1200" i="1" kern="1200" dirty="0">
                <a:effectLst/>
                <a:latin typeface="Roboto Condensed Light" panose="02000000000000000000" pitchFamily="2" charset="0"/>
                <a:ea typeface="Roboto Condensed Light" panose="02000000000000000000" pitchFamily="2" charset="0"/>
              </a:rPr>
              <a:t>Fortune</a:t>
            </a:r>
            <a:r>
              <a:rPr lang="en-US" sz="1200" kern="1200" dirty="0">
                <a:effectLst/>
                <a:latin typeface="Roboto Condensed Light" panose="02000000000000000000" pitchFamily="2" charset="0"/>
                <a:ea typeface="Roboto Condensed Light" panose="02000000000000000000" pitchFamily="2" charset="0"/>
              </a:rPr>
              <a:t>, 16 Nov. 2021. Accessed 7 Jan. 2022.</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“Most companies align with SDGs – but more to do on assessing progress.” </a:t>
            </a:r>
            <a:r>
              <a:rPr lang="en-US" sz="1200" i="1" kern="1200" dirty="0">
                <a:effectLst/>
                <a:latin typeface="Roboto Condensed Light" panose="02000000000000000000" pitchFamily="2" charset="0"/>
                <a:ea typeface="Roboto Condensed Light" panose="02000000000000000000" pitchFamily="2" charset="0"/>
              </a:rPr>
              <a:t>Global Reporting Initiative (GRI)</a:t>
            </a:r>
            <a:r>
              <a:rPr lang="en-US" sz="1200" kern="1200" dirty="0">
                <a:effectLst/>
                <a:latin typeface="Roboto Condensed Light" panose="02000000000000000000" pitchFamily="2" charset="0"/>
                <a:ea typeface="Roboto Condensed Light" panose="02000000000000000000" pitchFamily="2" charset="0"/>
              </a:rPr>
              <a:t>, 17 Jan. 2022.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Navagamuwa, Roshan. “Beyond Passwords: Enhancing Data Protection and Consumer Experience.” </a:t>
            </a:r>
            <a:r>
              <a:rPr lang="en-US" sz="1200" i="1" kern="1200" dirty="0">
                <a:effectLst/>
                <a:latin typeface="Roboto Condensed Light" panose="02000000000000000000" pitchFamily="2" charset="0"/>
                <a:ea typeface="Roboto Condensed Light" panose="02000000000000000000" pitchFamily="2" charset="0"/>
              </a:rPr>
              <a:t>LinkedIn</a:t>
            </a:r>
            <a:r>
              <a:rPr lang="en-US" sz="1200" kern="1200" dirty="0">
                <a:effectLst/>
                <a:latin typeface="Roboto Condensed Light" panose="02000000000000000000" pitchFamily="2" charset="0"/>
                <a:ea typeface="Roboto Condensed Light" panose="02000000000000000000" pitchFamily="2" charset="0"/>
              </a:rPr>
              <a:t>, 15 Dec. 2020.</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Ojo, Oluwaseyi. “Achieving Digital Business Transformation Using COBIT 2019.” </a:t>
            </a:r>
            <a:r>
              <a:rPr lang="en-US" sz="1200" i="1" kern="1200" dirty="0">
                <a:effectLst/>
                <a:latin typeface="Roboto Condensed Light" panose="02000000000000000000" pitchFamily="2" charset="0"/>
                <a:ea typeface="Roboto Condensed Light" panose="02000000000000000000" pitchFamily="2" charset="0"/>
              </a:rPr>
              <a:t>ISACA</a:t>
            </a:r>
            <a:r>
              <a:rPr lang="en-US" sz="1200" kern="1200" dirty="0">
                <a:effectLst/>
                <a:latin typeface="Roboto Condensed Light" panose="02000000000000000000" pitchFamily="2" charset="0"/>
                <a:ea typeface="Roboto Condensed Light" panose="02000000000000000000" pitchFamily="2" charset="0"/>
              </a:rPr>
              <a:t>, 19 Aug. 2019.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“Priority.” </a:t>
            </a:r>
            <a:r>
              <a:rPr lang="en-CA"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Lexico.com,</a:t>
            </a:r>
            <a:r>
              <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Oxford University Press, 2021. Web.</a:t>
            </a:r>
          </a:p>
          <a:p>
            <a:pPr>
              <a:spcAft>
                <a:spcPts val="600"/>
              </a:spcAft>
            </a:pPr>
            <a:r>
              <a:rPr lang="en-US" sz="1200" kern="1200" dirty="0">
                <a:effectLst/>
                <a:latin typeface="Roboto Condensed Light" panose="02000000000000000000" pitchFamily="2" charset="0"/>
                <a:ea typeface="Roboto Condensed Light" panose="02000000000000000000" pitchFamily="2" charset="0"/>
              </a:rPr>
              <a:t>Riebold, Jan, and Yannick Bartens. “Reinventing the Digital IT Operating Model for the ‘New Normal.’” </a:t>
            </a:r>
            <a:r>
              <a:rPr lang="en-US" sz="1200" i="1" kern="1200" dirty="0">
                <a:effectLst/>
                <a:latin typeface="Roboto Condensed Light" panose="02000000000000000000" pitchFamily="2" charset="0"/>
                <a:ea typeface="Roboto Condensed Light" panose="02000000000000000000" pitchFamily="2" charset="0"/>
              </a:rPr>
              <a:t>Capgemini Worldwide</a:t>
            </a:r>
            <a:r>
              <a:rPr lang="en-US" sz="1200" kern="1200" dirty="0">
                <a:effectLst/>
                <a:latin typeface="Roboto Condensed Light" panose="02000000000000000000" pitchFamily="2" charset="0"/>
                <a:ea typeface="Roboto Condensed Light" panose="02000000000000000000" pitchFamily="2" charset="0"/>
              </a:rPr>
              <a:t>, 3 Nov. 2020.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11068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1134331-1880-4776-8614-B71705BEDE8E}"/>
              </a:ext>
            </a:extLst>
          </p:cNvPr>
          <p:cNvSpPr txBox="1"/>
          <p:nvPr/>
        </p:nvSpPr>
        <p:spPr>
          <a:xfrm>
            <a:off x="766763" y="1696656"/>
            <a:ext cx="10866400" cy="4399190"/>
          </a:xfrm>
          <a:prstGeom prst="rect">
            <a:avLst/>
          </a:prstGeom>
          <a:noFill/>
        </p:spPr>
        <p:txBody>
          <a:bodyPr wrap="square" lIns="0" tIns="0" rIns="288000" bIns="0" numCol="2">
            <a:noAutofit/>
          </a:bodyPr>
          <a:lstStyle/>
          <a:p>
            <a:pPr>
              <a:spcAft>
                <a:spcPts val="600"/>
              </a:spcAft>
            </a:pPr>
            <a:r>
              <a:rPr lang="en-US" sz="1200" kern="1200" dirty="0">
                <a:effectLst/>
                <a:latin typeface="Roboto Condensed Light" panose="02000000000000000000" pitchFamily="2" charset="0"/>
                <a:ea typeface="Roboto Condensed Light" panose="02000000000000000000" pitchFamily="2" charset="0"/>
              </a:rPr>
              <a:t>Samuels, Mark. “The CIO’s next priority: Using the tech budget for growth.” </a:t>
            </a:r>
            <a:r>
              <a:rPr lang="en-US" sz="1200" i="1" kern="1200" dirty="0">
                <a:effectLst/>
                <a:latin typeface="Roboto Condensed Light" panose="02000000000000000000" pitchFamily="2" charset="0"/>
                <a:ea typeface="Roboto Condensed Light" panose="02000000000000000000" pitchFamily="2" charset="0"/>
              </a:rPr>
              <a:t>ZDNet</a:t>
            </a:r>
            <a:r>
              <a:rPr lang="en-US" sz="1200" kern="1200" dirty="0">
                <a:effectLst/>
                <a:latin typeface="Roboto Condensed Light" panose="02000000000000000000" pitchFamily="2" charset="0"/>
                <a:ea typeface="Roboto Condensed Light" panose="02000000000000000000" pitchFamily="2" charset="0"/>
              </a:rPr>
              <a:t>, 1 Sept. 2021. Accessed 1 Nov. 2021.</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Sayer, Peter. “Exclusive Survey: CIOs Outline Tech Priorities for 2021-22.” </a:t>
            </a:r>
            <a:r>
              <a:rPr lang="en-US" sz="1200" i="1" kern="1200" dirty="0">
                <a:effectLst/>
                <a:latin typeface="Roboto Condensed Light" panose="02000000000000000000" pitchFamily="2" charset="0"/>
                <a:ea typeface="Roboto Condensed Light" panose="02000000000000000000" pitchFamily="2" charset="0"/>
              </a:rPr>
              <a:t>CIO</a:t>
            </a:r>
            <a:r>
              <a:rPr lang="en-US" sz="1200" kern="1200" dirty="0">
                <a:effectLst/>
                <a:latin typeface="Roboto Condensed Light" panose="02000000000000000000" pitchFamily="2" charset="0"/>
                <a:ea typeface="Roboto Condensed Light" panose="02000000000000000000" pitchFamily="2" charset="0"/>
              </a:rPr>
              <a:t>, 5 Oct.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Shacklett, Mary E. “Where IT Leaders Are Likely to Spend Budget in 2022.” </a:t>
            </a:r>
            <a:r>
              <a:rPr lang="en-US" sz="1200" i="1" kern="1200" dirty="0">
                <a:effectLst/>
                <a:latin typeface="Roboto Condensed Light" panose="02000000000000000000" pitchFamily="2" charset="0"/>
                <a:ea typeface="Roboto Condensed Light" panose="02000000000000000000" pitchFamily="2" charset="0"/>
              </a:rPr>
              <a:t>InformationWeek</a:t>
            </a:r>
            <a:r>
              <a:rPr lang="en-US" sz="1200" kern="1200" dirty="0">
                <a:effectLst/>
                <a:latin typeface="Roboto Condensed Light" panose="02000000000000000000" pitchFamily="2" charset="0"/>
                <a:ea typeface="Roboto Condensed Light" panose="02000000000000000000" pitchFamily="2" charset="0"/>
              </a:rPr>
              <a:t>, 10 Aug.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“Table 4. Quits Levels and Rates by Industry and Region, Seasonally Adjusted - 2021 M11 Results.” </a:t>
            </a:r>
            <a:r>
              <a:rPr lang="en-US" sz="1200" i="1" kern="1200" dirty="0">
                <a:effectLst/>
                <a:latin typeface="Roboto Condensed Light" panose="02000000000000000000" pitchFamily="2" charset="0"/>
                <a:ea typeface="Roboto Condensed Light" panose="02000000000000000000" pitchFamily="2" charset="0"/>
              </a:rPr>
              <a:t>U.S. Bureau of Labor Statistics, </a:t>
            </a:r>
            <a:r>
              <a:rPr lang="en-US" sz="1200" kern="1200" dirty="0">
                <a:effectLst/>
                <a:latin typeface="Roboto Condensed Light" panose="02000000000000000000" pitchFamily="2" charset="0"/>
                <a:ea typeface="Roboto Condensed Light" panose="02000000000000000000" pitchFamily="2" charset="0"/>
              </a:rPr>
              <a:t>Economic News Release,</a:t>
            </a:r>
            <a:r>
              <a:rPr lang="en-US" sz="1200" i="1" kern="1200" dirty="0">
                <a:effectLst/>
                <a:latin typeface="Roboto Condensed Light" panose="02000000000000000000" pitchFamily="2" charset="0"/>
                <a:ea typeface="Roboto Condensed Light" panose="02000000000000000000" pitchFamily="2" charset="0"/>
              </a:rPr>
              <a:t> </a:t>
            </a:r>
            <a:r>
              <a:rPr lang="en-US" sz="1200" kern="1200" dirty="0">
                <a:effectLst/>
                <a:latin typeface="Roboto Condensed Light" panose="02000000000000000000" pitchFamily="2" charset="0"/>
                <a:ea typeface="Roboto Condensed Light" panose="02000000000000000000" pitchFamily="2" charset="0"/>
              </a:rPr>
              <a:t>1 Jan. 2022</a:t>
            </a:r>
            <a:r>
              <a:rPr lang="en-US" sz="1200" i="1" kern="1200" dirty="0">
                <a:effectLst/>
                <a:latin typeface="Roboto Condensed Light" panose="02000000000000000000" pitchFamily="2" charset="0"/>
                <a:ea typeface="Roboto Condensed Light" panose="02000000000000000000" pitchFamily="2" charset="0"/>
              </a:rPr>
              <a:t>.</a:t>
            </a:r>
            <a:r>
              <a:rPr lang="en-US" sz="1200" kern="1200" dirty="0">
                <a:effectLst/>
                <a:latin typeface="Roboto Condensed Light" panose="02000000000000000000" pitchFamily="2" charset="0"/>
                <a:ea typeface="Roboto Condensed Light" panose="02000000000000000000" pitchFamily="2" charset="0"/>
              </a:rPr>
              <a:t> Accessed 7 Jan. 2022.</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“Technology Priorities CIOs Must Address in 2022.” </a:t>
            </a:r>
            <a:r>
              <a:rPr lang="en-US" sz="1200" i="1" kern="1200" dirty="0">
                <a:effectLst/>
                <a:latin typeface="Roboto Condensed Light" panose="02000000000000000000" pitchFamily="2" charset="0"/>
                <a:ea typeface="Roboto Condensed Light" panose="02000000000000000000" pitchFamily="2" charset="0"/>
              </a:rPr>
              <a:t>Gartner</a:t>
            </a:r>
            <a:r>
              <a:rPr lang="en-US" sz="1200" kern="1200" dirty="0">
                <a:effectLst/>
                <a:latin typeface="Roboto Condensed Light" panose="02000000000000000000" pitchFamily="2" charset="0"/>
                <a:ea typeface="Roboto Condensed Light" panose="02000000000000000000" pitchFamily="2" charset="0"/>
              </a:rPr>
              <a:t>, 19 Oct. 2021. Accessed 1 Nov. 2021.</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US" sz="1200" kern="1200" dirty="0">
                <a:effectLst/>
                <a:latin typeface="Roboto Condensed Light" panose="02000000000000000000" pitchFamily="2" charset="0"/>
                <a:ea typeface="Roboto Condensed Light" panose="02000000000000000000" pitchFamily="2" charset="0"/>
              </a:rPr>
              <a:t>Thomson, Joel. </a:t>
            </a:r>
            <a:r>
              <a:rPr lang="en-US" sz="1200" i="1" kern="1200" dirty="0">
                <a:effectLst/>
                <a:latin typeface="Roboto Condensed Light" panose="02000000000000000000" pitchFamily="2" charset="0"/>
                <a:ea typeface="Roboto Condensed Light" panose="02000000000000000000" pitchFamily="2" charset="0"/>
              </a:rPr>
              <a:t>Technology, Talent, and the Future Workplace: Canadian CIO Outlook 2021</a:t>
            </a:r>
            <a:r>
              <a:rPr lang="en-US" sz="1200" kern="1200" dirty="0">
                <a:effectLst/>
                <a:latin typeface="Roboto Condensed Light" panose="02000000000000000000" pitchFamily="2" charset="0"/>
                <a:ea typeface="Roboto Condensed Light" panose="02000000000000000000" pitchFamily="2" charset="0"/>
              </a:rPr>
              <a:t>. The Conference Board of Canada, 7 Dec.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“Trend.” </a:t>
            </a:r>
            <a:r>
              <a:rPr lang="en-CA"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Lexico.com,</a:t>
            </a:r>
            <a:r>
              <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Oxford University Press, 2021. Web.</a:t>
            </a:r>
          </a:p>
          <a:p>
            <a:pPr>
              <a:spcAft>
                <a:spcPts val="600"/>
              </a:spcAft>
            </a:pPr>
            <a:r>
              <a:rPr lang="en-US" sz="1200" kern="1200" dirty="0">
                <a:effectLst/>
                <a:latin typeface="Roboto Condensed Light" panose="02000000000000000000" pitchFamily="2" charset="0"/>
                <a:ea typeface="Roboto Condensed Light" panose="02000000000000000000" pitchFamily="2" charset="0"/>
              </a:rPr>
              <a:t>Vellante, Dave. “CIOs signal hybrid work will power tech spending through 2022.” </a:t>
            </a:r>
            <a:r>
              <a:rPr lang="en-US" sz="1200" i="1" kern="1200" dirty="0">
                <a:effectLst/>
                <a:latin typeface="Roboto Condensed Light" panose="02000000000000000000" pitchFamily="2" charset="0"/>
                <a:ea typeface="Roboto Condensed Light" panose="02000000000000000000" pitchFamily="2" charset="0"/>
              </a:rPr>
              <a:t>SiliconANGLE</a:t>
            </a:r>
            <a:r>
              <a:rPr lang="en-US" sz="1200" kern="1200" dirty="0">
                <a:effectLst/>
                <a:latin typeface="Roboto Condensed Light" panose="02000000000000000000" pitchFamily="2" charset="0"/>
                <a:ea typeface="Roboto Condensed Light" panose="02000000000000000000" pitchFamily="2" charset="0"/>
              </a:rPr>
              <a:t>, 25 Sept. 2021. Web.</a:t>
            </a:r>
            <a:endPar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endParaRPr>
          </a:p>
          <a:p>
            <a:pPr>
              <a:spcAft>
                <a:spcPts val="600"/>
              </a:spcAft>
            </a:pPr>
            <a:r>
              <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Whieldon, Esther, and Robert Clark. “ESG funds beat out S&amp;P 500 in 1st year of COVID-19; how 1 fund shot to the top.” </a:t>
            </a:r>
            <a:r>
              <a:rPr lang="en-CA" sz="1200" i="1" dirty="0">
                <a:effectLst/>
                <a:latin typeface="Roboto Condensed Light" panose="02000000000000000000" pitchFamily="2" charset="0"/>
                <a:ea typeface="Roboto Condensed Light" panose="02000000000000000000" pitchFamily="2" charset="0"/>
                <a:cs typeface="Times New Roman" panose="02020603050405020304" pitchFamily="18" charset="0"/>
              </a:rPr>
              <a:t>S&amp;P Global Market Intelligence,</a:t>
            </a:r>
            <a:r>
              <a:rPr lang="en-CA" sz="1200" dirty="0">
                <a:effectLst/>
                <a:latin typeface="Roboto Condensed Light" panose="02000000000000000000" pitchFamily="2" charset="0"/>
                <a:ea typeface="Roboto Condensed Light" panose="02000000000000000000" pitchFamily="2" charset="0"/>
                <a:cs typeface="Times New Roman" panose="02020603050405020304" pitchFamily="18" charset="0"/>
              </a:rPr>
              <a:t> April 2021. Accessed Dec. 2021.</a:t>
            </a:r>
          </a:p>
        </p:txBody>
      </p:sp>
      <p:sp>
        <p:nvSpPr>
          <p:cNvPr id="6" name="Title 10">
            <a:extLst>
              <a:ext uri="{FF2B5EF4-FFF2-40B4-BE49-F238E27FC236}">
                <a16:creationId xmlns:a16="http://schemas.microsoft.com/office/drawing/2014/main" id="{CDF4AA3E-4EBB-4780-9CF2-C5B3B5BBB5C2}"/>
              </a:ext>
            </a:extLst>
          </p:cNvPr>
          <p:cNvSpPr>
            <a:spLocks noGrp="1"/>
          </p:cNvSpPr>
          <p:nvPr>
            <p:ph type="ctrTitle"/>
          </p:nvPr>
        </p:nvSpPr>
        <p:spPr>
          <a:xfrm>
            <a:off x="749917" y="647372"/>
            <a:ext cx="9626600" cy="642277"/>
          </a:xfrm>
        </p:spPr>
        <p:txBody>
          <a:bodyPr>
            <a:normAutofit/>
          </a:bodyPr>
          <a:lstStyle/>
          <a:p>
            <a:r>
              <a:rPr lang="en-US" dirty="0"/>
              <a:t>Bibliography – CIO Priorities 2022</a:t>
            </a:r>
          </a:p>
        </p:txBody>
      </p:sp>
    </p:spTree>
    <p:extLst>
      <p:ext uri="{BB962C8B-B14F-4D97-AF65-F5344CB8AC3E}">
        <p14:creationId xmlns:p14="http://schemas.microsoft.com/office/powerpoint/2010/main" val="383583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71294" y="866823"/>
            <a:ext cx="9727096" cy="1342492"/>
          </a:xfrm>
        </p:spPr>
        <p:txBody>
          <a:bodyPr>
            <a:noAutofit/>
          </a:bodyPr>
          <a:lstStyle/>
          <a:p>
            <a:r>
              <a:rPr lang="en-US" dirty="0">
                <a:latin typeface="Montserrat Semi Bold" pitchFamily="2" charset="77"/>
              </a:rPr>
              <a:t>The Five CIO Priorities </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81477" y="2301390"/>
            <a:ext cx="7260769" cy="365124"/>
          </a:xfrm>
        </p:spPr>
        <p:txBody>
          <a:bodyPr>
            <a:noAutofit/>
          </a:bodyPr>
          <a:lstStyle/>
          <a:p>
            <a:r>
              <a:rPr lang="en-US" dirty="0"/>
              <a:t>2022 Priorities to thrive in the digital economy</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1222126" y="3539472"/>
            <a:ext cx="1808798" cy="365124"/>
          </a:xfrm>
        </p:spPr>
        <p:txBody>
          <a:bodyPr>
            <a:noAutofit/>
          </a:bodyPr>
          <a:lstStyle/>
          <a:p>
            <a:pPr>
              <a:lnSpc>
                <a:spcPct val="100000"/>
              </a:lnSpc>
            </a:pPr>
            <a:r>
              <a:rPr lang="en-US" sz="1600" b="1" dirty="0">
                <a:latin typeface="Montserrat Semi Bold" pitchFamily="2" charset="77"/>
              </a:rPr>
              <a:t>Reduce Friction in the Hybrid Operating Model</a:t>
            </a:r>
          </a:p>
        </p:txBody>
      </p:sp>
      <p:sp>
        <p:nvSpPr>
          <p:cNvPr id="10" name="TextBox 9">
            <a:extLst>
              <a:ext uri="{FF2B5EF4-FFF2-40B4-BE49-F238E27FC236}">
                <a16:creationId xmlns:a16="http://schemas.microsoft.com/office/drawing/2014/main" id="{86D3B34E-2F59-884C-83A2-D942DCEA089A}"/>
              </a:ext>
            </a:extLst>
          </p:cNvPr>
          <p:cNvSpPr txBox="1"/>
          <p:nvPr/>
        </p:nvSpPr>
        <p:spPr>
          <a:xfrm>
            <a:off x="3404058" y="4829352"/>
            <a:ext cx="2209383" cy="830997"/>
          </a:xfrm>
          <a:prstGeom prst="rect">
            <a:avLst/>
          </a:prstGeom>
          <a:noFill/>
        </p:spPr>
        <p:txBody>
          <a:bodyPr wrap="square">
            <a:spAutoFit/>
          </a:bodyPr>
          <a:lstStyle/>
          <a:p>
            <a:r>
              <a:rPr lang="en-US" sz="1600" b="1" dirty="0">
                <a:solidFill>
                  <a:schemeClr val="bg1"/>
                </a:solidFill>
                <a:latin typeface="Montserrat Semi Bold" pitchFamily="2" charset="77"/>
              </a:rPr>
              <a:t>Improve Your Ransomware Readiness</a:t>
            </a:r>
          </a:p>
        </p:txBody>
      </p:sp>
      <p:sp>
        <p:nvSpPr>
          <p:cNvPr id="11" name="TextBox 10">
            <a:extLst>
              <a:ext uri="{FF2B5EF4-FFF2-40B4-BE49-F238E27FC236}">
                <a16:creationId xmlns:a16="http://schemas.microsoft.com/office/drawing/2014/main" id="{2ADA8AFF-9D5A-3B49-A0DB-F91E241BC7DB}"/>
              </a:ext>
            </a:extLst>
          </p:cNvPr>
          <p:cNvSpPr txBox="1"/>
          <p:nvPr/>
        </p:nvSpPr>
        <p:spPr>
          <a:xfrm>
            <a:off x="5362012" y="3489097"/>
            <a:ext cx="2343611" cy="830997"/>
          </a:xfrm>
          <a:prstGeom prst="rect">
            <a:avLst/>
          </a:prstGeom>
          <a:noFill/>
        </p:spPr>
        <p:txBody>
          <a:bodyPr wrap="square">
            <a:spAutoFit/>
          </a:bodyPr>
          <a:lstStyle/>
          <a:p>
            <a:r>
              <a:rPr lang="en-US" sz="1600" b="1" dirty="0">
                <a:solidFill>
                  <a:schemeClr val="bg1"/>
                </a:solidFill>
                <a:latin typeface="Montserrat Semi Bold" pitchFamily="2" charset="77"/>
              </a:rPr>
              <a:t>Support an Employee-Centric Retention Strategy</a:t>
            </a:r>
          </a:p>
        </p:txBody>
      </p:sp>
      <p:sp>
        <p:nvSpPr>
          <p:cNvPr id="14" name="TextBox 13">
            <a:extLst>
              <a:ext uri="{FF2B5EF4-FFF2-40B4-BE49-F238E27FC236}">
                <a16:creationId xmlns:a16="http://schemas.microsoft.com/office/drawing/2014/main" id="{144443FC-A609-0941-BE34-03D42FE6880B}"/>
              </a:ext>
            </a:extLst>
          </p:cNvPr>
          <p:cNvSpPr txBox="1"/>
          <p:nvPr/>
        </p:nvSpPr>
        <p:spPr>
          <a:xfrm>
            <a:off x="7624665" y="4790922"/>
            <a:ext cx="1464252" cy="830997"/>
          </a:xfrm>
          <a:prstGeom prst="rect">
            <a:avLst/>
          </a:prstGeom>
          <a:noFill/>
        </p:spPr>
        <p:txBody>
          <a:bodyPr wrap="square">
            <a:spAutoFit/>
          </a:bodyPr>
          <a:lstStyle/>
          <a:p>
            <a:r>
              <a:rPr lang="en-US" sz="1600" b="1" dirty="0">
                <a:solidFill>
                  <a:schemeClr val="bg1"/>
                </a:solidFill>
                <a:latin typeface="Montserrat Semi Bold" pitchFamily="2" charset="77"/>
              </a:rPr>
              <a:t>Design an Automation Platform </a:t>
            </a:r>
          </a:p>
        </p:txBody>
      </p:sp>
      <p:sp>
        <p:nvSpPr>
          <p:cNvPr id="15" name="TextBox 14">
            <a:extLst>
              <a:ext uri="{FF2B5EF4-FFF2-40B4-BE49-F238E27FC236}">
                <a16:creationId xmlns:a16="http://schemas.microsoft.com/office/drawing/2014/main" id="{F21C41CD-AAF8-E64B-967D-516F0F29F448}"/>
              </a:ext>
            </a:extLst>
          </p:cNvPr>
          <p:cNvSpPr txBox="1"/>
          <p:nvPr/>
        </p:nvSpPr>
        <p:spPr>
          <a:xfrm>
            <a:off x="9542885" y="3259659"/>
            <a:ext cx="2351689" cy="1077218"/>
          </a:xfrm>
          <a:prstGeom prst="rect">
            <a:avLst/>
          </a:prstGeom>
          <a:noFill/>
        </p:spPr>
        <p:txBody>
          <a:bodyPr wrap="square">
            <a:spAutoFit/>
          </a:bodyPr>
          <a:lstStyle/>
          <a:p>
            <a:r>
              <a:rPr lang="en-US" sz="1600" b="1" dirty="0">
                <a:solidFill>
                  <a:schemeClr val="bg1"/>
                </a:solidFill>
                <a:latin typeface="Montserrat Semi Bold" pitchFamily="2" charset="77"/>
              </a:rPr>
              <a:t>Prepare to Report on New Environmental, Social, and Governance Metrics</a:t>
            </a:r>
          </a:p>
        </p:txBody>
      </p:sp>
      <p:pic>
        <p:nvPicPr>
          <p:cNvPr id="17" name="Picture 16">
            <a:extLst>
              <a:ext uri="{FF2B5EF4-FFF2-40B4-BE49-F238E27FC236}">
                <a16:creationId xmlns:a16="http://schemas.microsoft.com/office/drawing/2014/main" id="{594B2479-D9A3-2C46-A9C6-0D38BD72C5C6}"/>
              </a:ext>
            </a:extLst>
          </p:cNvPr>
          <p:cNvPicPr>
            <a:picLocks noChangeAspect="1"/>
          </p:cNvPicPr>
          <p:nvPr/>
        </p:nvPicPr>
        <p:blipFill>
          <a:blip r:embed="rId3"/>
          <a:stretch>
            <a:fillRect/>
          </a:stretch>
        </p:blipFill>
        <p:spPr>
          <a:xfrm>
            <a:off x="735684" y="3046151"/>
            <a:ext cx="389107" cy="1674572"/>
          </a:xfrm>
          <a:prstGeom prst="rect">
            <a:avLst/>
          </a:prstGeom>
        </p:spPr>
      </p:pic>
      <p:pic>
        <p:nvPicPr>
          <p:cNvPr id="18" name="Picture 17">
            <a:extLst>
              <a:ext uri="{FF2B5EF4-FFF2-40B4-BE49-F238E27FC236}">
                <a16:creationId xmlns:a16="http://schemas.microsoft.com/office/drawing/2014/main" id="{2724EC25-4D96-E240-A217-FFD4EB8790A4}"/>
              </a:ext>
            </a:extLst>
          </p:cNvPr>
          <p:cNvPicPr>
            <a:picLocks noChangeAspect="1"/>
          </p:cNvPicPr>
          <p:nvPr/>
        </p:nvPicPr>
        <p:blipFill>
          <a:blip r:embed="rId4"/>
          <a:stretch>
            <a:fillRect/>
          </a:stretch>
        </p:blipFill>
        <p:spPr>
          <a:xfrm>
            <a:off x="2831191" y="4400653"/>
            <a:ext cx="517128" cy="1674571"/>
          </a:xfrm>
          <a:prstGeom prst="rect">
            <a:avLst/>
          </a:prstGeom>
        </p:spPr>
      </p:pic>
      <p:pic>
        <p:nvPicPr>
          <p:cNvPr id="19" name="Picture 18">
            <a:extLst>
              <a:ext uri="{FF2B5EF4-FFF2-40B4-BE49-F238E27FC236}">
                <a16:creationId xmlns:a16="http://schemas.microsoft.com/office/drawing/2014/main" id="{CF2125D8-1AFA-D24D-9C6E-6537CD85CE77}"/>
              </a:ext>
            </a:extLst>
          </p:cNvPr>
          <p:cNvPicPr>
            <a:picLocks noChangeAspect="1"/>
          </p:cNvPicPr>
          <p:nvPr/>
        </p:nvPicPr>
        <p:blipFill>
          <a:blip r:embed="rId5"/>
          <a:stretch>
            <a:fillRect/>
          </a:stretch>
        </p:blipFill>
        <p:spPr>
          <a:xfrm>
            <a:off x="4736640" y="3060398"/>
            <a:ext cx="548993" cy="1730524"/>
          </a:xfrm>
          <a:prstGeom prst="rect">
            <a:avLst/>
          </a:prstGeom>
        </p:spPr>
      </p:pic>
      <p:pic>
        <p:nvPicPr>
          <p:cNvPr id="20" name="Picture 19">
            <a:extLst>
              <a:ext uri="{FF2B5EF4-FFF2-40B4-BE49-F238E27FC236}">
                <a16:creationId xmlns:a16="http://schemas.microsoft.com/office/drawing/2014/main" id="{F3EC72C1-4B81-C349-B2A5-B5828350E6DD}"/>
              </a:ext>
            </a:extLst>
          </p:cNvPr>
          <p:cNvPicPr>
            <a:picLocks noChangeAspect="1"/>
          </p:cNvPicPr>
          <p:nvPr/>
        </p:nvPicPr>
        <p:blipFill>
          <a:blip r:embed="rId6"/>
          <a:stretch>
            <a:fillRect/>
          </a:stretch>
        </p:blipFill>
        <p:spPr>
          <a:xfrm>
            <a:off x="7026755" y="4338516"/>
            <a:ext cx="548994" cy="1653321"/>
          </a:xfrm>
          <a:prstGeom prst="rect">
            <a:avLst/>
          </a:prstGeom>
        </p:spPr>
      </p:pic>
      <p:pic>
        <p:nvPicPr>
          <p:cNvPr id="21" name="Picture 20">
            <a:extLst>
              <a:ext uri="{FF2B5EF4-FFF2-40B4-BE49-F238E27FC236}">
                <a16:creationId xmlns:a16="http://schemas.microsoft.com/office/drawing/2014/main" id="{6CFD71FF-A9F2-264D-A5B8-3F32B80CF6AC}"/>
              </a:ext>
            </a:extLst>
          </p:cNvPr>
          <p:cNvPicPr>
            <a:picLocks noChangeAspect="1"/>
          </p:cNvPicPr>
          <p:nvPr/>
        </p:nvPicPr>
        <p:blipFill>
          <a:blip r:embed="rId7"/>
          <a:stretch>
            <a:fillRect/>
          </a:stretch>
        </p:blipFill>
        <p:spPr>
          <a:xfrm>
            <a:off x="8914526" y="3046151"/>
            <a:ext cx="556950" cy="1730524"/>
          </a:xfrm>
          <a:prstGeom prst="rect">
            <a:avLst/>
          </a:prstGeom>
        </p:spPr>
      </p:pic>
    </p:spTree>
    <p:extLst>
      <p:ext uri="{BB962C8B-B14F-4D97-AF65-F5344CB8AC3E}">
        <p14:creationId xmlns:p14="http://schemas.microsoft.com/office/powerpoint/2010/main" val="215199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27485" y="866823"/>
            <a:ext cx="8850086" cy="1342492"/>
          </a:xfrm>
        </p:spPr>
        <p:txBody>
          <a:bodyPr>
            <a:normAutofit fontScale="90000"/>
          </a:bodyPr>
          <a:lstStyle/>
          <a:p>
            <a:r>
              <a:rPr lang="en-US" dirty="0"/>
              <a:t>Reduce friction in the hybrid operating model</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60143" y="2301390"/>
            <a:ext cx="1234924" cy="365124"/>
          </a:xfrm>
        </p:spPr>
        <p:txBody>
          <a:bodyPr/>
          <a:lstStyle/>
          <a:p>
            <a:r>
              <a:rPr lang="en-US" dirty="0">
                <a:solidFill>
                  <a:srgbClr val="FF7F01"/>
                </a:solidFill>
              </a:rPr>
              <a:t>Priority 01</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0"/>
          </p:nvPr>
        </p:nvSpPr>
        <p:spPr>
          <a:xfrm>
            <a:off x="1995067" y="2301184"/>
            <a:ext cx="6287103" cy="365124"/>
          </a:xfrm>
        </p:spPr>
        <p:txBody>
          <a:bodyPr/>
          <a:lstStyle/>
          <a:p>
            <a:r>
              <a:rPr lang="en-US" dirty="0"/>
              <a:t>| APO07 Human Resources Management</a:t>
            </a:r>
          </a:p>
        </p:txBody>
      </p:sp>
      <p:sp>
        <p:nvSpPr>
          <p:cNvPr id="21" name="Text Placeholder 20">
            <a:extLst>
              <a:ext uri="{FF2B5EF4-FFF2-40B4-BE49-F238E27FC236}">
                <a16:creationId xmlns:a16="http://schemas.microsoft.com/office/drawing/2014/main" id="{A0887ED5-9F22-5041-8606-F381B8210AEF}"/>
              </a:ext>
            </a:extLst>
          </p:cNvPr>
          <p:cNvSpPr>
            <a:spLocks noGrp="1"/>
          </p:cNvSpPr>
          <p:nvPr>
            <p:ph type="body" sz="quarter" idx="11"/>
          </p:nvPr>
        </p:nvSpPr>
        <p:spPr>
          <a:xfrm>
            <a:off x="760143" y="2871447"/>
            <a:ext cx="5802086" cy="806031"/>
          </a:xfrm>
        </p:spPr>
        <p:txBody>
          <a:bodyPr/>
          <a:lstStyle/>
          <a:p>
            <a:r>
              <a:rPr lang="en-US" dirty="0"/>
              <a:t>Deliver solutions that create equity between remote workers and office workers and make collaboration a joy.</a:t>
            </a:r>
          </a:p>
        </p:txBody>
      </p:sp>
      <p:pic>
        <p:nvPicPr>
          <p:cNvPr id="2" name="Picture 2">
            <a:extLst>
              <a:ext uri="{FF2B5EF4-FFF2-40B4-BE49-F238E27FC236}">
                <a16:creationId xmlns:a16="http://schemas.microsoft.com/office/drawing/2014/main" id="{F307C757-C3EE-E666-321B-7CDCE47058DC}"/>
              </a:ext>
            </a:extLst>
          </p:cNvPr>
          <p:cNvPicPr>
            <a:picLocks noChangeAspect="1"/>
          </p:cNvPicPr>
          <p:nvPr/>
        </p:nvPicPr>
        <p:blipFill>
          <a:blip r:embed="rId3"/>
          <a:stretch>
            <a:fillRect/>
          </a:stretch>
        </p:blipFill>
        <p:spPr>
          <a:xfrm>
            <a:off x="9562348" y="5831936"/>
            <a:ext cx="1813932" cy="532554"/>
          </a:xfrm>
          <a:prstGeom prst="rect">
            <a:avLst/>
          </a:prstGeom>
        </p:spPr>
      </p:pic>
    </p:spTree>
    <p:extLst>
      <p:ext uri="{BB962C8B-B14F-4D97-AF65-F5344CB8AC3E}">
        <p14:creationId xmlns:p14="http://schemas.microsoft.com/office/powerpoint/2010/main" val="10237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87EF36F-AAA0-4BA1-BB22-39F8246CB6D0}"/>
              </a:ext>
            </a:extLst>
          </p:cNvPr>
          <p:cNvSpPr/>
          <p:nvPr/>
        </p:nvSpPr>
        <p:spPr>
          <a:xfrm>
            <a:off x="371475" y="3476625"/>
            <a:ext cx="8001000" cy="2695575"/>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E23B443B-2E68-4513-9679-AA785A79B560}"/>
              </a:ext>
            </a:extLst>
          </p:cNvPr>
          <p:cNvSpPr/>
          <p:nvPr/>
        </p:nvSpPr>
        <p:spPr>
          <a:xfrm>
            <a:off x="-184695" y="2900238"/>
            <a:ext cx="6418227" cy="8191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itle 6">
            <a:extLst>
              <a:ext uri="{FF2B5EF4-FFF2-40B4-BE49-F238E27FC236}">
                <a16:creationId xmlns:a16="http://schemas.microsoft.com/office/drawing/2014/main" id="{04DA5E8E-116A-934E-B220-8F05D40677D9}"/>
              </a:ext>
            </a:extLst>
          </p:cNvPr>
          <p:cNvSpPr>
            <a:spLocks noGrp="1"/>
          </p:cNvSpPr>
          <p:nvPr>
            <p:ph type="ctrTitle"/>
          </p:nvPr>
        </p:nvSpPr>
        <p:spPr>
          <a:xfrm>
            <a:off x="744461" y="639709"/>
            <a:ext cx="6602731" cy="642277"/>
          </a:xfrm>
        </p:spPr>
        <p:txBody>
          <a:bodyPr/>
          <a:lstStyle/>
          <a:p>
            <a:r>
              <a:rPr lang="en-US" dirty="0"/>
              <a:t>Hybrid work is here to stay</a:t>
            </a:r>
          </a:p>
        </p:txBody>
      </p:sp>
      <p:sp>
        <p:nvSpPr>
          <p:cNvPr id="8" name="Text Placeholder 7">
            <a:extLst>
              <a:ext uri="{FF2B5EF4-FFF2-40B4-BE49-F238E27FC236}">
                <a16:creationId xmlns:a16="http://schemas.microsoft.com/office/drawing/2014/main" id="{7EC73A3A-031D-5B43-BA55-0CD9FA3719EE}"/>
              </a:ext>
            </a:extLst>
          </p:cNvPr>
          <p:cNvSpPr>
            <a:spLocks noGrp="1"/>
          </p:cNvSpPr>
          <p:nvPr>
            <p:ph type="body" sz="quarter" idx="13"/>
          </p:nvPr>
        </p:nvSpPr>
        <p:spPr>
          <a:xfrm>
            <a:off x="8949055" y="642599"/>
            <a:ext cx="2722523" cy="1552574"/>
          </a:xfrm>
        </p:spPr>
        <p:txBody>
          <a:bodyPr/>
          <a:lstStyle/>
          <a:p>
            <a:r>
              <a:rPr lang="en-US" sz="2400" dirty="0">
                <a:solidFill>
                  <a:srgbClr val="FF7F01"/>
                </a:solidFill>
              </a:rPr>
              <a:t>Three in four organizations have a “hybrid” approach to work.</a:t>
            </a:r>
          </a:p>
        </p:txBody>
      </p:sp>
      <p:sp>
        <p:nvSpPr>
          <p:cNvPr id="11" name="Text Placeholder 10">
            <a:extLst>
              <a:ext uri="{FF2B5EF4-FFF2-40B4-BE49-F238E27FC236}">
                <a16:creationId xmlns:a16="http://schemas.microsoft.com/office/drawing/2014/main" id="{63547309-0F1B-BF43-9945-968CCBCEC6BC}"/>
              </a:ext>
            </a:extLst>
          </p:cNvPr>
          <p:cNvSpPr>
            <a:spLocks noGrp="1"/>
          </p:cNvSpPr>
          <p:nvPr>
            <p:ph type="body" sz="quarter" idx="16"/>
          </p:nvPr>
        </p:nvSpPr>
        <p:spPr>
          <a:xfrm>
            <a:off x="9392478" y="4185287"/>
            <a:ext cx="2913821" cy="1360747"/>
          </a:xfrm>
        </p:spPr>
        <p:txBody>
          <a:bodyPr/>
          <a:lstStyle/>
          <a:p>
            <a:r>
              <a:rPr lang="en-US" sz="1200" dirty="0">
                <a:solidFill>
                  <a:schemeClr val="bg1"/>
                </a:solidFill>
                <a:latin typeface="Roboto" panose="02000000000000000000" pitchFamily="2" charset="0"/>
                <a:ea typeface="Roboto" panose="02000000000000000000" pitchFamily="2" charset="0"/>
              </a:rPr>
              <a:t>In most organizations, a hybrid model is being implemented. Only </a:t>
            </a:r>
            <a:r>
              <a:rPr lang="en-US" sz="1200" b="1" dirty="0">
                <a:solidFill>
                  <a:schemeClr val="bg1"/>
                </a:solidFill>
                <a:latin typeface="Roboto" panose="02000000000000000000" pitchFamily="2" charset="0"/>
                <a:ea typeface="Roboto" panose="02000000000000000000" pitchFamily="2" charset="0"/>
              </a:rPr>
              <a:t>14.9%</a:t>
            </a:r>
            <a:r>
              <a:rPr lang="en-US" sz="1200" dirty="0">
                <a:solidFill>
                  <a:schemeClr val="bg1"/>
                </a:solidFill>
                <a:latin typeface="Roboto" panose="02000000000000000000" pitchFamily="2" charset="0"/>
                <a:ea typeface="Roboto" panose="02000000000000000000" pitchFamily="2" charset="0"/>
              </a:rPr>
              <a:t> of organizations are planning for almost everyone to return to the office, and only </a:t>
            </a:r>
            <a:r>
              <a:rPr lang="en-US" sz="1200" b="1" dirty="0">
                <a:solidFill>
                  <a:schemeClr val="bg1"/>
                </a:solidFill>
                <a:latin typeface="Roboto" panose="02000000000000000000" pitchFamily="2" charset="0"/>
                <a:ea typeface="Roboto" panose="02000000000000000000" pitchFamily="2" charset="0"/>
              </a:rPr>
              <a:t>9.9%</a:t>
            </a:r>
            <a:r>
              <a:rPr lang="en-US" sz="1200" dirty="0">
                <a:solidFill>
                  <a:schemeClr val="bg1"/>
                </a:solidFill>
                <a:latin typeface="Roboto" panose="02000000000000000000" pitchFamily="2" charset="0"/>
                <a:ea typeface="Roboto" panose="02000000000000000000" pitchFamily="2" charset="0"/>
              </a:rPr>
              <a:t> for almost everyone to work remotely.</a:t>
            </a:r>
          </a:p>
        </p:txBody>
      </p:sp>
      <p:sp>
        <p:nvSpPr>
          <p:cNvPr id="3" name="Text Placeholder 2">
            <a:extLst>
              <a:ext uri="{FF2B5EF4-FFF2-40B4-BE49-F238E27FC236}">
                <a16:creationId xmlns:a16="http://schemas.microsoft.com/office/drawing/2014/main" id="{81334D3C-FAF5-4AFF-9A4C-A58FCD9DD9CD}"/>
              </a:ext>
            </a:extLst>
          </p:cNvPr>
          <p:cNvSpPr>
            <a:spLocks noGrp="1"/>
          </p:cNvSpPr>
          <p:nvPr>
            <p:ph type="body" sz="quarter" idx="15"/>
          </p:nvPr>
        </p:nvSpPr>
        <p:spPr>
          <a:xfrm>
            <a:off x="773499" y="1515037"/>
            <a:ext cx="5907322" cy="269762"/>
          </a:xfrm>
        </p:spPr>
        <p:txBody>
          <a:bodyPr/>
          <a:lstStyle/>
          <a:p>
            <a:r>
              <a:rPr lang="en-US" dirty="0"/>
              <a:t>CIOs must deal with new pain points related to friction of collaboration</a:t>
            </a:r>
          </a:p>
        </p:txBody>
      </p:sp>
      <p:sp>
        <p:nvSpPr>
          <p:cNvPr id="4" name="Text Placeholder 3">
            <a:extLst>
              <a:ext uri="{FF2B5EF4-FFF2-40B4-BE49-F238E27FC236}">
                <a16:creationId xmlns:a16="http://schemas.microsoft.com/office/drawing/2014/main" id="{99BB599D-DAA1-4631-88EC-8BF0CBE49726}"/>
              </a:ext>
            </a:extLst>
          </p:cNvPr>
          <p:cNvSpPr>
            <a:spLocks noGrp="1"/>
          </p:cNvSpPr>
          <p:nvPr>
            <p:ph type="body" sz="quarter" idx="14"/>
          </p:nvPr>
        </p:nvSpPr>
        <p:spPr/>
        <p:txBody>
          <a:bodyPr/>
          <a:lstStyle/>
          <a:p>
            <a:r>
              <a:rPr lang="en-US" dirty="0"/>
              <a:t>Tech trends 2022 survey</a:t>
            </a:r>
          </a:p>
        </p:txBody>
      </p:sp>
      <p:sp>
        <p:nvSpPr>
          <p:cNvPr id="5" name="TextBox 4">
            <a:extLst>
              <a:ext uri="{FF2B5EF4-FFF2-40B4-BE49-F238E27FC236}">
                <a16:creationId xmlns:a16="http://schemas.microsoft.com/office/drawing/2014/main" id="{2A3AA857-FB93-4595-A815-81DD07AA2A6A}"/>
              </a:ext>
            </a:extLst>
          </p:cNvPr>
          <p:cNvSpPr txBox="1"/>
          <p:nvPr/>
        </p:nvSpPr>
        <p:spPr>
          <a:xfrm>
            <a:off x="680223" y="1977712"/>
            <a:ext cx="694140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In 2020, CIOs adapted to the pandemic’s disruption to offices by investing in capabilities to enable remote work. With restrictions on gathering in offices, even digital laggards had to shift to an all-remote work model for non-essential workers.</a:t>
            </a:r>
          </a:p>
        </p:txBody>
      </p:sp>
      <p:sp>
        <p:nvSpPr>
          <p:cNvPr id="6" name="TextBox 5">
            <a:extLst>
              <a:ext uri="{FF2B5EF4-FFF2-40B4-BE49-F238E27FC236}">
                <a16:creationId xmlns:a16="http://schemas.microsoft.com/office/drawing/2014/main" id="{B62F034B-3840-40F7-82B0-D4F9AFCDF668}"/>
              </a:ext>
            </a:extLst>
          </p:cNvPr>
          <p:cNvSpPr txBox="1"/>
          <p:nvPr/>
        </p:nvSpPr>
        <p:spPr>
          <a:xfrm>
            <a:off x="1079986" y="3000250"/>
            <a:ext cx="686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F01"/>
                </a:solidFill>
                <a:effectLst/>
                <a:uLnTx/>
                <a:uFillTx/>
                <a:latin typeface="Exo" panose="02000303000000000000" pitchFamily="2" charset="0"/>
                <a:ea typeface="+mn-ea"/>
                <a:cs typeface="+mn-cs"/>
              </a:rPr>
              <a:t>24%</a:t>
            </a:r>
          </a:p>
        </p:txBody>
      </p:sp>
      <p:sp>
        <p:nvSpPr>
          <p:cNvPr id="12" name="TextBox 11">
            <a:extLst>
              <a:ext uri="{FF2B5EF4-FFF2-40B4-BE49-F238E27FC236}">
                <a16:creationId xmlns:a16="http://schemas.microsoft.com/office/drawing/2014/main" id="{C95F6665-270C-4CF6-A44F-FB3C616B1B20}"/>
              </a:ext>
            </a:extLst>
          </p:cNvPr>
          <p:cNvSpPr txBox="1"/>
          <p:nvPr/>
        </p:nvSpPr>
        <p:spPr>
          <a:xfrm>
            <a:off x="2738785" y="3000250"/>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F01"/>
                </a:solidFill>
                <a:effectLst/>
                <a:uLnTx/>
                <a:uFillTx/>
                <a:latin typeface="Exo" panose="02000303000000000000" pitchFamily="2" charset="0"/>
                <a:ea typeface="+mn-ea"/>
                <a:cs typeface="+mn-cs"/>
              </a:rPr>
              <a:t>23%</a:t>
            </a:r>
          </a:p>
        </p:txBody>
      </p:sp>
      <p:sp>
        <p:nvSpPr>
          <p:cNvPr id="13" name="TextBox 12">
            <a:extLst>
              <a:ext uri="{FF2B5EF4-FFF2-40B4-BE49-F238E27FC236}">
                <a16:creationId xmlns:a16="http://schemas.microsoft.com/office/drawing/2014/main" id="{E997833F-5263-448A-BB85-4C4E1E715CE2}"/>
              </a:ext>
            </a:extLst>
          </p:cNvPr>
          <p:cNvSpPr txBox="1"/>
          <p:nvPr/>
        </p:nvSpPr>
        <p:spPr>
          <a:xfrm>
            <a:off x="4751671" y="3000250"/>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F01"/>
                </a:solidFill>
                <a:effectLst/>
                <a:uLnTx/>
                <a:uFillTx/>
                <a:latin typeface="Exo" panose="02000303000000000000" pitchFamily="2" charset="0"/>
                <a:ea typeface="+mn-ea"/>
                <a:cs typeface="+mn-cs"/>
              </a:rPr>
              <a:t>20%</a:t>
            </a:r>
          </a:p>
        </p:txBody>
      </p:sp>
      <p:sp>
        <p:nvSpPr>
          <p:cNvPr id="9" name="TextBox 8">
            <a:extLst>
              <a:ext uri="{FF2B5EF4-FFF2-40B4-BE49-F238E27FC236}">
                <a16:creationId xmlns:a16="http://schemas.microsoft.com/office/drawing/2014/main" id="{DEE91293-8E3D-4A09-9D4D-21B36BE04A7E}"/>
              </a:ext>
            </a:extLst>
          </p:cNvPr>
          <p:cNvSpPr txBox="1"/>
          <p:nvPr/>
        </p:nvSpPr>
        <p:spPr>
          <a:xfrm>
            <a:off x="2369292" y="3338388"/>
            <a:ext cx="15055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7F01"/>
                </a:solidFill>
                <a:effectLst/>
                <a:uLnTx/>
                <a:uFillTx/>
                <a:latin typeface="Exo" panose="02000303000000000000" pitchFamily="2" charset="0"/>
                <a:ea typeface="Roboto" panose="02000000000000000000" pitchFamily="2" charset="0"/>
                <a:cs typeface="+mn-cs"/>
              </a:rPr>
              <a:t>Instant Messaging</a:t>
            </a:r>
          </a:p>
        </p:txBody>
      </p:sp>
      <p:sp>
        <p:nvSpPr>
          <p:cNvPr id="16" name="TextBox 15">
            <a:extLst>
              <a:ext uri="{FF2B5EF4-FFF2-40B4-BE49-F238E27FC236}">
                <a16:creationId xmlns:a16="http://schemas.microsoft.com/office/drawing/2014/main" id="{A3F3BC3F-0D17-4427-B2D8-5F4D8D3380D3}"/>
              </a:ext>
            </a:extLst>
          </p:cNvPr>
          <p:cNvSpPr txBox="1"/>
          <p:nvPr/>
        </p:nvSpPr>
        <p:spPr>
          <a:xfrm>
            <a:off x="699273" y="3338388"/>
            <a:ext cx="1500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7F01"/>
                </a:solidFill>
                <a:effectLst/>
                <a:uLnTx/>
                <a:uFillTx/>
                <a:latin typeface="Exo" panose="02000303000000000000" pitchFamily="2" charset="0"/>
                <a:ea typeface="Roboto" panose="02000000000000000000" pitchFamily="2" charset="0"/>
                <a:cs typeface="+mn-cs"/>
              </a:rPr>
              <a:t>Web Conferencing</a:t>
            </a:r>
          </a:p>
        </p:txBody>
      </p:sp>
      <p:sp>
        <p:nvSpPr>
          <p:cNvPr id="17" name="TextBox 16">
            <a:extLst>
              <a:ext uri="{FF2B5EF4-FFF2-40B4-BE49-F238E27FC236}">
                <a16:creationId xmlns:a16="http://schemas.microsoft.com/office/drawing/2014/main" id="{19E86721-65A2-4CA3-B256-A05D1B40BAE5}"/>
              </a:ext>
            </a:extLst>
          </p:cNvPr>
          <p:cNvSpPr txBox="1"/>
          <p:nvPr/>
        </p:nvSpPr>
        <p:spPr>
          <a:xfrm>
            <a:off x="4164972" y="3338388"/>
            <a:ext cx="19271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7F01"/>
                </a:solidFill>
                <a:effectLst/>
                <a:uLnTx/>
                <a:uFillTx/>
                <a:latin typeface="Exo" panose="02000303000000000000" pitchFamily="2" charset="0"/>
                <a:ea typeface="Roboto" panose="02000000000000000000" pitchFamily="2" charset="0"/>
                <a:cs typeface="+mn-cs"/>
              </a:rPr>
              <a:t>Document Collaboration</a:t>
            </a:r>
          </a:p>
        </p:txBody>
      </p:sp>
      <p:sp>
        <p:nvSpPr>
          <p:cNvPr id="18" name="TextBox 17">
            <a:extLst>
              <a:ext uri="{FF2B5EF4-FFF2-40B4-BE49-F238E27FC236}">
                <a16:creationId xmlns:a16="http://schemas.microsoft.com/office/drawing/2014/main" id="{FA9D274C-B6CF-495A-9F43-4F16723292D1}"/>
              </a:ext>
            </a:extLst>
          </p:cNvPr>
          <p:cNvSpPr txBox="1"/>
          <p:nvPr/>
        </p:nvSpPr>
        <p:spPr>
          <a:xfrm>
            <a:off x="687783" y="2649336"/>
            <a:ext cx="492955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Exo" panose="02000303000000000000" pitchFamily="2" charset="0"/>
                <a:ea typeface="Roboto" panose="02000000000000000000" pitchFamily="2" charset="0"/>
                <a:cs typeface="+mn-cs"/>
              </a:rPr>
              <a:t>Most popular technologies already invested in to facilitate better collaboration</a:t>
            </a:r>
          </a:p>
        </p:txBody>
      </p:sp>
      <p:sp>
        <p:nvSpPr>
          <p:cNvPr id="19" name="TextBox 18">
            <a:extLst>
              <a:ext uri="{FF2B5EF4-FFF2-40B4-BE49-F238E27FC236}">
                <a16:creationId xmlns:a16="http://schemas.microsoft.com/office/drawing/2014/main" id="{D36F2CBB-3EB9-42A4-9130-E050600DC45D}"/>
              </a:ext>
            </a:extLst>
          </p:cNvPr>
          <p:cNvSpPr txBox="1"/>
          <p:nvPr/>
        </p:nvSpPr>
        <p:spPr>
          <a:xfrm>
            <a:off x="698833" y="3862263"/>
            <a:ext cx="763554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In 2022, the focus shifts to solving problems created by the new hybrid operating model where some employees are in the office and some are working remotely. Without the ease of collaborating in a central hub, technology can play a role in reducing friction in several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Foster more connections between employees.</a:t>
            </a:r>
            <a:r>
              <a:rPr kumimoji="0" lang="en-US"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Remote workers are less likely to collaborate with people outside of their department and less likely to spontaneously collaborate with their peers. CIOs should provide a digital employee experience that fosters collaboration habits and keeps workers engaged.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Prevent employee attrition. </a:t>
            </a:r>
            <a:r>
              <a:rPr kumimoji="0" lang="en-US"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With more workers reevaluating their careers and leaving their jobs, CIOs can help employees feel connected to the overall purpose of the organization. Finding a way to maintain culture in the new context will require new solutions. While conference room technology can be a bane to IT departments, making hybrid meetings effortless to facilitate will be more important.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Provide new standards for mediated collaboration.</a:t>
            </a:r>
            <a:r>
              <a:rPr kumimoji="0" lang="en-US"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Meeting isn’t as easy as simply gathering around the same table anymore. CIOs need to provide structure around how hybrid meetings are conducted to create equity between all participants. Business continuity processes must also consider potential outages for collaboration services so employees can continue the work despite a major outage.</a:t>
            </a:r>
          </a:p>
        </p:txBody>
      </p:sp>
    </p:spTree>
    <p:extLst>
      <p:ext uri="{BB962C8B-B14F-4D97-AF65-F5344CB8AC3E}">
        <p14:creationId xmlns:p14="http://schemas.microsoft.com/office/powerpoint/2010/main" val="328627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3E139C-C47B-6644-8FED-A55244E0B57C}"/>
              </a:ext>
            </a:extLst>
          </p:cNvPr>
          <p:cNvSpPr>
            <a:spLocks noGrp="1"/>
          </p:cNvSpPr>
          <p:nvPr>
            <p:ph type="ctrTitle"/>
          </p:nvPr>
        </p:nvSpPr>
        <p:spPr>
          <a:xfrm>
            <a:off x="727220" y="866823"/>
            <a:ext cx="7260771" cy="1342492"/>
          </a:xfrm>
        </p:spPr>
        <p:txBody>
          <a:bodyPr>
            <a:normAutofit/>
          </a:bodyPr>
          <a:lstStyle/>
          <a:p>
            <a:r>
              <a:rPr lang="en-US" dirty="0"/>
              <a:t>Elizabeth Clark</a:t>
            </a:r>
          </a:p>
        </p:txBody>
      </p:sp>
      <p:sp>
        <p:nvSpPr>
          <p:cNvPr id="7" name="Subtitle 6">
            <a:extLst>
              <a:ext uri="{FF2B5EF4-FFF2-40B4-BE49-F238E27FC236}">
                <a16:creationId xmlns:a16="http://schemas.microsoft.com/office/drawing/2014/main" id="{54765D2D-2B9D-9B4A-AE67-A408C35E67A1}"/>
              </a:ext>
            </a:extLst>
          </p:cNvPr>
          <p:cNvSpPr>
            <a:spLocks noGrp="1"/>
          </p:cNvSpPr>
          <p:nvPr>
            <p:ph type="subTitle" idx="1"/>
          </p:nvPr>
        </p:nvSpPr>
        <p:spPr>
          <a:xfrm>
            <a:off x="783893" y="2301390"/>
            <a:ext cx="7260769" cy="365124"/>
          </a:xfrm>
        </p:spPr>
        <p:txBody>
          <a:bodyPr/>
          <a:lstStyle/>
          <a:p>
            <a:r>
              <a:rPr lang="en-US" dirty="0">
                <a:solidFill>
                  <a:srgbClr val="FF7F01"/>
                </a:solidFill>
              </a:rPr>
              <a:t>CIO, Harvard business school</a:t>
            </a:r>
          </a:p>
        </p:txBody>
      </p:sp>
      <p:sp>
        <p:nvSpPr>
          <p:cNvPr id="13" name="Text Placeholder 12">
            <a:extLst>
              <a:ext uri="{FF2B5EF4-FFF2-40B4-BE49-F238E27FC236}">
                <a16:creationId xmlns:a16="http://schemas.microsoft.com/office/drawing/2014/main" id="{73839717-1075-0746-B321-2D8283A03E4E}"/>
              </a:ext>
            </a:extLst>
          </p:cNvPr>
          <p:cNvSpPr>
            <a:spLocks noGrp="1"/>
          </p:cNvSpPr>
          <p:nvPr>
            <p:ph type="body" sz="quarter" idx="11"/>
          </p:nvPr>
        </p:nvSpPr>
        <p:spPr>
          <a:xfrm>
            <a:off x="760143" y="2871447"/>
            <a:ext cx="7260770" cy="2330120"/>
          </a:xfrm>
        </p:spPr>
        <p:txBody>
          <a:bodyPr/>
          <a:lstStyle/>
          <a:p>
            <a:r>
              <a:rPr lang="en-US" sz="2800" dirty="0"/>
              <a:t>"I want to create experiences that are sticky. That keep people coming back and engaging with their colleagues." </a:t>
            </a:r>
          </a:p>
        </p:txBody>
      </p:sp>
      <p:pic>
        <p:nvPicPr>
          <p:cNvPr id="3" name="Picture 2" descr="A person with red hair&#10;&#10;Description automatically generated with low confidence">
            <a:extLst>
              <a:ext uri="{FF2B5EF4-FFF2-40B4-BE49-F238E27FC236}">
                <a16:creationId xmlns:a16="http://schemas.microsoft.com/office/drawing/2014/main" id="{CD21D4B3-64B4-4F3B-985B-8426D539DE31}"/>
              </a:ext>
            </a:extLst>
          </p:cNvPr>
          <p:cNvPicPr>
            <a:picLocks noChangeAspect="1"/>
          </p:cNvPicPr>
          <p:nvPr/>
        </p:nvPicPr>
        <p:blipFill rotWithShape="1">
          <a:blip r:embed="rId3"/>
          <a:srcRect l="19391" r="13363"/>
          <a:stretch/>
        </p:blipFill>
        <p:spPr>
          <a:xfrm>
            <a:off x="8219661" y="2365513"/>
            <a:ext cx="2788774" cy="2764733"/>
          </a:xfrm>
          <a:prstGeom prst="ellipse">
            <a:avLst/>
          </a:prstGeom>
        </p:spPr>
      </p:pic>
      <p:sp>
        <p:nvSpPr>
          <p:cNvPr id="8" name="Rounded Rectangle 12">
            <a:extLst>
              <a:ext uri="{FF2B5EF4-FFF2-40B4-BE49-F238E27FC236}">
                <a16:creationId xmlns:a16="http://schemas.microsoft.com/office/drawing/2014/main" id="{98BFEF62-FD53-4B4D-AB90-C40C7BFBDEDA}"/>
              </a:ext>
            </a:extLst>
          </p:cNvPr>
          <p:cNvSpPr/>
          <p:nvPr/>
        </p:nvSpPr>
        <p:spPr>
          <a:xfrm>
            <a:off x="800101" y="5433686"/>
            <a:ext cx="6340806" cy="985209"/>
          </a:xfrm>
          <a:prstGeom prst="roundRect">
            <a:avLst>
              <a:gd name="adj" fmla="val 8621"/>
            </a:avLst>
          </a:prstGeom>
          <a:solidFill>
            <a:schemeClr val="bg1"/>
          </a:solidFill>
          <a:ln>
            <a:noFill/>
          </a:ln>
          <a:effectLst>
            <a:outerShdw blurRad="127000" dist="60721"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ounded Rectangle 13">
            <a:extLst>
              <a:ext uri="{FF2B5EF4-FFF2-40B4-BE49-F238E27FC236}">
                <a16:creationId xmlns:a16="http://schemas.microsoft.com/office/drawing/2014/main" id="{15EB258A-9F62-4FA9-9043-595EB4D49A68}"/>
              </a:ext>
            </a:extLst>
          </p:cNvPr>
          <p:cNvSpPr/>
          <p:nvPr/>
        </p:nvSpPr>
        <p:spPr>
          <a:xfrm rot="10800000">
            <a:off x="865413" y="5433683"/>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 Placeholder 3">
            <a:extLst>
              <a:ext uri="{FF2B5EF4-FFF2-40B4-BE49-F238E27FC236}">
                <a16:creationId xmlns:a16="http://schemas.microsoft.com/office/drawing/2014/main" id="{561CE83B-5B2F-44D5-99DE-AD2525D98632}"/>
              </a:ext>
            </a:extLst>
          </p:cNvPr>
          <p:cNvSpPr txBox="1">
            <a:spLocks/>
          </p:cNvSpPr>
          <p:nvPr/>
        </p:nvSpPr>
        <p:spPr>
          <a:xfrm>
            <a:off x="1743200" y="5888939"/>
            <a:ext cx="5200267" cy="26914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i="0" dirty="0">
                <a:solidFill>
                  <a:srgbClr val="292F36"/>
                </a:solidFill>
                <a:effectLst/>
                <a:latin typeface="Exo" panose="02000303000000000000" pitchFamily="2" charset="0"/>
                <a:hlinkClick r:id="rId4"/>
              </a:rPr>
              <a:t>Frictionless hybrid working: </a:t>
            </a:r>
            <a:br>
              <a:rPr lang="en-US" b="1" i="0" dirty="0">
                <a:solidFill>
                  <a:srgbClr val="292F36"/>
                </a:solidFill>
                <a:effectLst/>
                <a:latin typeface="Exo" panose="02000303000000000000" pitchFamily="2" charset="0"/>
                <a:hlinkClick r:id="rId4"/>
              </a:rPr>
            </a:br>
            <a:r>
              <a:rPr lang="en-US" b="1" i="0" dirty="0">
                <a:solidFill>
                  <a:srgbClr val="292F36"/>
                </a:solidFill>
                <a:effectLst/>
                <a:latin typeface="Exo" panose="02000303000000000000" pitchFamily="2" charset="0"/>
                <a:hlinkClick r:id="rId4"/>
              </a:rPr>
              <a:t>How the Harvard Business School did it</a:t>
            </a:r>
            <a:endParaRPr lang="en-US" b="1" i="0" dirty="0">
              <a:solidFill>
                <a:srgbClr val="292F36"/>
              </a:solidFill>
              <a:effectLst/>
              <a:latin typeface="Exo" panose="02000303000000000000" pitchFamily="2" charset="0"/>
            </a:endParaRPr>
          </a:p>
        </p:txBody>
      </p:sp>
      <p:grpSp>
        <p:nvGrpSpPr>
          <p:cNvPr id="11" name="Group 10">
            <a:extLst>
              <a:ext uri="{FF2B5EF4-FFF2-40B4-BE49-F238E27FC236}">
                <a16:creationId xmlns:a16="http://schemas.microsoft.com/office/drawing/2014/main" id="{AC82B533-32DE-4C37-974E-4DA3DBF43E14}"/>
              </a:ext>
            </a:extLst>
          </p:cNvPr>
          <p:cNvGrpSpPr/>
          <p:nvPr/>
        </p:nvGrpSpPr>
        <p:grpSpPr>
          <a:xfrm>
            <a:off x="1008577" y="5628123"/>
            <a:ext cx="526148" cy="529957"/>
            <a:chOff x="973035" y="5538334"/>
            <a:chExt cx="673429" cy="678304"/>
          </a:xfrm>
        </p:grpSpPr>
        <p:sp>
          <p:nvSpPr>
            <p:cNvPr id="14" name="Oval 13">
              <a:extLst>
                <a:ext uri="{FF2B5EF4-FFF2-40B4-BE49-F238E27FC236}">
                  <a16:creationId xmlns:a16="http://schemas.microsoft.com/office/drawing/2014/main" id="{57B2EFDE-6BD7-4E25-896B-D04620461767}"/>
                </a:ext>
              </a:extLst>
            </p:cNvPr>
            <p:cNvSpPr/>
            <p:nvPr userDrawn="1"/>
          </p:nvSpPr>
          <p:spPr>
            <a:xfrm>
              <a:off x="973035" y="5538334"/>
              <a:ext cx="673429" cy="678304"/>
            </a:xfrm>
            <a:prstGeom prst="ellipse">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riangle 19">
              <a:extLst>
                <a:ext uri="{FF2B5EF4-FFF2-40B4-BE49-F238E27FC236}">
                  <a16:creationId xmlns:a16="http://schemas.microsoft.com/office/drawing/2014/main" id="{AEC8B169-C527-4817-8006-C347BCD1A6F7}"/>
                </a:ext>
              </a:extLst>
            </p:cNvPr>
            <p:cNvSpPr/>
            <p:nvPr userDrawn="1"/>
          </p:nvSpPr>
          <p:spPr>
            <a:xfrm rot="5400000">
              <a:off x="1181889" y="5715748"/>
              <a:ext cx="363105" cy="313200"/>
            </a:xfrm>
            <a:prstGeom prst="triangle">
              <a:avLst/>
            </a:prstGeom>
            <a:solidFill>
              <a:srgbClr val="FFC000"/>
            </a:solidFill>
            <a:ln w="25400">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6" name="TextBox 15">
            <a:extLst>
              <a:ext uri="{FF2B5EF4-FFF2-40B4-BE49-F238E27FC236}">
                <a16:creationId xmlns:a16="http://schemas.microsoft.com/office/drawing/2014/main" id="{3EF7F153-78FE-4C3B-9D8A-9DB99546D135}"/>
              </a:ext>
            </a:extLst>
          </p:cNvPr>
          <p:cNvSpPr txBox="1"/>
          <p:nvPr/>
        </p:nvSpPr>
        <p:spPr>
          <a:xfrm>
            <a:off x="1743201" y="5634085"/>
            <a:ext cx="3920910" cy="1938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0" kern="1200" noProof="0" dirty="0">
                <a:solidFill>
                  <a:schemeClr val="tx1"/>
                </a:solidFill>
                <a:latin typeface="Montserrat" pitchFamily="2" charset="77"/>
                <a:ea typeface="+mn-ea"/>
                <a:cs typeface="+mn-cs"/>
              </a:rPr>
              <a:t>Listen to the Tech Insights podcast:</a:t>
            </a:r>
          </a:p>
        </p:txBody>
      </p:sp>
    </p:spTree>
    <p:extLst>
      <p:ext uri="{BB962C8B-B14F-4D97-AF65-F5344CB8AC3E}">
        <p14:creationId xmlns:p14="http://schemas.microsoft.com/office/powerpoint/2010/main" val="428868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9854</Words>
  <Application>Microsoft Office PowerPoint</Application>
  <PresentationFormat>Widescreen</PresentationFormat>
  <Paragraphs>628</Paragraphs>
  <Slides>51</Slides>
  <Notes>51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51</vt:i4>
      </vt:variant>
    </vt:vector>
  </HeadingPairs>
  <TitlesOfParts>
    <vt:vector size="63" baseType="lpstr">
      <vt:lpstr>Roboto</vt:lpstr>
      <vt:lpstr>Montserrat ExtraBold</vt:lpstr>
      <vt:lpstr>Montserrat</vt:lpstr>
      <vt:lpstr>Montserrat SemiBold</vt:lpstr>
      <vt:lpstr>Arial</vt:lpstr>
      <vt:lpstr>Roboto Condensed Light</vt:lpstr>
      <vt:lpstr>Montserrat Semi Bold</vt:lpstr>
      <vt:lpstr>Exo</vt:lpstr>
      <vt:lpstr>Calibri</vt:lpstr>
      <vt:lpstr>Office Theme</vt:lpstr>
      <vt:lpstr>2_Office Theme</vt:lpstr>
      <vt:lpstr>3_Office Theme</vt:lpstr>
      <vt:lpstr>CIO Priorities 2022</vt:lpstr>
      <vt:lpstr>PowerPoint Presentation</vt:lpstr>
      <vt:lpstr>Info-Tech’s annual CIO priorities are formed from proprietary primary data and consultation with our internal experts with CIO stature</vt:lpstr>
      <vt:lpstr>The CIO priorities are informed by Info-Tech’s trends research reports and surveys</vt:lpstr>
      <vt:lpstr>PowerPoint Presentation</vt:lpstr>
      <vt:lpstr>The Five CIO Priorities </vt:lpstr>
      <vt:lpstr>Reduce friction in the hybrid operating model</vt:lpstr>
      <vt:lpstr>Hybrid work is here to stay</vt:lpstr>
      <vt:lpstr>Elizabeth Clark</vt:lpstr>
      <vt:lpstr>PowerPoint Presentation</vt:lpstr>
      <vt:lpstr>Implications: Organization, Process, Technology</vt:lpstr>
      <vt:lpstr>Resources Applied</vt:lpstr>
      <vt:lpstr>Outcomes at Harvard Business School</vt:lpstr>
      <vt:lpstr>From Priorities to Action</vt:lpstr>
      <vt:lpstr>Improve your ransomware readiness</vt:lpstr>
      <vt:lpstr>The ransomware crisis threatens every organization </vt:lpstr>
      <vt:lpstr>John Doe</vt:lpstr>
      <vt:lpstr>PowerPoint Presentation</vt:lpstr>
      <vt:lpstr>PowerPoint Presentation</vt:lpstr>
      <vt:lpstr>Resources Applied</vt:lpstr>
      <vt:lpstr>Outcomes at “The Firm” (Mid-Sized Manufacturer)</vt:lpstr>
      <vt:lpstr>From Priorities to Action</vt:lpstr>
      <vt:lpstr>Support an employee-centric retention strategy</vt:lpstr>
      <vt:lpstr>PowerPoint Presentation</vt:lpstr>
      <vt:lpstr>Jeff Previte</vt:lpstr>
      <vt:lpstr>PowerPoint Presentation</vt:lpstr>
      <vt:lpstr>Implications: Organization, Process, Technology</vt:lpstr>
      <vt:lpstr>Resources Applied</vt:lpstr>
      <vt:lpstr>Outcomes at CrossCountry Mortgage</vt:lpstr>
      <vt:lpstr>From Priorities to Action</vt:lpstr>
      <vt:lpstr>Design an automation platform</vt:lpstr>
      <vt:lpstr>PowerPoint Presentation</vt:lpstr>
      <vt:lpstr>Bob Crozier</vt:lpstr>
      <vt:lpstr>PowerPoint Presentation</vt:lpstr>
      <vt:lpstr>Implications: Organization, Process, Technology</vt:lpstr>
      <vt:lpstr>Resources Applied</vt:lpstr>
      <vt:lpstr>Outcomes at Allianz</vt:lpstr>
      <vt:lpstr>From Priorities to Action</vt:lpstr>
      <vt:lpstr>Prepare to report on new environmental, social, and governance (ESG) metrics </vt:lpstr>
      <vt:lpstr>PowerPoint Presentation</vt:lpstr>
      <vt:lpstr>David W. Dorman</vt:lpstr>
      <vt:lpstr>PowerPoint Presentation</vt:lpstr>
      <vt:lpstr>Implications: Organization, Process, Technology</vt:lpstr>
      <vt:lpstr>Resources Applied</vt:lpstr>
      <vt:lpstr>Outcomes at CVS Health</vt:lpstr>
      <vt:lpstr>From Priorities to Action</vt:lpstr>
      <vt:lpstr>The Five Priorities </vt:lpstr>
      <vt:lpstr>Contributing Experts</vt:lpstr>
      <vt:lpstr>Thank you for your support</vt:lpstr>
      <vt:lpstr>Bibliography – CIO Priorities 2022</vt:lpstr>
      <vt:lpstr>Bibliography – CIO Priorities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CIO Priorities 2022</dc:title>
  <dc:creator/>
  <cp:lastModifiedBy/>
  <cp:revision>42</cp:revision>
  <dcterms:created xsi:type="dcterms:W3CDTF">2022-02-17T20:09:52Z</dcterms:created>
  <dcterms:modified xsi:type="dcterms:W3CDTF">2022-04-27T20:10:12Z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2022-02-17T20:09:58Z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6232eda5-864b-49af-a49f-1a45591e850a</vt:lpwstr>
  </property>
  <property fmtid="{D5CDD505-2E9C-101B-9397-08002B2CF9AE}" pid="8" name="MSIP_Label_7d24214e-5322-4789-8422-cbe411bc3a74_ContentBits">
    <vt:lpwstr>0</vt:lpwstr>
  </property>
</Properties>
</file>